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3" r:id="rId1"/>
  </p:sldMasterIdLst>
  <p:notesMasterIdLst>
    <p:notesMasterId r:id="rId46"/>
  </p:notesMasterIdLst>
  <p:handoutMasterIdLst>
    <p:handoutMasterId r:id="rId47"/>
  </p:handout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9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A2AA57-E898-554D-8F44-587BCCFF50E3}" type="datetimeFigureOut">
              <a:rPr lang="en-US"/>
              <a:pPr>
                <a:defRPr/>
              </a:pPr>
              <a:t>16.12.13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5B40AA8-2A21-4749-B44F-A126C4518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05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291ED7-396E-604F-8F86-B9AE0E9A6720}" type="datetimeFigureOut">
              <a:rPr lang="en-US"/>
              <a:pPr>
                <a:defRPr/>
              </a:pPr>
              <a:t>16.12.13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C3209E-AEA0-6042-840D-4DFCEBA43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50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3209E-AEA0-6042-840D-4DFCEBA434C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75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3209E-AEA0-6042-840D-4DFCEBA434C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75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3209E-AEA0-6042-840D-4DFCEBA434C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75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3209E-AEA0-6042-840D-4DFCEBA434C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75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3209E-AEA0-6042-840D-4DFCEBA434C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75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3209E-AEA0-6042-840D-4DFCEBA434C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75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3209E-AEA0-6042-840D-4DFCEBA434C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75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3209E-AEA0-6042-840D-4DFCEBA434C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75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3209E-AEA0-6042-840D-4DFCEBA434C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75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3209E-AEA0-6042-840D-4DFCEBA434C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75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3209E-AEA0-6042-840D-4DFCEBA434C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75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3209E-AEA0-6042-840D-4DFCEBA434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75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3209E-AEA0-6042-840D-4DFCEBA434C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7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altLang="ja-JP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altLang="ja-JP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de-DE" altLang="ja-JP" dirty="0" smtClean="0"/>
              <a:t>16.12.2013</a:t>
            </a:r>
            <a:endParaRPr kumimoji="1" lang="ja-JP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AFEB7E-6EBE-CA4C-9D1B-DF346FBDFDAC}" type="slidenum">
              <a:rPr kumimoji="1" lang="ja-JP" altLang="en-US" smtClean="0"/>
              <a:t>‹#›</a:t>
            </a:fld>
            <a:r>
              <a:rPr kumimoji="1" lang="de-DE" altLang="ja-JP" dirty="0" smtClean="0"/>
              <a:t>/40</a:t>
            </a:r>
            <a:endParaRPr kumimoji="1" lang="ja-JP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altLang="ja-JP" smtClean="0"/>
              <a:t>Click to edit Master text styles</a:t>
            </a:r>
          </a:p>
          <a:p>
            <a:pPr lvl="1"/>
            <a:r>
              <a:rPr lang="de-DE" altLang="ja-JP" smtClean="0"/>
              <a:t>Second level</a:t>
            </a:r>
          </a:p>
          <a:p>
            <a:pPr lvl="2"/>
            <a:r>
              <a:rPr lang="de-DE" altLang="ja-JP" smtClean="0"/>
              <a:t>Third level</a:t>
            </a:r>
          </a:p>
          <a:p>
            <a:pPr lvl="3"/>
            <a:r>
              <a:rPr lang="de-DE" altLang="ja-JP" smtClean="0"/>
              <a:t>Fourth level</a:t>
            </a:r>
          </a:p>
          <a:p>
            <a:pPr lvl="4"/>
            <a:r>
              <a:rPr lang="de-DE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EFF41-E23C-FC46-B892-F46844318661}" type="datetimeFigureOut">
              <a:rPr lang="en-US" smtClean="0"/>
              <a:pPr>
                <a:defRPr/>
              </a:pPr>
              <a:t>16.12.13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1C13C-A5F5-E447-8487-0341C28BA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altLang="ja-JP" smtClean="0"/>
              <a:t>Click to edit Master text styles</a:t>
            </a:r>
          </a:p>
          <a:p>
            <a:pPr lvl="1"/>
            <a:r>
              <a:rPr lang="de-DE" altLang="ja-JP" smtClean="0"/>
              <a:t>Second level</a:t>
            </a:r>
          </a:p>
          <a:p>
            <a:pPr lvl="2"/>
            <a:r>
              <a:rPr lang="de-DE" altLang="ja-JP" smtClean="0"/>
              <a:t>Third level</a:t>
            </a:r>
          </a:p>
          <a:p>
            <a:pPr lvl="3"/>
            <a:r>
              <a:rPr lang="de-DE" altLang="ja-JP" smtClean="0"/>
              <a:t>Fourth level</a:t>
            </a:r>
          </a:p>
          <a:p>
            <a:pPr lvl="4"/>
            <a:r>
              <a:rPr lang="de-DE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EFF41-E23C-FC46-B892-F46844318661}" type="datetimeFigureOut">
              <a:rPr lang="en-US" smtClean="0"/>
              <a:pPr>
                <a:defRPr/>
              </a:pPr>
              <a:t>16.12.13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1C13C-A5F5-E447-8487-0341C28BA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85800" y="2032000"/>
            <a:ext cx="7772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Seminar </a:t>
            </a:r>
            <a:r>
              <a:rPr lang="en-US" dirty="0" smtClean="0"/>
              <a:t>“Gaze as function of instructions - and vice versa”</a:t>
            </a:r>
            <a:endParaRPr lang="ja-JP" altLang="en-US" dirty="0"/>
          </a:p>
        </p:txBody>
      </p:sp>
      <p:pic>
        <p:nvPicPr>
          <p:cNvPr id="5" name="Picture 18" descr="UdS_Logo_NEU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1244600"/>
            <a:ext cx="184626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4229100" y="5953125"/>
            <a:ext cx="422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GB" dirty="0" smtClean="0">
                <a:solidFill>
                  <a:srgbClr val="1F497D"/>
                </a:solidFill>
              </a:rPr>
              <a:t>16.12.2013</a:t>
            </a:r>
            <a:endParaRPr lang="en-US" altLang="ja-JP" dirty="0">
              <a:solidFill>
                <a:srgbClr val="1F49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1633"/>
            <a:ext cx="7772400" cy="1470025"/>
          </a:xfr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de-DE" altLang="ja-JP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141658"/>
            <a:ext cx="7772400" cy="596900"/>
          </a:xfrm>
        </p:spPr>
        <p:txBody>
          <a:bodyPr/>
          <a:lstStyle/>
          <a:p>
            <a:pPr lvl="0"/>
            <a:r>
              <a:rPr kumimoji="1" lang="de-DE" altLang="ja-JP" dirty="0" smtClean="0"/>
              <a:t>AUTHOR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527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altLang="ja-JP" smtClean="0"/>
              <a:t>Click to edit Master text styles</a:t>
            </a:r>
          </a:p>
          <a:p>
            <a:pPr lvl="1"/>
            <a:r>
              <a:rPr lang="de-DE" altLang="ja-JP" smtClean="0"/>
              <a:t>Second level</a:t>
            </a:r>
          </a:p>
          <a:p>
            <a:pPr lvl="2"/>
            <a:r>
              <a:rPr lang="de-DE" altLang="ja-JP" smtClean="0"/>
              <a:t>Third level</a:t>
            </a:r>
          </a:p>
          <a:p>
            <a:pPr lvl="3"/>
            <a:r>
              <a:rPr lang="de-DE" altLang="ja-JP" smtClean="0"/>
              <a:t>Fourth level</a:t>
            </a:r>
          </a:p>
          <a:p>
            <a:pPr lvl="4"/>
            <a:r>
              <a:rPr lang="de-DE" altLang="ja-JP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8E3C-8AF1-3746-AA02-CA2772B94DFB}" type="datetimeFigureOut">
              <a:rPr kumimoji="1" lang="ja-JP" altLang="en-US" smtClean="0"/>
              <a:t>16.12.13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EB7E-6EBE-CA4C-9D1B-DF346FBDF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EFF41-E23C-FC46-B892-F46844318661}" type="datetimeFigureOut">
              <a:rPr lang="en-US" smtClean="0"/>
              <a:pPr>
                <a:defRPr/>
              </a:pPr>
              <a:t>16.12.13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1C13C-A5F5-E447-8487-0341C28BA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altLang="ja-JP" smtClean="0"/>
              <a:t>Click to edit Master text styles</a:t>
            </a:r>
          </a:p>
          <a:p>
            <a:pPr lvl="1"/>
            <a:r>
              <a:rPr lang="de-DE" altLang="ja-JP" smtClean="0"/>
              <a:t>Second level</a:t>
            </a:r>
          </a:p>
          <a:p>
            <a:pPr lvl="2"/>
            <a:r>
              <a:rPr lang="de-DE" altLang="ja-JP" smtClean="0"/>
              <a:t>Third level</a:t>
            </a:r>
          </a:p>
          <a:p>
            <a:pPr lvl="3"/>
            <a:r>
              <a:rPr lang="de-DE" altLang="ja-JP" smtClean="0"/>
              <a:t>Fourth level</a:t>
            </a:r>
          </a:p>
          <a:p>
            <a:pPr lvl="4"/>
            <a:r>
              <a:rPr lang="de-DE" altLang="ja-JP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EFF41-E23C-FC46-B892-F46844318661}" type="datetimeFigureOut">
              <a:rPr lang="en-US" smtClean="0"/>
              <a:pPr>
                <a:defRPr/>
              </a:pPr>
              <a:t>16.12.13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1C13C-A5F5-E447-8487-0341C28BA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 altLang="ja-JP" smtClean="0"/>
              <a:t>Click to edit Master text styles</a:t>
            </a:r>
          </a:p>
          <a:p>
            <a:pPr lvl="1"/>
            <a:r>
              <a:rPr lang="de-DE" altLang="ja-JP" smtClean="0"/>
              <a:t>Second level</a:t>
            </a:r>
          </a:p>
          <a:p>
            <a:pPr lvl="2"/>
            <a:r>
              <a:rPr lang="de-DE" altLang="ja-JP" smtClean="0"/>
              <a:t>Third level</a:t>
            </a:r>
          </a:p>
          <a:p>
            <a:pPr lvl="3"/>
            <a:r>
              <a:rPr lang="de-DE" altLang="ja-JP" smtClean="0"/>
              <a:t>Fourth level</a:t>
            </a:r>
          </a:p>
          <a:p>
            <a:pPr lvl="4"/>
            <a:r>
              <a:rPr lang="de-DE" altLang="ja-JP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altLang="ja-JP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altLang="ja-JP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EFF41-E23C-FC46-B892-F46844318661}" type="datetimeFigureOut">
              <a:rPr lang="en-US" smtClean="0"/>
              <a:pPr>
                <a:defRPr/>
              </a:pPr>
              <a:t>16.12.13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1C13C-A5F5-E447-8487-0341C28BA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 altLang="ja-JP" smtClean="0"/>
              <a:t>Click to edit Master text styles</a:t>
            </a:r>
          </a:p>
          <a:p>
            <a:pPr lvl="1"/>
            <a:r>
              <a:rPr lang="de-DE" altLang="ja-JP" smtClean="0"/>
              <a:t>Second level</a:t>
            </a:r>
          </a:p>
          <a:p>
            <a:pPr lvl="2"/>
            <a:r>
              <a:rPr lang="de-DE" altLang="ja-JP" smtClean="0"/>
              <a:t>Third level</a:t>
            </a:r>
          </a:p>
          <a:p>
            <a:pPr lvl="3"/>
            <a:r>
              <a:rPr lang="de-DE" altLang="ja-JP" smtClean="0"/>
              <a:t>Fourth level</a:t>
            </a:r>
          </a:p>
          <a:p>
            <a:pPr lvl="4"/>
            <a:r>
              <a:rPr lang="de-DE" altLang="ja-JP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 altLang="ja-JP" smtClean="0"/>
              <a:t>Click to edit Master text styles</a:t>
            </a:r>
          </a:p>
          <a:p>
            <a:pPr lvl="1"/>
            <a:r>
              <a:rPr lang="de-DE" altLang="ja-JP" smtClean="0"/>
              <a:t>Second level</a:t>
            </a:r>
          </a:p>
          <a:p>
            <a:pPr lvl="2"/>
            <a:r>
              <a:rPr lang="de-DE" altLang="ja-JP" smtClean="0"/>
              <a:t>Third level</a:t>
            </a:r>
          </a:p>
          <a:p>
            <a:pPr lvl="3"/>
            <a:r>
              <a:rPr lang="de-DE" altLang="ja-JP" smtClean="0"/>
              <a:t>Fourth level</a:t>
            </a:r>
          </a:p>
          <a:p>
            <a:pPr lvl="4"/>
            <a:r>
              <a:rPr lang="de-DE" altLang="ja-JP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EFF41-E23C-FC46-B892-F46844318661}" type="datetimeFigureOut">
              <a:rPr lang="en-US" smtClean="0"/>
              <a:pPr>
                <a:defRPr/>
              </a:pPr>
              <a:t>16.12.13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1C13C-A5F5-E447-8487-0341C28BA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EFF41-E23C-FC46-B892-F46844318661}" type="datetimeFigureOut">
              <a:rPr lang="en-US" smtClean="0"/>
              <a:pPr>
                <a:defRPr/>
              </a:pPr>
              <a:t>16.12.13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1C13C-A5F5-E447-8487-0341C28BA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altLang="ja-JP" smtClean="0"/>
              <a:t>Click to edit Master text styles</a:t>
            </a:r>
          </a:p>
          <a:p>
            <a:pPr lvl="1"/>
            <a:r>
              <a:rPr lang="de-DE" altLang="ja-JP" smtClean="0"/>
              <a:t>Second level</a:t>
            </a:r>
          </a:p>
          <a:p>
            <a:pPr lvl="2"/>
            <a:r>
              <a:rPr lang="de-DE" altLang="ja-JP" smtClean="0"/>
              <a:t>Third level</a:t>
            </a:r>
          </a:p>
          <a:p>
            <a:pPr lvl="3"/>
            <a:r>
              <a:rPr lang="de-DE" altLang="ja-JP" smtClean="0"/>
              <a:t>Fourth level</a:t>
            </a:r>
          </a:p>
          <a:p>
            <a:pPr lvl="4"/>
            <a:r>
              <a:rPr lang="de-DE" altLang="ja-JP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EFF41-E23C-FC46-B892-F46844318661}" type="datetimeFigureOut">
              <a:rPr lang="en-US" smtClean="0"/>
              <a:pPr>
                <a:defRPr/>
              </a:pPr>
              <a:t>16.12.13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1C13C-A5F5-E447-8487-0341C28BA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 altLang="ja-JP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altLang="ja-JP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BEFF41-E23C-FC46-B892-F46844318661}" type="datetimeFigureOut">
              <a:rPr lang="en-US" smtClean="0"/>
              <a:pPr>
                <a:defRPr/>
              </a:pPr>
              <a:t>16.12.13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1C13C-A5F5-E447-8487-0341C28BA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altLang="ja-JP" smtClean="0"/>
              <a:t>Click to edit Master text styles</a:t>
            </a:r>
          </a:p>
          <a:p>
            <a:pPr lvl="1"/>
            <a:r>
              <a:rPr lang="de-DE" altLang="ja-JP" smtClean="0"/>
              <a:t>Second level</a:t>
            </a:r>
          </a:p>
          <a:p>
            <a:pPr lvl="2"/>
            <a:r>
              <a:rPr lang="de-DE" altLang="ja-JP" smtClean="0"/>
              <a:t>Third level</a:t>
            </a:r>
          </a:p>
          <a:p>
            <a:pPr lvl="3"/>
            <a:r>
              <a:rPr lang="de-DE" altLang="ja-JP" smtClean="0"/>
              <a:t>Fourth level</a:t>
            </a:r>
          </a:p>
          <a:p>
            <a:pPr lvl="4"/>
            <a:r>
              <a:rPr lang="de-DE" altLang="ja-JP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9BEFF41-E23C-FC46-B892-F46844318661}" type="datetimeFigureOut">
              <a:rPr lang="en-US" smtClean="0"/>
              <a:pPr>
                <a:defRPr/>
              </a:pPr>
              <a:t>16.12.13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071C13C-A5F5-E447-8487-0341C28BA3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707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685800" y="2876152"/>
            <a:ext cx="7772400" cy="1532822"/>
          </a:xfrm>
        </p:spPr>
        <p:txBody>
          <a:bodyPr anchor="t"/>
          <a:lstStyle/>
          <a:p>
            <a:r>
              <a:rPr lang="en-US" altLang="ja-JP" sz="4000" dirty="0" smtClean="0">
                <a:latin typeface="+mj-lt"/>
                <a:cs typeface="Arial" charset="0"/>
              </a:rPr>
              <a:t>Speaking while monitoring addressees for understanding</a:t>
            </a:r>
            <a:endParaRPr lang="en-US" altLang="ja-JP" dirty="0">
              <a:latin typeface="+mj-lt"/>
              <a:cs typeface="Arial" charset="0"/>
            </a:endParaRPr>
          </a:p>
        </p:txBody>
      </p:sp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5862638" y="5538882"/>
            <a:ext cx="2595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altLang="ja-JP" dirty="0" err="1" smtClean="0">
                <a:solidFill>
                  <a:srgbClr val="1F497D"/>
                </a:solidFill>
              </a:rPr>
              <a:t>Torsten</a:t>
            </a:r>
            <a:r>
              <a:rPr lang="en-US" altLang="ja-JP" dirty="0" smtClean="0">
                <a:solidFill>
                  <a:srgbClr val="1F497D"/>
                </a:solidFill>
              </a:rPr>
              <a:t> </a:t>
            </a:r>
            <a:r>
              <a:rPr lang="en-US" altLang="ja-JP" dirty="0" err="1" smtClean="0">
                <a:solidFill>
                  <a:srgbClr val="1F497D"/>
                </a:solidFill>
              </a:rPr>
              <a:t>Jachmann</a:t>
            </a:r>
            <a:endParaRPr lang="en-US" altLang="ja-JP" dirty="0" smtClean="0">
              <a:solidFill>
                <a:srgbClr val="1F497D"/>
              </a:solidFill>
            </a:endParaRPr>
          </a:p>
          <a:p>
            <a:pPr algn="r"/>
            <a:endParaRPr lang="en-US" altLang="ja-JP" dirty="0">
              <a:solidFill>
                <a:srgbClr val="1F497D"/>
              </a:solidFill>
            </a:endParaRPr>
          </a:p>
          <a:p>
            <a:pPr algn="r"/>
            <a:r>
              <a:rPr lang="en-US" altLang="ja-JP" dirty="0" smtClean="0">
                <a:solidFill>
                  <a:srgbClr val="1F497D"/>
                </a:solidFill>
              </a:rPr>
              <a:t>16.12.2013</a:t>
            </a:r>
            <a:endParaRPr lang="en-US" altLang="ja-JP" dirty="0">
              <a:solidFill>
                <a:srgbClr val="1F497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4204585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de-DE" altLang="ja-JP" dirty="0" smtClean="0">
                <a:latin typeface="+mj-lt"/>
              </a:rPr>
              <a:t>Herbert H. Clark </a:t>
            </a:r>
            <a:r>
              <a:rPr kumimoji="1" lang="de-DE" altLang="ja-JP" dirty="0" err="1" smtClean="0">
                <a:latin typeface="+mj-lt"/>
              </a:rPr>
              <a:t>and</a:t>
            </a:r>
            <a:r>
              <a:rPr kumimoji="1" lang="de-DE" altLang="ja-JP" dirty="0" smtClean="0">
                <a:latin typeface="+mj-lt"/>
              </a:rPr>
              <a:t> </a:t>
            </a:r>
            <a:r>
              <a:rPr kumimoji="1" lang="de-DE" altLang="ja-JP" dirty="0" err="1" smtClean="0">
                <a:latin typeface="+mj-lt"/>
              </a:rPr>
              <a:t>Meredyth</a:t>
            </a:r>
            <a:r>
              <a:rPr kumimoji="1" lang="de-DE" altLang="ja-JP" dirty="0" smtClean="0">
                <a:latin typeface="+mj-lt"/>
              </a:rPr>
              <a:t> A. </a:t>
            </a:r>
            <a:r>
              <a:rPr kumimoji="1" lang="de-DE" altLang="ja-JP" dirty="0" err="1" smtClean="0">
                <a:latin typeface="+mj-lt"/>
              </a:rPr>
              <a:t>Krych</a:t>
            </a:r>
            <a:endParaRPr kumimoji="1" lang="ja-JP" altLang="en-US" dirty="0">
              <a:latin typeface="+mj-lt"/>
            </a:endParaRPr>
          </a:p>
        </p:txBody>
      </p:sp>
      <p:pic>
        <p:nvPicPr>
          <p:cNvPr id="3" name="Picture 2" descr="uds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47" y="979755"/>
            <a:ext cx="2680822" cy="1173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3219" y="2152792"/>
            <a:ext cx="563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de-DE" altLang="ja-JP" dirty="0"/>
              <a:t>Seminar „Gaze </a:t>
            </a:r>
            <a:r>
              <a:rPr kumimoji="1" lang="de-DE" altLang="ja-JP" dirty="0" err="1"/>
              <a:t>as</a:t>
            </a:r>
            <a:r>
              <a:rPr kumimoji="1" lang="de-DE" altLang="ja-JP" dirty="0"/>
              <a:t> </a:t>
            </a:r>
            <a:r>
              <a:rPr kumimoji="1" lang="de-DE" altLang="ja-JP" dirty="0" err="1"/>
              <a:t>function</a:t>
            </a:r>
            <a:r>
              <a:rPr kumimoji="1" lang="de-DE" altLang="ja-JP" dirty="0"/>
              <a:t> </a:t>
            </a:r>
            <a:r>
              <a:rPr kumimoji="1" lang="de-DE" altLang="ja-JP" dirty="0" err="1"/>
              <a:t>of</a:t>
            </a:r>
            <a:r>
              <a:rPr kumimoji="1" lang="de-DE" altLang="ja-JP" dirty="0"/>
              <a:t> </a:t>
            </a:r>
            <a:r>
              <a:rPr kumimoji="1" lang="de-DE" altLang="ja-JP" dirty="0" err="1"/>
              <a:t>instructions</a:t>
            </a:r>
            <a:r>
              <a:rPr kumimoji="1" lang="de-DE" altLang="ja-JP" dirty="0"/>
              <a:t> - </a:t>
            </a:r>
            <a:r>
              <a:rPr kumimoji="1" lang="de-DE" altLang="ja-JP" dirty="0" err="1"/>
              <a:t>and</a:t>
            </a:r>
            <a:r>
              <a:rPr kumimoji="1" lang="de-DE" altLang="ja-JP" dirty="0"/>
              <a:t> </a:t>
            </a:r>
            <a:r>
              <a:rPr kumimoji="1" lang="de-DE" altLang="ja-JP" dirty="0" err="1"/>
              <a:t>vice</a:t>
            </a:r>
            <a:r>
              <a:rPr kumimoji="1" lang="de-DE" altLang="ja-JP" dirty="0"/>
              <a:t> </a:t>
            </a:r>
            <a:r>
              <a:rPr kumimoji="1" lang="de-DE" altLang="ja-JP" dirty="0" err="1" smtClean="0"/>
              <a:t>versa</a:t>
            </a:r>
            <a:r>
              <a:rPr kumimoji="1" lang="de-DE" altLang="ja-JP" dirty="0" smtClean="0"/>
              <a:t>“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Non-interactive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57200" y="1834897"/>
            <a:ext cx="8229600" cy="4525963"/>
          </a:xfrm>
        </p:spPr>
        <p:txBody>
          <a:bodyPr/>
          <a:lstStyle/>
          <a:p>
            <a:r>
              <a:rPr lang="en-US" altLang="ja-JP" sz="3600" dirty="0" smtClean="0">
                <a:latin typeface="Calibri" charset="0"/>
              </a:rPr>
              <a:t>Only one condition</a:t>
            </a:r>
          </a:p>
          <a:p>
            <a:r>
              <a:rPr lang="en-US" altLang="ja-JP" sz="3600" dirty="0" smtClean="0">
                <a:latin typeface="Calibri" charset="0"/>
              </a:rPr>
              <a:t>Director records instructions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No time or talk constrains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Prototype can be examined as long as wanted before recording</a:t>
            </a:r>
          </a:p>
          <a:p>
            <a:r>
              <a:rPr lang="en-US" altLang="ja-JP" sz="3600" dirty="0" smtClean="0">
                <a:latin typeface="Calibri" charset="0"/>
              </a:rPr>
              <a:t>Builders listen to instructions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No constrains on actions</a:t>
            </a:r>
          </a:p>
          <a:p>
            <a:pPr lvl="2"/>
            <a:r>
              <a:rPr lang="en-US" altLang="ja-JP" sz="2400" dirty="0" smtClean="0">
                <a:latin typeface="Calibri" charset="0"/>
              </a:rPr>
              <a:t>Start, stop, rewind</a:t>
            </a:r>
            <a:endParaRPr lang="en-US" altLang="ja-JP" sz="2400" dirty="0">
              <a:latin typeface="Calibri" charset="0"/>
            </a:endParaRPr>
          </a:p>
          <a:p>
            <a:endParaRPr lang="en-US" altLang="ja-JP" dirty="0">
              <a:latin typeface="Calibri" charset="0"/>
            </a:endParaRPr>
          </a:p>
          <a:p>
            <a:endParaRPr lang="en-US" altLang="ja-JP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58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Results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600" dirty="0" smtClean="0">
                <a:latin typeface="Calibri" charset="0"/>
              </a:rPr>
              <a:t>Efficiency</a:t>
            </a:r>
          </a:p>
          <a:p>
            <a:r>
              <a:rPr lang="en-US" altLang="ja-JP" sz="3600" dirty="0" smtClean="0">
                <a:latin typeface="Calibri" charset="0"/>
              </a:rPr>
              <a:t>Turns</a:t>
            </a:r>
          </a:p>
          <a:p>
            <a:r>
              <a:rPr lang="en-US" altLang="ja-JP" sz="3600" dirty="0" smtClean="0">
                <a:latin typeface="Calibri" charset="0"/>
              </a:rPr>
              <a:t>Gestures and grounding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Deictic expressions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Gestures by addressees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Cross-timing of actions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Timing strategies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Visual monitoring</a:t>
            </a:r>
            <a:endParaRPr lang="en-US" altLang="ja-JP" sz="2400" dirty="0">
              <a:latin typeface="Calibri" charset="0"/>
            </a:endParaRPr>
          </a:p>
          <a:p>
            <a:endParaRPr lang="en-US" altLang="ja-JP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9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alibri" charset="0"/>
              </a:rPr>
              <a:t>Efficiency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079" y="5273792"/>
            <a:ext cx="8229600" cy="918175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latin typeface="Calibri" charset="0"/>
              </a:rPr>
              <a:t>Visibility of workspace improves efficiency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5" y="1417639"/>
            <a:ext cx="3595615" cy="3710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680" y="1636521"/>
            <a:ext cx="3300712" cy="349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06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alibri" charset="0"/>
              </a:rPr>
              <a:t>Efficiency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4972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3600" dirty="0" smtClean="0">
                <a:latin typeface="Calibri" charset="0"/>
              </a:rPr>
              <a:t>Non-interactive</a:t>
            </a:r>
          </a:p>
          <a:p>
            <a:r>
              <a:rPr lang="en-US" altLang="ja-JP" sz="3600" dirty="0" smtClean="0">
                <a:latin typeface="Calibri" charset="0"/>
              </a:rPr>
              <a:t>Time needed to build much longer</a:t>
            </a:r>
          </a:p>
          <a:p>
            <a:pPr marL="457200" lvl="1" indent="0">
              <a:buNone/>
            </a:pPr>
            <a:r>
              <a:rPr lang="en-US" altLang="ja-JP" sz="2400" dirty="0" smtClean="0">
                <a:latin typeface="Calibri" charset="0"/>
              </a:rPr>
              <a:t>(245s “n-</a:t>
            </a:r>
            <a:r>
              <a:rPr lang="en-US" altLang="ja-JP" sz="2400" dirty="0" err="1" smtClean="0">
                <a:latin typeface="Calibri" charset="0"/>
              </a:rPr>
              <a:t>i</a:t>
            </a:r>
            <a:r>
              <a:rPr lang="en-US" altLang="ja-JP" sz="2400" dirty="0" smtClean="0">
                <a:latin typeface="Calibri" charset="0"/>
              </a:rPr>
              <a:t>” vs. 183s “</a:t>
            </a:r>
            <a:r>
              <a:rPr lang="en-US" altLang="ja-JP" sz="2400" dirty="0" err="1" smtClean="0">
                <a:latin typeface="Calibri" charset="0"/>
              </a:rPr>
              <a:t>i</a:t>
            </a:r>
            <a:r>
              <a:rPr lang="en-US" altLang="ja-JP" sz="2400" dirty="0" smtClean="0">
                <a:latin typeface="Calibri" charset="0"/>
              </a:rPr>
              <a:t>”)</a:t>
            </a:r>
          </a:p>
          <a:p>
            <a:r>
              <a:rPr lang="en-US" altLang="ja-JP" sz="3600" dirty="0" smtClean="0">
                <a:latin typeface="Calibri" charset="0"/>
              </a:rPr>
              <a:t>Strong drop in accuracy</a:t>
            </a:r>
          </a:p>
          <a:p>
            <a:endParaRPr lang="en-US" altLang="ja-JP" sz="3600" dirty="0">
              <a:latin typeface="Calibri" charset="0"/>
            </a:endParaRPr>
          </a:p>
          <a:p>
            <a:pPr marL="0" indent="0">
              <a:buNone/>
            </a:pPr>
            <a:endParaRPr lang="en-US" altLang="ja-JP" sz="3600" dirty="0">
              <a:latin typeface="Calibri" charset="0"/>
            </a:endParaRPr>
          </a:p>
          <a:p>
            <a:pPr lvl="1"/>
            <a:endParaRPr lang="en-US" altLang="ja-JP" sz="2400" dirty="0" smtClean="0">
              <a:latin typeface="Calibri" charset="0"/>
            </a:endParaRPr>
          </a:p>
          <a:p>
            <a:pPr lvl="1"/>
            <a:r>
              <a:rPr lang="en-US" altLang="ja-JP" sz="2400" dirty="0" smtClean="0">
                <a:latin typeface="Calibri" charset="0"/>
              </a:rPr>
              <a:t>Inadequate instructions</a:t>
            </a:r>
          </a:p>
          <a:p>
            <a:endParaRPr lang="en-US" altLang="ja-JP" sz="3600" dirty="0" smtClean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224" y="4028910"/>
            <a:ext cx="6623143" cy="141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33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Turns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079" y="5149541"/>
            <a:ext cx="8229600" cy="918175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latin typeface="Calibri" charset="0"/>
              </a:rPr>
              <a:t>Fewer SPOKEN turns of builder when workspace is visible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554" y="1417638"/>
            <a:ext cx="7005758" cy="354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07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Deictic expressions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4687778"/>
            <a:ext cx="8229600" cy="1601465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latin typeface="Calibri" charset="0"/>
              </a:rPr>
              <a:t>Mainly unusable when workspace hidden</a:t>
            </a:r>
          </a:p>
          <a:p>
            <a:pPr lvl="1"/>
            <a:r>
              <a:rPr lang="en-US" altLang="ja-JP" sz="2000" dirty="0" smtClean="0">
                <a:latin typeface="Calibri" charset="0"/>
              </a:rPr>
              <a:t>Joint attention needed</a:t>
            </a:r>
          </a:p>
          <a:p>
            <a:pPr lvl="1"/>
            <a:r>
              <a:rPr lang="en-US" altLang="ja-JP" sz="2000" dirty="0" smtClean="0">
                <a:latin typeface="Calibri" charset="0"/>
              </a:rPr>
              <a:t>only referring to before mentioned situation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02" y="1659969"/>
            <a:ext cx="5636383" cy="302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91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Gestures by addressees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02724" y="1699860"/>
            <a:ext cx="4484076" cy="4304259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latin typeface="Calibri" charset="0"/>
              </a:rPr>
              <a:t>Mostly accompanied by deictic utterances </a:t>
            </a:r>
          </a:p>
          <a:p>
            <a:pPr marL="0" indent="0">
              <a:buNone/>
            </a:pPr>
            <a:r>
              <a:rPr lang="en-US" altLang="ja-JP" sz="3200" dirty="0" smtClean="0">
                <a:latin typeface="Calibri" charset="0"/>
              </a:rPr>
              <a:t>    (if any)</a:t>
            </a:r>
            <a:endParaRPr lang="en-US" altLang="ja-JP" dirty="0" smtClean="0">
              <a:latin typeface="Calibri" charset="0"/>
            </a:endParaRPr>
          </a:p>
          <a:p>
            <a:endParaRPr lang="en-US" altLang="ja-JP" sz="3200" dirty="0" smtClean="0">
              <a:latin typeface="Calibri" charset="0"/>
            </a:endParaRPr>
          </a:p>
          <a:p>
            <a:r>
              <a:rPr lang="en-US" altLang="ja-JP" sz="3200" dirty="0" smtClean="0">
                <a:latin typeface="Calibri" charset="0"/>
              </a:rPr>
              <a:t>Explicit verdict usually only on such utterances</a:t>
            </a:r>
            <a:endParaRPr lang="en-US" altLang="ja-JP" sz="3200" dirty="0">
              <a:latin typeface="Calibri" charset="0"/>
            </a:endParaRPr>
          </a:p>
          <a:p>
            <a:pPr marL="0" indent="0">
              <a:buNone/>
            </a:pPr>
            <a:r>
              <a:rPr lang="en-US" altLang="ja-JP" sz="3200" dirty="0">
                <a:latin typeface="Calibri" charset="0"/>
              </a:rPr>
              <a:t> </a:t>
            </a:r>
            <a:r>
              <a:rPr lang="en-US" altLang="ja-JP" sz="3200" dirty="0" smtClean="0">
                <a:latin typeface="Calibri" charset="0"/>
              </a:rPr>
              <a:t>   (otherwise continuing)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699860"/>
            <a:ext cx="3745525" cy="432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86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Cross-timing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4862160"/>
            <a:ext cx="8229600" cy="1601465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latin typeface="Calibri" charset="0"/>
              </a:rPr>
              <a:t>Gestural signals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Reflect understanding at that moment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699" y="1690723"/>
            <a:ext cx="4546600" cy="31623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352877" y="2705925"/>
            <a:ext cx="945823" cy="2346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ight Arrow 6"/>
          <p:cNvSpPr/>
          <p:nvPr/>
        </p:nvSpPr>
        <p:spPr>
          <a:xfrm>
            <a:off x="1352876" y="3336078"/>
            <a:ext cx="945823" cy="2346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684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Cross-timing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079" y="4706938"/>
            <a:ext cx="8229600" cy="1601465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latin typeface="Calibri" charset="0"/>
              </a:rPr>
              <a:t>Overlapping signals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Usually not in spoken dialog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Start with “sufficient information”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698" y="1629317"/>
            <a:ext cx="4546600" cy="31623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352876" y="2700964"/>
            <a:ext cx="945823" cy="2346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ight Arrow 6"/>
          <p:cNvSpPr/>
          <p:nvPr/>
        </p:nvSpPr>
        <p:spPr>
          <a:xfrm>
            <a:off x="1352875" y="3288784"/>
            <a:ext cx="945823" cy="2346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ight Arrow 7"/>
          <p:cNvSpPr/>
          <p:nvPr/>
        </p:nvSpPr>
        <p:spPr>
          <a:xfrm>
            <a:off x="1352876" y="3896773"/>
            <a:ext cx="945823" cy="2346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ight Arrow 9"/>
          <p:cNvSpPr/>
          <p:nvPr/>
        </p:nvSpPr>
        <p:spPr>
          <a:xfrm>
            <a:off x="1352875" y="2971252"/>
            <a:ext cx="945823" cy="2346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ight Arrow 10"/>
          <p:cNvSpPr/>
          <p:nvPr/>
        </p:nvSpPr>
        <p:spPr>
          <a:xfrm>
            <a:off x="1352875" y="3568123"/>
            <a:ext cx="945823" cy="2346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385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Cross-timing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079" y="4777493"/>
            <a:ext cx="8229600" cy="1601465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latin typeface="Calibri" charset="0"/>
              </a:rPr>
              <a:t>Projecting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Prediction of following actions/instructions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1615193"/>
            <a:ext cx="4546600" cy="31623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352877" y="2057055"/>
            <a:ext cx="945823" cy="2346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ight Arrow 7"/>
          <p:cNvSpPr/>
          <p:nvPr/>
        </p:nvSpPr>
        <p:spPr>
          <a:xfrm>
            <a:off x="1352877" y="2692656"/>
            <a:ext cx="945823" cy="2346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61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dirty="0" smtClean="0">
                <a:latin typeface="Calibri" charset="0"/>
              </a:rPr>
              <a:t>Research </a:t>
            </a:r>
            <a:r>
              <a:rPr lang="de-DE" altLang="ja-JP" dirty="0" err="1" smtClean="0">
                <a:latin typeface="Calibri" charset="0"/>
              </a:rPr>
              <a:t>Question</a:t>
            </a:r>
            <a:endParaRPr lang="ja-JP" altLang="en-US" dirty="0">
              <a:latin typeface="Calibri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3600" dirty="0" smtClean="0">
                <a:latin typeface="Calibri" charset="0"/>
              </a:rPr>
              <a:t>Speaking and listening in dialog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Unilateral</a:t>
            </a:r>
          </a:p>
          <a:p>
            <a:pPr lvl="2"/>
            <a:r>
              <a:rPr lang="en-US" altLang="ja-JP" sz="2400" dirty="0" smtClean="0">
                <a:latin typeface="Calibri" charset="0"/>
              </a:rPr>
              <a:t>Speakers and listeners act autonomous</a:t>
            </a:r>
          </a:p>
          <a:p>
            <a:pPr lvl="2"/>
            <a:r>
              <a:rPr lang="en-US" altLang="ja-JP" sz="2400" dirty="0" smtClean="0">
                <a:latin typeface="Calibri" charset="0"/>
              </a:rPr>
              <a:t>No interaction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Bilateral</a:t>
            </a:r>
          </a:p>
          <a:p>
            <a:pPr lvl="2"/>
            <a:r>
              <a:rPr lang="en-US" altLang="ja-JP" sz="2400" dirty="0" smtClean="0">
                <a:latin typeface="Calibri" charset="0"/>
              </a:rPr>
              <a:t>Speakers and listeners monitor their respective partner</a:t>
            </a:r>
          </a:p>
          <a:p>
            <a:pPr lvl="2"/>
            <a:r>
              <a:rPr lang="en-US" altLang="ja-JP" sz="2400" dirty="0" smtClean="0">
                <a:latin typeface="Calibri" charset="0"/>
              </a:rPr>
              <a:t>Joint activity</a:t>
            </a:r>
            <a:endParaRPr lang="en-US" altLang="ja-JP" sz="2400" dirty="0">
              <a:latin typeface="Calibri" charset="0"/>
            </a:endParaRPr>
          </a:p>
          <a:p>
            <a:pPr lvl="1">
              <a:buFont typeface="Wingdings" charset="0"/>
              <a:buChar char="à"/>
            </a:pPr>
            <a:r>
              <a:rPr lang="en-US" altLang="ja-JP" sz="2400" dirty="0" smtClean="0">
                <a:latin typeface="Calibri" charset="0"/>
                <a:sym typeface="Wingdings"/>
              </a:rPr>
              <a:t>What do speakers monitor?</a:t>
            </a:r>
          </a:p>
          <a:p>
            <a:pPr lvl="1">
              <a:buFont typeface="Wingdings" charset="0"/>
              <a:buChar char="à"/>
            </a:pPr>
            <a:r>
              <a:rPr lang="en-US" altLang="ja-JP" sz="2400" dirty="0" smtClean="0">
                <a:latin typeface="Calibri" charset="0"/>
              </a:rPr>
              <a:t>How do they use that information?</a:t>
            </a:r>
            <a:endParaRPr lang="en-US" altLang="ja-JP" sz="24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Cross-timing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079" y="4833938"/>
            <a:ext cx="8229600" cy="1601465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latin typeface="Calibri" charset="0"/>
              </a:rPr>
              <a:t>Initiation time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Waiting for partner to be able to attend the following utterance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1671638"/>
            <a:ext cx="4546600" cy="31623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352877" y="2428405"/>
            <a:ext cx="945823" cy="8490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511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Cross-timing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079" y="4763382"/>
            <a:ext cx="8229600" cy="1601465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latin typeface="Calibri" charset="0"/>
              </a:rPr>
              <a:t>Time uptake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Responses have to be timed exactly to the action and situation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1601082"/>
            <a:ext cx="45466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5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Timing strategies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079" y="4440674"/>
            <a:ext cx="8229600" cy="1601465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latin typeface="Calibri" charset="0"/>
              </a:rPr>
              <a:t>Self-interruption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Dealing with evidence from the addressee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Usually not continued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632" y="1600200"/>
            <a:ext cx="6075951" cy="280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65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Timing strategies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5059718"/>
            <a:ext cx="8229600" cy="1601465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latin typeface="Calibri" charset="0"/>
              </a:rPr>
              <a:t>Collaborative references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Deictic references rely on addressees 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00" y="1600200"/>
            <a:ext cx="43942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71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Visual monitoring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079" y="4972811"/>
            <a:ext cx="8229600" cy="1601465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latin typeface="Calibri" charset="0"/>
              </a:rPr>
              <a:t>Mainly used when director reaches a problem</a:t>
            </a:r>
          </a:p>
          <a:p>
            <a:r>
              <a:rPr lang="en-US" altLang="ja-JP" sz="3200" dirty="0" smtClean="0">
                <a:latin typeface="Calibri" charset="0"/>
              </a:rPr>
              <a:t>Eye gaze as support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462" y="1600200"/>
            <a:ext cx="4904338" cy="337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22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Conclusion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ja-JP" dirty="0" smtClean="0">
              <a:latin typeface="Calibri" charset="0"/>
            </a:endParaRPr>
          </a:p>
          <a:p>
            <a:r>
              <a:rPr lang="en-US" altLang="ja-JP" sz="3600" dirty="0" smtClean="0">
                <a:latin typeface="Calibri" charset="0"/>
              </a:rPr>
              <a:t>Grounding is fundamental</a:t>
            </a:r>
          </a:p>
          <a:p>
            <a:r>
              <a:rPr lang="en-US" altLang="ja-JP" sz="3600" dirty="0" smtClean="0">
                <a:latin typeface="Calibri" charset="0"/>
              </a:rPr>
              <a:t>Visible workspace enhances grounding speed</a:t>
            </a:r>
          </a:p>
          <a:p>
            <a:r>
              <a:rPr lang="en-US" altLang="ja-JP" sz="3600" dirty="0" smtClean="0">
                <a:latin typeface="Calibri" charset="0"/>
              </a:rPr>
              <a:t>In task-oriented dialogs faces are not important</a:t>
            </a:r>
          </a:p>
          <a:p>
            <a:r>
              <a:rPr lang="en-US" altLang="ja-JP" sz="3600" dirty="0" smtClean="0">
                <a:latin typeface="Calibri" charset="0"/>
              </a:rPr>
              <a:t>Compensation possible (only if any monitoring is available)</a:t>
            </a:r>
          </a:p>
          <a:p>
            <a:endParaRPr lang="en-US" altLang="ja-JP" sz="3600" dirty="0">
              <a:latin typeface="Calibri" charset="0"/>
            </a:endParaRPr>
          </a:p>
          <a:p>
            <a:endParaRPr lang="en-US" altLang="ja-JP" sz="3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68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Conclusion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 smtClean="0">
              <a:latin typeface="Calibri" charset="0"/>
            </a:endParaRPr>
          </a:p>
          <a:p>
            <a:r>
              <a:rPr lang="en-US" altLang="ja-JP" sz="3600" dirty="0" smtClean="0">
                <a:latin typeface="Calibri" charset="0"/>
              </a:rPr>
              <a:t>Updating common ground</a:t>
            </a:r>
          </a:p>
          <a:p>
            <a:r>
              <a:rPr lang="en-US" altLang="ja-JP" sz="3600" dirty="0" smtClean="0">
                <a:latin typeface="Calibri" charset="0"/>
              </a:rPr>
              <a:t>Increments are determined jointly</a:t>
            </a:r>
          </a:p>
          <a:p>
            <a:r>
              <a:rPr lang="en-US" altLang="ja-JP" sz="3600" dirty="0" smtClean="0">
                <a:latin typeface="Calibri" charset="0"/>
              </a:rPr>
              <a:t>Much evidence for bilateral account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Addressees provide statement about current understanding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Speakers monitor to update and change utterances</a:t>
            </a:r>
          </a:p>
          <a:p>
            <a:pPr marL="0" indent="0">
              <a:buNone/>
            </a:pPr>
            <a:endParaRPr lang="en-US" altLang="ja-JP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87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Conclusion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600" dirty="0" smtClean="0">
                <a:latin typeface="Calibri" charset="0"/>
              </a:rPr>
              <a:t>Opportunistic process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Offering options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Self-interruptions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Waiting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Instant revision</a:t>
            </a:r>
          </a:p>
          <a:p>
            <a:r>
              <a:rPr lang="en-US" altLang="ja-JP" sz="3600" dirty="0" smtClean="0">
                <a:latin typeface="Calibri" charset="0"/>
              </a:rPr>
              <a:t>Multi-modal process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Speech and gestures are combined if possible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Speech alone takes more time</a:t>
            </a:r>
            <a:endParaRPr lang="en-US" altLang="ja-JP" sz="2400" dirty="0">
              <a:latin typeface="Calibri" charset="0"/>
            </a:endParaRPr>
          </a:p>
          <a:p>
            <a:endParaRPr lang="en-US" altLang="ja-JP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9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Remarks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600" dirty="0" smtClean="0">
                <a:latin typeface="Calibri" charset="0"/>
              </a:rPr>
              <a:t>Gaze only important for certain types of tasks</a:t>
            </a:r>
          </a:p>
          <a:p>
            <a:endParaRPr lang="en-US" altLang="ja-JP" sz="3600" dirty="0">
              <a:latin typeface="Calibri" charset="0"/>
            </a:endParaRPr>
          </a:p>
          <a:p>
            <a:r>
              <a:rPr lang="en-US" altLang="ja-JP" sz="3600" dirty="0" smtClean="0">
                <a:latin typeface="Calibri" charset="0"/>
              </a:rPr>
              <a:t>Measurement of time maybe outdated</a:t>
            </a:r>
          </a:p>
          <a:p>
            <a:pPr marL="457200" lvl="1" indent="0">
              <a:buNone/>
            </a:pPr>
            <a:r>
              <a:rPr lang="en-US" altLang="ja-JP" sz="2400" dirty="0" smtClean="0">
                <a:latin typeface="Calibri" charset="0"/>
              </a:rPr>
              <a:t>(“old” study)</a:t>
            </a:r>
          </a:p>
          <a:p>
            <a:pPr marL="457200" lvl="1" indent="0">
              <a:buNone/>
            </a:pPr>
            <a:endParaRPr lang="en-US" altLang="ja-JP" sz="2400" dirty="0">
              <a:latin typeface="Calibri" charset="0"/>
            </a:endParaRPr>
          </a:p>
          <a:p>
            <a:r>
              <a:rPr lang="en-US" altLang="ja-JP" sz="3600" dirty="0" smtClean="0">
                <a:latin typeface="Calibri" charset="0"/>
              </a:rPr>
              <a:t>No contradicting studies</a:t>
            </a:r>
          </a:p>
          <a:p>
            <a:pPr marL="457200" lvl="1" indent="0">
              <a:buNone/>
            </a:pPr>
            <a:r>
              <a:rPr lang="en-US" altLang="ja-JP" sz="2400" dirty="0" smtClean="0">
                <a:latin typeface="Calibri" charset="0"/>
              </a:rPr>
              <a:t>(To some extend commonsense)</a:t>
            </a:r>
            <a:endParaRPr lang="en-US" altLang="ja-JP" sz="2400" dirty="0">
              <a:latin typeface="Calibri" charset="0"/>
            </a:endParaRPr>
          </a:p>
          <a:p>
            <a:endParaRPr lang="en-US" altLang="ja-JP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434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1831"/>
            <a:ext cx="7772400" cy="4267200"/>
          </a:xfrm>
        </p:spPr>
        <p:txBody>
          <a:bodyPr anchor="ctr"/>
          <a:lstStyle/>
          <a:p>
            <a:r>
              <a:rPr kumimoji="1" lang="de-DE" altLang="ja-JP" sz="4000" dirty="0" smtClean="0"/>
              <a:t>Gaze </a:t>
            </a:r>
            <a:r>
              <a:rPr kumimoji="1" lang="de-DE" altLang="ja-JP" sz="4000" dirty="0" err="1" smtClean="0"/>
              <a:t>and</a:t>
            </a:r>
            <a:r>
              <a:rPr kumimoji="1" lang="de-DE" altLang="ja-JP" sz="4000" dirty="0" smtClean="0"/>
              <a:t> Turn-</a:t>
            </a:r>
            <a:r>
              <a:rPr kumimoji="1" lang="de-DE" altLang="ja-JP" sz="4000" dirty="0" err="1" smtClean="0"/>
              <a:t>Taking</a:t>
            </a:r>
            <a:r>
              <a:rPr kumimoji="1" lang="de-DE" altLang="ja-JP" sz="4000" dirty="0" smtClean="0"/>
              <a:t> </a:t>
            </a:r>
            <a:r>
              <a:rPr kumimoji="1" lang="de-DE" altLang="ja-JP" sz="4000" dirty="0" err="1" smtClean="0"/>
              <a:t>Behavior</a:t>
            </a:r>
            <a:r>
              <a:rPr kumimoji="1" lang="de-DE" altLang="ja-JP" sz="4000" dirty="0" smtClean="0"/>
              <a:t> in </a:t>
            </a:r>
            <a:r>
              <a:rPr kumimoji="1" lang="de-DE" altLang="ja-JP" sz="4000" dirty="0" err="1" smtClean="0"/>
              <a:t>Casual</a:t>
            </a:r>
            <a:r>
              <a:rPr kumimoji="1" lang="de-DE" altLang="ja-JP" sz="4000" dirty="0" smtClean="0"/>
              <a:t> </a:t>
            </a:r>
            <a:r>
              <a:rPr kumimoji="1" lang="de-DE" altLang="ja-JP" sz="4000" dirty="0" err="1" smtClean="0"/>
              <a:t>Conversation</a:t>
            </a:r>
            <a:r>
              <a:rPr kumimoji="1" lang="de-DE" altLang="ja-JP" sz="4000" dirty="0" smtClean="0"/>
              <a:t> Interactions</a:t>
            </a:r>
            <a:endParaRPr kumimoji="1" lang="ja-JP" alt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52535" y="4389251"/>
            <a:ext cx="7229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de-DE" altLang="ja-JP" dirty="0" err="1" smtClean="0">
                <a:latin typeface="+mj-lt"/>
              </a:rPr>
              <a:t>Kristiina</a:t>
            </a:r>
            <a:r>
              <a:rPr kumimoji="1" lang="de-DE" altLang="ja-JP" dirty="0" smtClean="0">
                <a:latin typeface="+mj-lt"/>
              </a:rPr>
              <a:t> </a:t>
            </a:r>
            <a:r>
              <a:rPr kumimoji="1" lang="de-DE" altLang="ja-JP" dirty="0" err="1" smtClean="0">
                <a:latin typeface="+mj-lt"/>
              </a:rPr>
              <a:t>Jokinen</a:t>
            </a:r>
            <a:r>
              <a:rPr kumimoji="1" lang="de-DE" altLang="ja-JP" dirty="0" smtClean="0">
                <a:latin typeface="+mj-lt"/>
              </a:rPr>
              <a:t>, </a:t>
            </a:r>
            <a:r>
              <a:rPr kumimoji="1" lang="de-DE" altLang="ja-JP" dirty="0" err="1" smtClean="0">
                <a:latin typeface="+mj-lt"/>
              </a:rPr>
              <a:t>Hirohisa</a:t>
            </a:r>
            <a:r>
              <a:rPr kumimoji="1" lang="de-DE" altLang="ja-JP" dirty="0" smtClean="0">
                <a:latin typeface="+mj-lt"/>
              </a:rPr>
              <a:t> </a:t>
            </a:r>
            <a:r>
              <a:rPr kumimoji="1" lang="de-DE" altLang="ja-JP" dirty="0" err="1" smtClean="0">
                <a:latin typeface="+mj-lt"/>
              </a:rPr>
              <a:t>Furukawa</a:t>
            </a:r>
            <a:r>
              <a:rPr kumimoji="1" lang="de-DE" altLang="ja-JP" dirty="0" smtClean="0">
                <a:latin typeface="+mj-lt"/>
              </a:rPr>
              <a:t>, </a:t>
            </a:r>
            <a:r>
              <a:rPr kumimoji="1" lang="de-DE" altLang="ja-JP" dirty="0" err="1" smtClean="0">
                <a:latin typeface="+mj-lt"/>
              </a:rPr>
              <a:t>Masafumi</a:t>
            </a:r>
            <a:r>
              <a:rPr kumimoji="1" lang="de-DE" altLang="ja-JP" dirty="0" smtClean="0">
                <a:latin typeface="+mj-lt"/>
              </a:rPr>
              <a:t> </a:t>
            </a:r>
            <a:r>
              <a:rPr kumimoji="1" lang="de-DE" altLang="ja-JP" dirty="0" err="1" smtClean="0">
                <a:latin typeface="+mj-lt"/>
              </a:rPr>
              <a:t>Nishida</a:t>
            </a:r>
            <a:r>
              <a:rPr kumimoji="1" lang="de-DE" altLang="ja-JP" dirty="0" smtClean="0">
                <a:latin typeface="+mj-lt"/>
              </a:rPr>
              <a:t> </a:t>
            </a:r>
            <a:r>
              <a:rPr kumimoji="1" lang="de-DE" altLang="ja-JP" dirty="0" err="1" smtClean="0">
                <a:latin typeface="+mj-lt"/>
              </a:rPr>
              <a:t>and</a:t>
            </a:r>
            <a:r>
              <a:rPr kumimoji="1" lang="de-DE" altLang="ja-JP" dirty="0" smtClean="0">
                <a:latin typeface="+mj-lt"/>
              </a:rPr>
              <a:t> </a:t>
            </a:r>
            <a:r>
              <a:rPr kumimoji="1" lang="de-DE" altLang="ja-JP" dirty="0" err="1" smtClean="0">
                <a:latin typeface="+mj-lt"/>
              </a:rPr>
              <a:t>Seiichi</a:t>
            </a:r>
            <a:r>
              <a:rPr kumimoji="1" lang="de-DE" altLang="ja-JP" dirty="0" smtClean="0">
                <a:latin typeface="+mj-lt"/>
              </a:rPr>
              <a:t> Yamamoto</a:t>
            </a:r>
            <a:endParaRPr kumimoji="1" lang="ja-JP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335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latin typeface="Calibri" charset="0"/>
              </a:rPr>
              <a:t>Grounding</a:t>
            </a:r>
            <a:endParaRPr lang="en-US" altLang="ja-JP">
              <a:latin typeface="Calibri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>
                <a:latin typeface="Calibri" charset="0"/>
              </a:rPr>
              <a:t>Level 1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Attend to vocalization</a:t>
            </a:r>
          </a:p>
          <a:p>
            <a:r>
              <a:rPr lang="en-US" altLang="ja-JP" sz="3600" dirty="0" smtClean="0">
                <a:latin typeface="Calibri" charset="0"/>
              </a:rPr>
              <a:t>Level 2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Identify words, phrases and sentences</a:t>
            </a:r>
          </a:p>
          <a:p>
            <a:r>
              <a:rPr lang="en-US" altLang="ja-JP" sz="3600" dirty="0" smtClean="0">
                <a:latin typeface="Calibri" charset="0"/>
              </a:rPr>
              <a:t>Level 3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Understand the meaning</a:t>
            </a:r>
          </a:p>
          <a:p>
            <a:r>
              <a:rPr lang="en-US" altLang="ja-JP" sz="3600" dirty="0" smtClean="0">
                <a:latin typeface="Calibri" charset="0"/>
              </a:rPr>
              <a:t>Level 4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Consider answering</a:t>
            </a:r>
            <a:endParaRPr lang="en-US" altLang="ja-JP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92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dirty="0" err="1" smtClean="0">
                <a:latin typeface="Calibri" charset="0"/>
              </a:rPr>
              <a:t>Differences</a:t>
            </a:r>
            <a:endParaRPr lang="ja-JP" altLang="en-US" dirty="0">
              <a:latin typeface="Calibri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altLang="ja-JP" sz="3600" dirty="0" smtClean="0">
              <a:latin typeface="Calibri" charset="0"/>
            </a:endParaRPr>
          </a:p>
          <a:p>
            <a:r>
              <a:rPr lang="en-US" altLang="ja-JP" sz="3600" dirty="0" smtClean="0">
                <a:latin typeface="Calibri" charset="0"/>
              </a:rPr>
              <a:t>Three-party dialogue</a:t>
            </a:r>
          </a:p>
          <a:p>
            <a:endParaRPr lang="en-US" altLang="ja-JP" sz="3600" dirty="0" smtClean="0">
              <a:latin typeface="Calibri" charset="0"/>
            </a:endParaRPr>
          </a:p>
          <a:p>
            <a:r>
              <a:rPr lang="en-US" altLang="ja-JP" sz="3600" dirty="0" smtClean="0">
                <a:latin typeface="Calibri" charset="0"/>
              </a:rPr>
              <a:t>No instructional task</a:t>
            </a:r>
          </a:p>
          <a:p>
            <a:endParaRPr lang="en-US" altLang="ja-JP" sz="3600" dirty="0" smtClean="0">
              <a:latin typeface="Calibri" charset="0"/>
            </a:endParaRPr>
          </a:p>
          <a:p>
            <a:r>
              <a:rPr lang="en-US" altLang="ja-JP" sz="3600" dirty="0" smtClean="0">
                <a:latin typeface="Calibri" charset="0"/>
              </a:rPr>
              <a:t>Stronger focus on eye gaze</a:t>
            </a:r>
            <a:endParaRPr lang="en-US" altLang="ja-JP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97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dirty="0" smtClean="0">
                <a:latin typeface="Calibri" charset="0"/>
              </a:rPr>
              <a:t>Research </a:t>
            </a:r>
            <a:r>
              <a:rPr lang="de-DE" altLang="ja-JP" dirty="0" err="1" smtClean="0">
                <a:latin typeface="Calibri" charset="0"/>
              </a:rPr>
              <a:t>Question</a:t>
            </a:r>
            <a:endParaRPr lang="ja-JP" altLang="en-US" dirty="0">
              <a:latin typeface="Calibri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3600" dirty="0" smtClean="0">
                <a:latin typeface="Calibri" charset="0"/>
              </a:rPr>
              <a:t>How well can eye gaze help in predicting turn taking?</a:t>
            </a:r>
          </a:p>
          <a:p>
            <a:r>
              <a:rPr lang="en-US" altLang="ja-JP" sz="3600" dirty="0" smtClean="0">
                <a:latin typeface="Calibri" charset="0"/>
              </a:rPr>
              <a:t>What is the role of eye gaze when the speaker holds the turn?</a:t>
            </a:r>
          </a:p>
          <a:p>
            <a:r>
              <a:rPr lang="en-US" altLang="ja-JP" sz="3600" dirty="0" smtClean="0">
                <a:latin typeface="Calibri" charset="0"/>
              </a:rPr>
              <a:t>Is the role of eye gaze as important in three-party dialogs as in two-party dialogue?</a:t>
            </a:r>
            <a:endParaRPr lang="en-US" altLang="ja-JP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415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dirty="0" smtClean="0">
                <a:latin typeface="Calibri" charset="0"/>
              </a:rPr>
              <a:t>Hypothesis</a:t>
            </a:r>
            <a:endParaRPr lang="ja-JP" altLang="en-US" dirty="0">
              <a:latin typeface="Calibri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3600" dirty="0" smtClean="0">
                <a:latin typeface="Calibri" charset="0"/>
              </a:rPr>
              <a:t>In group discussions, eye gaze is important in turn to management</a:t>
            </a:r>
          </a:p>
          <a:p>
            <a:pPr marL="0" indent="0">
              <a:buNone/>
            </a:pPr>
            <a:r>
              <a:rPr lang="en-US" altLang="ja-JP" sz="3600" dirty="0">
                <a:latin typeface="Calibri" charset="0"/>
              </a:rPr>
              <a:t> </a:t>
            </a:r>
            <a:r>
              <a:rPr lang="en-US" altLang="ja-JP" sz="3600" dirty="0" smtClean="0">
                <a:latin typeface="Calibri" charset="0"/>
              </a:rPr>
              <a:t>  (especially in turn holding cases)</a:t>
            </a:r>
            <a:endParaRPr lang="en-US" altLang="ja-JP" sz="3600" dirty="0">
              <a:latin typeface="Calibri" charset="0"/>
            </a:endParaRPr>
          </a:p>
          <a:p>
            <a:r>
              <a:rPr lang="en-US" altLang="ja-JP" sz="3600" dirty="0" smtClean="0">
                <a:latin typeface="Calibri" charset="0"/>
              </a:rPr>
              <a:t>The speaker is more influential than the other partners in coordinating interactions</a:t>
            </a:r>
          </a:p>
          <a:p>
            <a:pPr marL="0" indent="0">
              <a:buNone/>
            </a:pPr>
            <a:r>
              <a:rPr lang="en-US" altLang="ja-JP" sz="3600" dirty="0" smtClean="0">
                <a:latin typeface="Calibri" charset="0"/>
              </a:rPr>
              <a:t>   (selects the next speaker) </a:t>
            </a:r>
            <a:endParaRPr lang="en-US" altLang="ja-JP" sz="3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18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Method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ja-JP" sz="3600" dirty="0" smtClean="0">
              <a:latin typeface="Calibri" charset="0"/>
            </a:endParaRPr>
          </a:p>
          <a:p>
            <a:r>
              <a:rPr lang="en-US" altLang="ja-JP" sz="3600" dirty="0" smtClean="0">
                <a:latin typeface="Calibri" charset="0"/>
              </a:rPr>
              <a:t>Three-person conversational eye gaze corpus</a:t>
            </a:r>
          </a:p>
          <a:p>
            <a:pPr lvl="1"/>
            <a:r>
              <a:rPr lang="en-US" altLang="ja-JP" sz="2800" dirty="0" smtClean="0">
                <a:latin typeface="Calibri" charset="0"/>
              </a:rPr>
              <a:t>Natural conversations</a:t>
            </a:r>
          </a:p>
          <a:p>
            <a:pPr lvl="1"/>
            <a:r>
              <a:rPr lang="en-US" altLang="ja-JP" sz="2800" dirty="0" smtClean="0">
                <a:latin typeface="Calibri" charset="0"/>
              </a:rPr>
              <a:t>Balanced familiarity (50% familiar; 50% unfamiliar)</a:t>
            </a:r>
          </a:p>
          <a:p>
            <a:pPr lvl="1"/>
            <a:r>
              <a:rPr lang="en-US" altLang="ja-JP" sz="2800" dirty="0" smtClean="0">
                <a:latin typeface="Calibri" charset="0"/>
              </a:rPr>
              <a:t>Balanced gender (male-only; female-only; mixed)</a:t>
            </a:r>
          </a:p>
          <a:p>
            <a:pPr marL="0" indent="0">
              <a:buNone/>
            </a:pPr>
            <a:endParaRPr lang="en-US" altLang="ja-JP" sz="3900" dirty="0" smtClean="0">
              <a:latin typeface="Calibri" charset="0"/>
            </a:endParaRPr>
          </a:p>
          <a:p>
            <a:endParaRPr lang="en-US" altLang="ja-JP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50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Method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ja-JP" sz="3600" dirty="0" smtClean="0">
              <a:latin typeface="Calibri" charset="0"/>
            </a:endParaRPr>
          </a:p>
          <a:p>
            <a:r>
              <a:rPr lang="en-US" altLang="ja-JP" sz="3600" dirty="0" smtClean="0">
                <a:latin typeface="Calibri" charset="0"/>
              </a:rPr>
              <a:t>28 </a:t>
            </a:r>
            <a:r>
              <a:rPr lang="en-US" altLang="ja-JP" sz="3600" dirty="0">
                <a:latin typeface="Calibri" charset="0"/>
              </a:rPr>
              <a:t>conversations among Japanese students in their early 20’s with three participants </a:t>
            </a:r>
            <a:r>
              <a:rPr lang="en-US" altLang="ja-JP" sz="3600" dirty="0" smtClean="0">
                <a:latin typeface="Calibri" charset="0"/>
              </a:rPr>
              <a:t>each</a:t>
            </a:r>
          </a:p>
          <a:p>
            <a:r>
              <a:rPr lang="en-US" altLang="ja-JP" sz="3600" dirty="0" smtClean="0">
                <a:latin typeface="Calibri" charset="0"/>
              </a:rPr>
              <a:t>Each conversation about 10 minutes</a:t>
            </a:r>
          </a:p>
          <a:p>
            <a:r>
              <a:rPr lang="en-US" altLang="ja-JP" sz="3600" dirty="0" smtClean="0">
                <a:latin typeface="Calibri" charset="0"/>
              </a:rPr>
              <a:t>Eye gaze recorded for one participant</a:t>
            </a:r>
            <a:endParaRPr lang="en-US" altLang="ja-JP" sz="3600" dirty="0">
              <a:latin typeface="Calibri" charset="0"/>
            </a:endParaRPr>
          </a:p>
          <a:p>
            <a:pPr lvl="1"/>
            <a:endParaRPr lang="en-US" altLang="ja-JP" sz="3100" dirty="0" smtClean="0">
              <a:latin typeface="Calibri" charset="0"/>
            </a:endParaRPr>
          </a:p>
          <a:p>
            <a:pPr marL="0" indent="0">
              <a:buNone/>
            </a:pPr>
            <a:endParaRPr lang="en-US" altLang="ja-JP" sz="3900" dirty="0" smtClean="0">
              <a:latin typeface="Calibri" charset="0"/>
            </a:endParaRPr>
          </a:p>
          <a:p>
            <a:endParaRPr lang="en-US" altLang="ja-JP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2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Method</a:t>
            </a:r>
            <a:endParaRPr lang="en-US" altLang="ja-JP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800" y="1738256"/>
            <a:ext cx="6562347" cy="352172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5259985"/>
            <a:ext cx="8229600" cy="981473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latin typeface="Calibri" charset="0"/>
              </a:rPr>
              <a:t>Eye tracker fixed on table to remain naturalness</a:t>
            </a:r>
          </a:p>
        </p:txBody>
      </p:sp>
    </p:spTree>
    <p:extLst>
      <p:ext uri="{BB962C8B-B14F-4D97-AF65-F5344CB8AC3E}">
        <p14:creationId xmlns:p14="http://schemas.microsoft.com/office/powerpoint/2010/main" val="2856161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Method</a:t>
            </a:r>
            <a:endParaRPr lang="en-US" altLang="ja-JP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65" y="1600200"/>
            <a:ext cx="6079216" cy="448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85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Used data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20996"/>
          </a:xfrm>
        </p:spPr>
        <p:txBody>
          <a:bodyPr>
            <a:normAutofit/>
          </a:bodyPr>
          <a:lstStyle/>
          <a:p>
            <a:r>
              <a:rPr lang="en-US" altLang="ja-JP" sz="3900" dirty="0" smtClean="0">
                <a:latin typeface="Calibri" charset="0"/>
              </a:rPr>
              <a:t>Estimated at the last 300ms of an utterance if followed by a 500ms pause</a:t>
            </a:r>
          </a:p>
          <a:p>
            <a:pPr lvl="1"/>
            <a:endParaRPr lang="en-US" altLang="ja-JP" sz="3100" dirty="0" smtClean="0">
              <a:latin typeface="Calibri" charset="0"/>
            </a:endParaRPr>
          </a:p>
          <a:p>
            <a:endParaRPr lang="en-US" altLang="ja-JP" sz="3900" dirty="0" smtClean="0">
              <a:latin typeface="Calibri" charset="0"/>
            </a:endParaRPr>
          </a:p>
          <a:p>
            <a:pPr marL="0" indent="0">
              <a:buNone/>
            </a:pPr>
            <a:endParaRPr lang="en-US" altLang="ja-JP" sz="3900" dirty="0" smtClean="0">
              <a:latin typeface="Calibri" charset="0"/>
            </a:endParaRPr>
          </a:p>
          <a:p>
            <a:endParaRPr lang="en-US" altLang="ja-JP" dirty="0" smtClean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449" y="2958385"/>
            <a:ext cx="45085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86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Used data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43352"/>
          </a:xfrm>
        </p:spPr>
        <p:txBody>
          <a:bodyPr>
            <a:normAutofit/>
          </a:bodyPr>
          <a:lstStyle/>
          <a:p>
            <a:endParaRPr lang="en-US" altLang="ja-JP" sz="3900" dirty="0" smtClean="0">
              <a:latin typeface="Calibri" charset="0"/>
            </a:endParaRPr>
          </a:p>
          <a:p>
            <a:r>
              <a:rPr lang="en-US" altLang="ja-JP" sz="3900" dirty="0" smtClean="0">
                <a:latin typeface="Calibri" charset="0"/>
              </a:rPr>
              <a:t>Dialog acts</a:t>
            </a:r>
          </a:p>
          <a:p>
            <a:pPr marL="0" indent="0">
              <a:buNone/>
            </a:pPr>
            <a:endParaRPr lang="en-US" altLang="ja-JP" sz="3900" dirty="0" smtClean="0">
              <a:latin typeface="Calibri" charset="0"/>
            </a:endParaRPr>
          </a:p>
          <a:p>
            <a:r>
              <a:rPr lang="en-US" altLang="ja-JP" sz="3900" dirty="0" smtClean="0">
                <a:latin typeface="Calibri" charset="0"/>
              </a:rPr>
              <a:t>Speech features</a:t>
            </a:r>
          </a:p>
          <a:p>
            <a:pPr lvl="1"/>
            <a:r>
              <a:rPr lang="en-US" altLang="ja-JP" sz="3100" dirty="0" smtClean="0">
                <a:latin typeface="Calibri" charset="0"/>
              </a:rPr>
              <a:t>Values of F0, etc.</a:t>
            </a:r>
          </a:p>
          <a:p>
            <a:r>
              <a:rPr lang="en-US" altLang="ja-JP" sz="3900" dirty="0" smtClean="0">
                <a:latin typeface="Calibri" charset="0"/>
              </a:rPr>
              <a:t>Eye gaze</a:t>
            </a:r>
          </a:p>
          <a:p>
            <a:pPr lvl="1"/>
            <a:endParaRPr lang="en-US" altLang="ja-JP" sz="3100" dirty="0" smtClean="0">
              <a:latin typeface="Calibri" charset="0"/>
            </a:endParaRPr>
          </a:p>
          <a:p>
            <a:endParaRPr lang="en-US" altLang="ja-JP" sz="3900" dirty="0" smtClean="0">
              <a:latin typeface="Calibri" charset="0"/>
            </a:endParaRPr>
          </a:p>
          <a:p>
            <a:pPr marL="0" indent="0">
              <a:buNone/>
            </a:pPr>
            <a:endParaRPr lang="en-US" altLang="ja-JP" sz="3900" dirty="0" smtClean="0">
              <a:latin typeface="Calibri" charset="0"/>
            </a:endParaRPr>
          </a:p>
          <a:p>
            <a:endParaRPr lang="en-US" altLang="ja-JP" dirty="0" smtClean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51" y="3064873"/>
            <a:ext cx="7390919" cy="45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058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Results</a:t>
            </a:r>
            <a:endParaRPr lang="en-US" altLang="ja-JP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62" y="1738258"/>
            <a:ext cx="7453560" cy="432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latin typeface="Calibri" charset="0"/>
              </a:rPr>
              <a:t>Grounding</a:t>
            </a:r>
            <a:endParaRPr lang="en-US" altLang="ja-JP">
              <a:latin typeface="Calibri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3600" dirty="0" smtClean="0">
                <a:latin typeface="Calibri" charset="0"/>
              </a:rPr>
              <a:t>A: Where you there when they erected the new 	signs?</a:t>
            </a:r>
          </a:p>
          <a:p>
            <a:pPr marL="0" indent="0">
              <a:buNone/>
            </a:pPr>
            <a:r>
              <a:rPr lang="en-US" altLang="ja-JP" sz="3600" dirty="0" smtClean="0">
                <a:latin typeface="Calibri" charset="0"/>
              </a:rPr>
              <a:t>B: </a:t>
            </a:r>
            <a:r>
              <a:rPr lang="en-US" altLang="ja-JP" sz="3600" dirty="0" err="1">
                <a:latin typeface="Calibri" charset="0"/>
              </a:rPr>
              <a:t>T</a:t>
            </a:r>
            <a:r>
              <a:rPr lang="en-US" altLang="ja-JP" sz="3600" dirty="0" err="1" smtClean="0">
                <a:latin typeface="Calibri" charset="0"/>
              </a:rPr>
              <a:t>h</a:t>
            </a:r>
            <a:r>
              <a:rPr lang="en-US" altLang="ja-JP" sz="3600" dirty="0" smtClean="0">
                <a:latin typeface="Calibri" charset="0"/>
              </a:rPr>
              <a:t>… </a:t>
            </a:r>
            <a:r>
              <a:rPr lang="en-US" altLang="ja-JP" sz="3600" dirty="0" smtClean="0">
                <a:solidFill>
                  <a:schemeClr val="accent2"/>
                </a:solidFill>
                <a:latin typeface="Calibri" charset="0"/>
              </a:rPr>
              <a:t>which</a:t>
            </a:r>
            <a:r>
              <a:rPr lang="en-US" altLang="ja-JP" sz="3600" dirty="0" smtClean="0">
                <a:latin typeface="Calibri" charset="0"/>
              </a:rPr>
              <a:t> new signs?		(Level 3)</a:t>
            </a:r>
          </a:p>
          <a:p>
            <a:pPr marL="0" indent="0">
              <a:buNone/>
            </a:pPr>
            <a:r>
              <a:rPr lang="en-US" altLang="ja-JP" sz="3600" dirty="0" smtClean="0">
                <a:latin typeface="Calibri" charset="0"/>
              </a:rPr>
              <a:t>A: Little notice boards, indicating where you had 	to go for everything</a:t>
            </a:r>
          </a:p>
          <a:p>
            <a:pPr marL="0" indent="0">
              <a:buNone/>
            </a:pPr>
            <a:r>
              <a:rPr lang="en-US" altLang="ja-JP" sz="3600" dirty="0" smtClean="0">
                <a:latin typeface="Calibri" charset="0"/>
              </a:rPr>
              <a:t>B: No.</a:t>
            </a:r>
            <a:endParaRPr lang="en-US" altLang="ja-JP" sz="3600" dirty="0">
              <a:latin typeface="Calibri" charset="0"/>
            </a:endParaRPr>
          </a:p>
          <a:p>
            <a:pPr marL="0" indent="0">
              <a:buNone/>
            </a:pPr>
            <a:r>
              <a:rPr lang="en-US" altLang="ja-JP" sz="3600" dirty="0" smtClean="0">
                <a:latin typeface="Calibri" charset="0"/>
                <a:sym typeface="Wingdings"/>
              </a:rPr>
              <a:t> Bilateral account</a:t>
            </a:r>
            <a:endParaRPr lang="en-US" altLang="ja-JP" sz="3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81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Conclusion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64244"/>
          </a:xfrm>
        </p:spPr>
        <p:txBody>
          <a:bodyPr>
            <a:normAutofit/>
          </a:bodyPr>
          <a:lstStyle/>
          <a:p>
            <a:endParaRPr lang="en-US" altLang="ja-JP" sz="3600" dirty="0" smtClean="0">
              <a:latin typeface="Calibri" charset="0"/>
            </a:endParaRPr>
          </a:p>
          <a:p>
            <a:r>
              <a:rPr lang="en-US" altLang="ja-JP" sz="3600" dirty="0" smtClean="0">
                <a:latin typeface="Calibri" charset="0"/>
              </a:rPr>
              <a:t>Speaker signals whether he intends to give the turn or hold it by using eye gaze</a:t>
            </a:r>
          </a:p>
          <a:p>
            <a:pPr lvl="1"/>
            <a:r>
              <a:rPr lang="en-US" altLang="ja-JP" sz="2800" dirty="0" smtClean="0">
                <a:latin typeface="Calibri" charset="0"/>
              </a:rPr>
              <a:t>fixating listener vs. focusing attention somewhere</a:t>
            </a:r>
          </a:p>
          <a:p>
            <a:r>
              <a:rPr lang="en-US" altLang="ja-JP" sz="3600" dirty="0" smtClean="0">
                <a:latin typeface="Calibri" charset="0"/>
              </a:rPr>
              <a:t> </a:t>
            </a:r>
            <a:r>
              <a:rPr lang="en-US" altLang="ja-JP" sz="3600" dirty="0">
                <a:latin typeface="Calibri" charset="0"/>
              </a:rPr>
              <a:t>Eye gaze in multi-participant conversation as important as in two-participant conversations</a:t>
            </a:r>
          </a:p>
          <a:p>
            <a:pPr marL="0" indent="0">
              <a:buNone/>
            </a:pPr>
            <a:endParaRPr lang="en-US" altLang="ja-JP" sz="3600" dirty="0" smtClean="0">
              <a:latin typeface="Calibri" charset="0"/>
            </a:endParaRPr>
          </a:p>
          <a:p>
            <a:pPr marL="0" indent="0">
              <a:buNone/>
            </a:pPr>
            <a:endParaRPr lang="en-US" altLang="ja-JP" sz="3600" dirty="0" smtClean="0">
              <a:latin typeface="Calibri" charset="0"/>
            </a:endParaRPr>
          </a:p>
          <a:p>
            <a:endParaRPr lang="en-US" altLang="ja-JP" sz="20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44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Conclusion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64244"/>
          </a:xfrm>
        </p:spPr>
        <p:txBody>
          <a:bodyPr>
            <a:normAutofit/>
          </a:bodyPr>
          <a:lstStyle/>
          <a:p>
            <a:endParaRPr lang="en-US" altLang="ja-JP" sz="3600" dirty="0" smtClean="0">
              <a:latin typeface="Calibri" charset="0"/>
            </a:endParaRPr>
          </a:p>
          <a:p>
            <a:r>
              <a:rPr lang="en-US" altLang="ja-JP" sz="3600" dirty="0" smtClean="0">
                <a:latin typeface="Calibri" charset="0"/>
              </a:rPr>
              <a:t>Eye </a:t>
            </a:r>
            <a:r>
              <a:rPr lang="en-US" altLang="ja-JP" sz="3600" dirty="0" smtClean="0">
                <a:latin typeface="Calibri" charset="0"/>
              </a:rPr>
              <a:t>gaze is used to select next speaker (seems to be correct)</a:t>
            </a:r>
          </a:p>
          <a:p>
            <a:r>
              <a:rPr lang="en-US" altLang="ja-JP" sz="3600" dirty="0" smtClean="0">
                <a:latin typeface="Calibri" charset="0"/>
              </a:rPr>
              <a:t>Maybe </a:t>
            </a:r>
            <a:r>
              <a:rPr lang="en-US" altLang="ja-JP" sz="3600" dirty="0">
                <a:latin typeface="Calibri" charset="0"/>
              </a:rPr>
              <a:t>Japanese data interferes with value of speech data</a:t>
            </a:r>
          </a:p>
          <a:p>
            <a:pPr lvl="1"/>
            <a:r>
              <a:rPr lang="en-US" altLang="ja-JP" sz="2800" dirty="0">
                <a:latin typeface="Calibri" charset="0"/>
              </a:rPr>
              <a:t>Comparison Study</a:t>
            </a:r>
            <a:r>
              <a:rPr lang="en-US" altLang="ja-JP" sz="2800" dirty="0" smtClean="0">
                <a:latin typeface="Calibri" charset="0"/>
              </a:rPr>
              <a:t>?</a:t>
            </a:r>
          </a:p>
          <a:p>
            <a:r>
              <a:rPr lang="en-US" altLang="ja-JP" sz="3600" dirty="0" smtClean="0">
                <a:latin typeface="Calibri" charset="0"/>
              </a:rPr>
              <a:t>Listeners focus on speaker not vice versa</a:t>
            </a:r>
            <a:endParaRPr lang="en-US" altLang="ja-JP" sz="3600" dirty="0">
              <a:latin typeface="Calibri" charset="0"/>
            </a:endParaRPr>
          </a:p>
          <a:p>
            <a:endParaRPr lang="en-US" altLang="ja-JP" sz="3600" dirty="0" smtClean="0">
              <a:latin typeface="Calibri" charset="0"/>
            </a:endParaRPr>
          </a:p>
          <a:p>
            <a:pPr marL="0" indent="0">
              <a:buNone/>
            </a:pPr>
            <a:endParaRPr lang="en-US" altLang="ja-JP" sz="3600" dirty="0" smtClean="0">
              <a:latin typeface="Calibri" charset="0"/>
            </a:endParaRPr>
          </a:p>
          <a:p>
            <a:endParaRPr lang="en-US" altLang="ja-JP" sz="20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4483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Remarks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64244"/>
          </a:xfrm>
        </p:spPr>
        <p:txBody>
          <a:bodyPr>
            <a:normAutofit lnSpcReduction="10000"/>
          </a:bodyPr>
          <a:lstStyle/>
          <a:p>
            <a:r>
              <a:rPr lang="en-US" altLang="ja-JP" sz="3600" dirty="0" smtClean="0">
                <a:latin typeface="Calibri" charset="0"/>
              </a:rPr>
              <a:t>Vague information and data presentation</a:t>
            </a:r>
          </a:p>
          <a:p>
            <a:pPr lvl="1"/>
            <a:r>
              <a:rPr lang="en-US" altLang="ja-JP" sz="2800" dirty="0" smtClean="0">
                <a:latin typeface="Calibri" charset="0"/>
              </a:rPr>
              <a:t>Although various data exists, interaction of factors is not presented</a:t>
            </a:r>
          </a:p>
          <a:p>
            <a:pPr lvl="1"/>
            <a:r>
              <a:rPr lang="en-US" altLang="ja-JP" sz="2800" dirty="0" smtClean="0">
                <a:latin typeface="Calibri" charset="0"/>
              </a:rPr>
              <a:t>Some conclusions rely on the before mentioned point</a:t>
            </a:r>
          </a:p>
          <a:p>
            <a:r>
              <a:rPr lang="en-US" altLang="ja-JP" sz="3600" dirty="0" smtClean="0">
                <a:latin typeface="Calibri" charset="0"/>
              </a:rPr>
              <a:t>Setup only takes one participant in consideration</a:t>
            </a:r>
          </a:p>
          <a:p>
            <a:r>
              <a:rPr lang="en-US" altLang="ja-JP" sz="3600" dirty="0" smtClean="0">
                <a:latin typeface="Calibri" charset="0"/>
              </a:rPr>
              <a:t>Much of the data was unused</a:t>
            </a:r>
          </a:p>
          <a:p>
            <a:pPr lvl="1"/>
            <a:r>
              <a:rPr lang="en-US" altLang="ja-JP" sz="2800" dirty="0" smtClean="0">
                <a:latin typeface="Calibri" charset="0"/>
              </a:rPr>
              <a:t>Lack in quality and way of creation</a:t>
            </a:r>
            <a:endParaRPr lang="en-US" altLang="ja-JP" sz="20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47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Remarks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64244"/>
          </a:xfrm>
        </p:spPr>
        <p:txBody>
          <a:bodyPr>
            <a:normAutofit/>
          </a:bodyPr>
          <a:lstStyle/>
          <a:p>
            <a:endParaRPr lang="en-US" altLang="ja-JP" sz="3600" dirty="0" smtClean="0">
              <a:latin typeface="Calibri" charset="0"/>
            </a:endParaRPr>
          </a:p>
          <a:p>
            <a:r>
              <a:rPr lang="en-US" altLang="ja-JP" sz="3600" dirty="0">
                <a:latin typeface="Calibri" charset="0"/>
              </a:rPr>
              <a:t>Study is based on data for another study</a:t>
            </a:r>
          </a:p>
          <a:p>
            <a:pPr lvl="1"/>
            <a:r>
              <a:rPr lang="en-US" altLang="ja-JP" sz="2800" dirty="0">
                <a:latin typeface="Calibri" charset="0"/>
              </a:rPr>
              <a:t>Setup is not </a:t>
            </a:r>
            <a:r>
              <a:rPr lang="en-US" altLang="ja-JP" sz="2800" dirty="0" smtClean="0">
                <a:latin typeface="Calibri" charset="0"/>
              </a:rPr>
              <a:t>optimal</a:t>
            </a:r>
            <a:endParaRPr lang="en-US" altLang="ja-JP" sz="3600" dirty="0" smtClean="0">
              <a:latin typeface="Calibri" charset="0"/>
            </a:endParaRPr>
          </a:p>
          <a:p>
            <a:r>
              <a:rPr lang="en-US" altLang="ja-JP" sz="3600" dirty="0" smtClean="0">
                <a:latin typeface="Calibri" charset="0"/>
              </a:rPr>
              <a:t>Realistic design</a:t>
            </a:r>
            <a:endParaRPr lang="en-US" altLang="ja-JP" sz="1200" dirty="0">
              <a:latin typeface="Calibri" charset="0"/>
            </a:endParaRPr>
          </a:p>
          <a:p>
            <a:pPr lvl="1"/>
            <a:r>
              <a:rPr lang="en-US" altLang="ja-JP" sz="2800" dirty="0" smtClean="0">
                <a:latin typeface="Calibri" charset="0"/>
              </a:rPr>
              <a:t>Yet, contains biasing flaws (situation of the participants, only one eye tracker)</a:t>
            </a:r>
          </a:p>
        </p:txBody>
      </p:sp>
    </p:spTree>
    <p:extLst>
      <p:ext uri="{BB962C8B-B14F-4D97-AF65-F5344CB8AC3E}">
        <p14:creationId xmlns:p14="http://schemas.microsoft.com/office/powerpoint/2010/main" val="18512779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Comparison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65870"/>
            <a:ext cx="8229600" cy="4764244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latin typeface="Calibri" charset="0"/>
              </a:rPr>
              <a:t>Clark and </a:t>
            </a:r>
            <a:r>
              <a:rPr lang="en-US" altLang="ja-JP" sz="3600" dirty="0" err="1" smtClean="0">
                <a:latin typeface="Calibri" charset="0"/>
              </a:rPr>
              <a:t>Krych</a:t>
            </a:r>
            <a:r>
              <a:rPr lang="en-US" altLang="ja-JP" sz="3600" dirty="0" smtClean="0">
                <a:latin typeface="Calibri" charset="0"/>
              </a:rPr>
              <a:t> present interesting ideas but eye gaze is only rarely handled</a:t>
            </a:r>
          </a:p>
          <a:p>
            <a:pPr lvl="1"/>
            <a:r>
              <a:rPr lang="en-US" altLang="ja-JP" sz="2800" dirty="0" smtClean="0">
                <a:latin typeface="Calibri" charset="0"/>
              </a:rPr>
              <a:t>How could this be altered?</a:t>
            </a:r>
          </a:p>
          <a:p>
            <a:r>
              <a:rPr lang="en-US" altLang="ja-JP" sz="3600" dirty="0" smtClean="0">
                <a:latin typeface="Calibri" charset="0"/>
              </a:rPr>
              <a:t> </a:t>
            </a:r>
            <a:r>
              <a:rPr lang="en-US" altLang="ja-JP" sz="3600" dirty="0" err="1" smtClean="0">
                <a:latin typeface="Calibri" charset="0"/>
              </a:rPr>
              <a:t>Jokinen</a:t>
            </a:r>
            <a:r>
              <a:rPr lang="en-US" altLang="ja-JP" sz="3600" dirty="0" smtClean="0">
                <a:latin typeface="Calibri" charset="0"/>
              </a:rPr>
              <a:t> et al. focus on eye gaze in a (more or less) natural situation but lack in scientific results and setup</a:t>
            </a:r>
          </a:p>
          <a:p>
            <a:pPr lvl="1"/>
            <a:r>
              <a:rPr lang="en-US" altLang="ja-JP" sz="2800" dirty="0" smtClean="0">
                <a:latin typeface="Calibri" charset="0"/>
              </a:rPr>
              <a:t>What points and ideas of this setup could be beneficial?</a:t>
            </a:r>
            <a:endParaRPr lang="en-US" altLang="ja-JP" sz="28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7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Monitoring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>
                <a:latin typeface="Calibri" charset="0"/>
              </a:rPr>
              <a:t>Voices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Attendance to partners utterances</a:t>
            </a:r>
          </a:p>
          <a:p>
            <a:r>
              <a:rPr lang="en-US" altLang="ja-JP" sz="3600" dirty="0" smtClean="0">
                <a:latin typeface="Calibri" charset="0"/>
              </a:rPr>
              <a:t>Faces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Gaze</a:t>
            </a:r>
            <a:r>
              <a:rPr lang="en-US" altLang="ja-JP" sz="2400" dirty="0">
                <a:latin typeface="Calibri" charset="0"/>
              </a:rPr>
              <a:t> </a:t>
            </a:r>
            <a:r>
              <a:rPr lang="en-US" altLang="ja-JP" sz="2400" dirty="0" smtClean="0">
                <a:latin typeface="Calibri" charset="0"/>
              </a:rPr>
              <a:t>and facial expressions as indicator for understanding</a:t>
            </a:r>
          </a:p>
          <a:p>
            <a:r>
              <a:rPr lang="en-US" altLang="ja-JP" sz="3600" dirty="0" smtClean="0">
                <a:latin typeface="Calibri" charset="0"/>
              </a:rPr>
              <a:t>Workspaces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Region in front of the body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Manual gestures (but also games, etc.)</a:t>
            </a:r>
          </a:p>
        </p:txBody>
      </p:sp>
    </p:spTree>
    <p:extLst>
      <p:ext uri="{BB962C8B-B14F-4D97-AF65-F5344CB8AC3E}">
        <p14:creationId xmlns:p14="http://schemas.microsoft.com/office/powerpoint/2010/main" val="251598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Monitoring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>
                <a:latin typeface="Calibri" charset="0"/>
              </a:rPr>
              <a:t>Bodies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Head and torso movement as indicator</a:t>
            </a:r>
          </a:p>
          <a:p>
            <a:r>
              <a:rPr lang="en-US" altLang="ja-JP" sz="3600" dirty="0" smtClean="0">
                <a:latin typeface="Calibri" charset="0"/>
              </a:rPr>
              <a:t>Shared Scenes</a:t>
            </a:r>
            <a:r>
              <a:rPr lang="en-US" altLang="ja-JP" sz="3600" dirty="0">
                <a:latin typeface="Calibri" charset="0"/>
              </a:rPr>
              <a:t>	</a:t>
            </a:r>
            <a:endParaRPr lang="en-US" altLang="ja-JP" sz="3600" dirty="0" smtClean="0">
              <a:latin typeface="Calibri" charset="0"/>
            </a:endParaRPr>
          </a:p>
          <a:p>
            <a:pPr lvl="1"/>
            <a:r>
              <a:rPr lang="en-US" altLang="ja-JP" sz="2400" dirty="0" smtClean="0">
                <a:latin typeface="Calibri" charset="0"/>
              </a:rPr>
              <a:t>Scenery beyond workspace</a:t>
            </a:r>
          </a:p>
          <a:p>
            <a:pPr lvl="1"/>
            <a:endParaRPr lang="en-US" altLang="ja-JP" sz="2400" dirty="0">
              <a:latin typeface="Calibri" charset="0"/>
            </a:endParaRPr>
          </a:p>
          <a:p>
            <a:r>
              <a:rPr lang="en-US" altLang="ja-JP" sz="3600" dirty="0" smtClean="0">
                <a:latin typeface="Calibri" charset="0"/>
              </a:rPr>
              <a:t>Signals vs. Symptoms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Signals are constructed to get meaning across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Symptoms are not intentionally created</a:t>
            </a:r>
          </a:p>
        </p:txBody>
      </p:sp>
    </p:spTree>
    <p:extLst>
      <p:ext uri="{BB962C8B-B14F-4D97-AF65-F5344CB8AC3E}">
        <p14:creationId xmlns:p14="http://schemas.microsoft.com/office/powerpoint/2010/main" val="159989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Least joint effort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>
                <a:latin typeface="Calibri" charset="0"/>
              </a:rPr>
              <a:t>Opportunistic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Selection of the available methods that take the least effort to produce</a:t>
            </a:r>
          </a:p>
          <a:p>
            <a:endParaRPr lang="en-US" altLang="ja-JP" sz="3600" dirty="0" smtClean="0">
              <a:latin typeface="Calibri" charset="0"/>
            </a:endParaRPr>
          </a:p>
          <a:p>
            <a:r>
              <a:rPr lang="en-US" altLang="ja-JP" sz="3600" dirty="0" smtClean="0">
                <a:latin typeface="Calibri" charset="0"/>
              </a:rPr>
              <a:t>“Tailored”</a:t>
            </a:r>
            <a:endParaRPr lang="en-US" altLang="ja-JP" sz="3600" dirty="0">
              <a:latin typeface="Calibri" charset="0"/>
            </a:endParaRPr>
          </a:p>
          <a:p>
            <a:pPr lvl="1"/>
            <a:r>
              <a:rPr lang="en-US" altLang="ja-JP" sz="2400" dirty="0" err="1" smtClean="0">
                <a:latin typeface="Calibri" charset="0"/>
              </a:rPr>
              <a:t>Overhearers</a:t>
            </a:r>
            <a:r>
              <a:rPr lang="en-US" altLang="ja-JP" sz="2400" dirty="0" smtClean="0">
                <a:latin typeface="Calibri" charset="0"/>
              </a:rPr>
              <a:t> (not monitored by speaker) may misunderstand utterances</a:t>
            </a:r>
          </a:p>
        </p:txBody>
      </p:sp>
    </p:spTree>
    <p:extLst>
      <p:ext uri="{BB962C8B-B14F-4D97-AF65-F5344CB8AC3E}">
        <p14:creationId xmlns:p14="http://schemas.microsoft.com/office/powerpoint/2010/main" val="493676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Method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sz="3900" dirty="0" smtClean="0">
                <a:latin typeface="Calibri" charset="0"/>
              </a:rPr>
              <a:t>Pairs of directors and builders</a:t>
            </a:r>
          </a:p>
          <a:p>
            <a:pPr lvl="1"/>
            <a:r>
              <a:rPr lang="en-US" altLang="ja-JP" sz="2600" dirty="0" smtClean="0">
                <a:latin typeface="Calibri" charset="0"/>
              </a:rPr>
              <a:t>76 students (34 male / 42 female)</a:t>
            </a:r>
          </a:p>
          <a:p>
            <a:r>
              <a:rPr lang="en-US" altLang="ja-JP" sz="3900" dirty="0" smtClean="0">
                <a:latin typeface="Calibri" charset="0"/>
              </a:rPr>
              <a:t>Instructions to build 10 simple Lego Models</a:t>
            </a:r>
          </a:p>
          <a:p>
            <a:r>
              <a:rPr lang="en-US" altLang="ja-JP" sz="3900" dirty="0" smtClean="0">
                <a:latin typeface="Calibri" charset="0"/>
              </a:rPr>
              <a:t>2 x 2 design</a:t>
            </a:r>
            <a:r>
              <a:rPr lang="en-US" altLang="ja-JP" sz="3900" dirty="0">
                <a:latin typeface="Calibri" charset="0"/>
              </a:rPr>
              <a:t> </a:t>
            </a:r>
            <a:r>
              <a:rPr lang="en-US" altLang="ja-JP" sz="3900" dirty="0" smtClean="0">
                <a:latin typeface="Calibri" charset="0"/>
              </a:rPr>
              <a:t>(interactive)</a:t>
            </a:r>
          </a:p>
          <a:p>
            <a:pPr lvl="1"/>
            <a:r>
              <a:rPr lang="en-US" altLang="ja-JP" sz="2600" dirty="0" smtClean="0">
                <a:latin typeface="Calibri" charset="0"/>
              </a:rPr>
              <a:t>28 pairs</a:t>
            </a:r>
          </a:p>
          <a:p>
            <a:r>
              <a:rPr lang="en-US" altLang="ja-JP" sz="3900" dirty="0" smtClean="0">
                <a:latin typeface="Calibri" charset="0"/>
              </a:rPr>
              <a:t>Additional non-interactive condition</a:t>
            </a:r>
          </a:p>
          <a:p>
            <a:pPr lvl="1"/>
            <a:r>
              <a:rPr lang="en-US" altLang="ja-JP" sz="2600" dirty="0" smtClean="0">
                <a:latin typeface="Calibri" charset="0"/>
              </a:rPr>
              <a:t>10 pairs</a:t>
            </a:r>
          </a:p>
          <a:p>
            <a:r>
              <a:rPr lang="en-US" altLang="ja-JP" sz="3900" dirty="0" smtClean="0">
                <a:latin typeface="Calibri" charset="0"/>
              </a:rPr>
              <a:t>Video and audio analyses</a:t>
            </a:r>
          </a:p>
          <a:p>
            <a:endParaRPr lang="en-US" altLang="ja-JP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7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alibri" charset="0"/>
              </a:rPr>
              <a:t>Interactive</a:t>
            </a:r>
            <a:endParaRPr lang="en-US" altLang="ja-JP" dirty="0">
              <a:latin typeface="Calibri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57200" y="1807286"/>
            <a:ext cx="8229600" cy="4525963"/>
          </a:xfrm>
        </p:spPr>
        <p:txBody>
          <a:bodyPr/>
          <a:lstStyle/>
          <a:p>
            <a:r>
              <a:rPr lang="en-US" altLang="ja-JP" sz="3600" dirty="0" smtClean="0">
                <a:latin typeface="Calibri" charset="0"/>
              </a:rPr>
              <a:t>Mixture model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Workspace (between subject)</a:t>
            </a:r>
          </a:p>
          <a:p>
            <a:pPr lvl="2"/>
            <a:r>
              <a:rPr lang="en-US" altLang="ja-JP" sz="2400" dirty="0" smtClean="0">
                <a:latin typeface="Calibri" charset="0"/>
              </a:rPr>
              <a:t>Visible</a:t>
            </a:r>
          </a:p>
          <a:p>
            <a:pPr lvl="2"/>
            <a:r>
              <a:rPr lang="en-US" altLang="ja-JP" sz="2400" dirty="0" smtClean="0">
                <a:latin typeface="Calibri" charset="0"/>
              </a:rPr>
              <a:t>Invisible</a:t>
            </a:r>
          </a:p>
          <a:p>
            <a:pPr lvl="1"/>
            <a:r>
              <a:rPr lang="en-US" altLang="ja-JP" sz="2400" dirty="0" smtClean="0">
                <a:latin typeface="Calibri" charset="0"/>
              </a:rPr>
              <a:t>Faces (within subject)</a:t>
            </a:r>
          </a:p>
          <a:p>
            <a:pPr lvl="2"/>
            <a:r>
              <a:rPr lang="en-US" altLang="ja-JP" sz="2400" dirty="0" smtClean="0">
                <a:latin typeface="Calibri" charset="0"/>
              </a:rPr>
              <a:t>Visible</a:t>
            </a:r>
          </a:p>
          <a:p>
            <a:pPr lvl="2"/>
            <a:r>
              <a:rPr lang="en-US" altLang="ja-JP" sz="2400" dirty="0" smtClean="0">
                <a:latin typeface="Calibri" charset="0"/>
              </a:rPr>
              <a:t>Invisible</a:t>
            </a:r>
          </a:p>
          <a:p>
            <a:r>
              <a:rPr lang="en-US" altLang="ja-JP" sz="3600" dirty="0" smtClean="0">
                <a:latin typeface="Calibri" charset="0"/>
              </a:rPr>
              <a:t>No restrictions in time and talk</a:t>
            </a:r>
            <a:endParaRPr lang="en-US" altLang="ja-JP" sz="3600" dirty="0">
              <a:latin typeface="Calibri" charset="0"/>
            </a:endParaRPr>
          </a:p>
          <a:p>
            <a:endParaRPr lang="en-US" altLang="ja-JP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25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557</TotalTime>
  <Words>1038</Words>
  <Application>Microsoft Macintosh PowerPoint</Application>
  <PresentationFormat>On-screen Show (4:3)</PresentationFormat>
  <Paragraphs>259</Paragraphs>
  <Slides>44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Executive</vt:lpstr>
      <vt:lpstr>Speaking while monitoring addressees for understanding</vt:lpstr>
      <vt:lpstr>Research Question</vt:lpstr>
      <vt:lpstr>Grounding</vt:lpstr>
      <vt:lpstr>Grounding</vt:lpstr>
      <vt:lpstr>Monitoring</vt:lpstr>
      <vt:lpstr>Monitoring</vt:lpstr>
      <vt:lpstr>Least joint effort</vt:lpstr>
      <vt:lpstr>Method</vt:lpstr>
      <vt:lpstr>Interactive</vt:lpstr>
      <vt:lpstr>Non-interactive</vt:lpstr>
      <vt:lpstr>Results</vt:lpstr>
      <vt:lpstr>Efficiency</vt:lpstr>
      <vt:lpstr>Efficiency</vt:lpstr>
      <vt:lpstr>Turns</vt:lpstr>
      <vt:lpstr>Deictic expressions</vt:lpstr>
      <vt:lpstr>Gestures by addressees</vt:lpstr>
      <vt:lpstr>Cross-timing</vt:lpstr>
      <vt:lpstr>Cross-timing</vt:lpstr>
      <vt:lpstr>Cross-timing</vt:lpstr>
      <vt:lpstr>Cross-timing</vt:lpstr>
      <vt:lpstr>Cross-timing</vt:lpstr>
      <vt:lpstr>Timing strategies</vt:lpstr>
      <vt:lpstr>Timing strategies</vt:lpstr>
      <vt:lpstr>Visual monitoring</vt:lpstr>
      <vt:lpstr>Conclusion</vt:lpstr>
      <vt:lpstr>Conclusion</vt:lpstr>
      <vt:lpstr>Conclusion</vt:lpstr>
      <vt:lpstr>Remarks</vt:lpstr>
      <vt:lpstr>Gaze and Turn-Taking Behavior in Casual Conversation Interactions</vt:lpstr>
      <vt:lpstr>Differences</vt:lpstr>
      <vt:lpstr>Research Question</vt:lpstr>
      <vt:lpstr>Hypothesis</vt:lpstr>
      <vt:lpstr>Method</vt:lpstr>
      <vt:lpstr>Method</vt:lpstr>
      <vt:lpstr>Method</vt:lpstr>
      <vt:lpstr>Method</vt:lpstr>
      <vt:lpstr>Used data</vt:lpstr>
      <vt:lpstr>Used data</vt:lpstr>
      <vt:lpstr>Results</vt:lpstr>
      <vt:lpstr>Conclusion</vt:lpstr>
      <vt:lpstr>Conclusion</vt:lpstr>
      <vt:lpstr>Remarks</vt:lpstr>
      <vt:lpstr>Remarks</vt:lpstr>
      <vt:lpstr>Comparison</vt:lpstr>
    </vt:vector>
  </TitlesOfParts>
  <Company>Universität des Saarlandes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Nürnberger</dc:creator>
  <cp:lastModifiedBy>TkJ</cp:lastModifiedBy>
  <cp:revision>29</cp:revision>
  <dcterms:created xsi:type="dcterms:W3CDTF">2013-11-26T10:08:25Z</dcterms:created>
  <dcterms:modified xsi:type="dcterms:W3CDTF">2013-12-16T09:51:12Z</dcterms:modified>
</cp:coreProperties>
</file>