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ja-JP"/>
    </a:defPPr>
    <a:lvl1pPr marL="0" algn="l" defTabSz="2194465" rtl="0" eaLnBrk="1" latinLnBrk="0" hangingPunct="1">
      <a:defRPr kumimoji="1" sz="8600" kern="1200">
        <a:solidFill>
          <a:schemeClr val="tx1"/>
        </a:solidFill>
        <a:latin typeface="+mn-lt"/>
        <a:ea typeface="+mn-ea"/>
        <a:cs typeface="+mn-cs"/>
      </a:defRPr>
    </a:lvl1pPr>
    <a:lvl2pPr marL="2194465" algn="l" defTabSz="2194465" rtl="0" eaLnBrk="1" latinLnBrk="0" hangingPunct="1">
      <a:defRPr kumimoji="1" sz="8600" kern="1200">
        <a:solidFill>
          <a:schemeClr val="tx1"/>
        </a:solidFill>
        <a:latin typeface="+mn-lt"/>
        <a:ea typeface="+mn-ea"/>
        <a:cs typeface="+mn-cs"/>
      </a:defRPr>
    </a:lvl2pPr>
    <a:lvl3pPr marL="4388930" algn="l" defTabSz="2194465" rtl="0" eaLnBrk="1" latinLnBrk="0" hangingPunct="1">
      <a:defRPr kumimoji="1" sz="8600" kern="1200">
        <a:solidFill>
          <a:schemeClr val="tx1"/>
        </a:solidFill>
        <a:latin typeface="+mn-lt"/>
        <a:ea typeface="+mn-ea"/>
        <a:cs typeface="+mn-cs"/>
      </a:defRPr>
    </a:lvl3pPr>
    <a:lvl4pPr marL="6583395" algn="l" defTabSz="2194465" rtl="0" eaLnBrk="1" latinLnBrk="0" hangingPunct="1">
      <a:defRPr kumimoji="1" sz="8600" kern="1200">
        <a:solidFill>
          <a:schemeClr val="tx1"/>
        </a:solidFill>
        <a:latin typeface="+mn-lt"/>
        <a:ea typeface="+mn-ea"/>
        <a:cs typeface="+mn-cs"/>
      </a:defRPr>
    </a:lvl4pPr>
    <a:lvl5pPr marL="8777860" algn="l" defTabSz="2194465" rtl="0" eaLnBrk="1" latinLnBrk="0" hangingPunct="1">
      <a:defRPr kumimoji="1" sz="8600" kern="1200">
        <a:solidFill>
          <a:schemeClr val="tx1"/>
        </a:solidFill>
        <a:latin typeface="+mn-lt"/>
        <a:ea typeface="+mn-ea"/>
        <a:cs typeface="+mn-cs"/>
      </a:defRPr>
    </a:lvl5pPr>
    <a:lvl6pPr marL="10972325" algn="l" defTabSz="2194465" rtl="0" eaLnBrk="1" latinLnBrk="0" hangingPunct="1">
      <a:defRPr kumimoji="1" sz="8600" kern="1200">
        <a:solidFill>
          <a:schemeClr val="tx1"/>
        </a:solidFill>
        <a:latin typeface="+mn-lt"/>
        <a:ea typeface="+mn-ea"/>
        <a:cs typeface="+mn-cs"/>
      </a:defRPr>
    </a:lvl6pPr>
    <a:lvl7pPr marL="13166790" algn="l" defTabSz="2194465" rtl="0" eaLnBrk="1" latinLnBrk="0" hangingPunct="1">
      <a:defRPr kumimoji="1" sz="8600" kern="1200">
        <a:solidFill>
          <a:schemeClr val="tx1"/>
        </a:solidFill>
        <a:latin typeface="+mn-lt"/>
        <a:ea typeface="+mn-ea"/>
        <a:cs typeface="+mn-cs"/>
      </a:defRPr>
    </a:lvl7pPr>
    <a:lvl8pPr marL="15361255" algn="l" defTabSz="2194465" rtl="0" eaLnBrk="1" latinLnBrk="0" hangingPunct="1">
      <a:defRPr kumimoji="1" sz="8600" kern="1200">
        <a:solidFill>
          <a:schemeClr val="tx1"/>
        </a:solidFill>
        <a:latin typeface="+mn-lt"/>
        <a:ea typeface="+mn-ea"/>
        <a:cs typeface="+mn-cs"/>
      </a:defRPr>
    </a:lvl8pPr>
    <a:lvl9pPr marL="17555720" algn="l" defTabSz="2194465" rtl="0" eaLnBrk="1" latinLnBrk="0" hangingPunct="1">
      <a:defRPr kumimoji="1"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5345F"/>
    <a:srgbClr val="003399"/>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739" autoAdjust="0"/>
  </p:normalViewPr>
  <p:slideViewPr>
    <p:cSldViewPr snapToGrid="0" snapToObjects="1">
      <p:cViewPr>
        <p:scale>
          <a:sx n="40" d="100"/>
          <a:sy n="40" d="100"/>
        </p:scale>
        <p:origin x="-4056" y="-36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localadmin:workspace:repos:_research:ALTHOUGHexperiment:AMATURK:Pretest2:summar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localadmin:workspace:repos:_research:UTRECHT:tem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localadmin:workspace:repos:_research:ALTHOUGHexperiment:AMATURK:Pretest2:summar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localadmin:workspace:repos:_research:ALTHOUGHexperiment:AMATURK:Pretest2:summar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localadmin:workspace:repos:_research:ALTHOUGHexperiment:AMATURK:Pretest2:summar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localadmin:workspace:repos:_research:ALTHOUGHexperiment:AMATURK:Pretest2: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summary.csv!$C$14</c:f>
              <c:strCache>
                <c:ptCount val="1"/>
                <c:pt idx="0">
                  <c:v>Coherence Score</c:v>
                </c:pt>
              </c:strCache>
            </c:strRef>
          </c:tx>
          <c:spPr>
            <a:solidFill>
              <a:schemeClr val="accent3">
                <a:lumMod val="75000"/>
              </a:schemeClr>
            </a:solidFill>
          </c:spPr>
          <c:invertIfNegative val="0"/>
          <c:dPt>
            <c:idx val="0"/>
            <c:invertIfNegative val="0"/>
            <c:bubble3D val="0"/>
            <c:spPr>
              <a:solidFill>
                <a:schemeClr val="bg2"/>
              </a:solidFill>
            </c:spPr>
          </c:dPt>
          <c:dPt>
            <c:idx val="1"/>
            <c:invertIfNegative val="0"/>
            <c:bubble3D val="0"/>
            <c:spPr>
              <a:solidFill>
                <a:srgbClr val="800000"/>
              </a:solidFill>
            </c:spPr>
          </c:dPt>
          <c:dPt>
            <c:idx val="2"/>
            <c:invertIfNegative val="0"/>
            <c:bubble3D val="0"/>
            <c:spPr>
              <a:solidFill>
                <a:schemeClr val="bg2"/>
              </a:solidFill>
            </c:spPr>
          </c:dPt>
          <c:dPt>
            <c:idx val="3"/>
            <c:invertIfNegative val="0"/>
            <c:bubble3D val="0"/>
            <c:spPr>
              <a:solidFill>
                <a:srgbClr val="800000"/>
              </a:solidFill>
            </c:spPr>
          </c:dPt>
          <c:dPt>
            <c:idx val="4"/>
            <c:invertIfNegative val="0"/>
            <c:bubble3D val="0"/>
            <c:spPr>
              <a:solidFill>
                <a:srgbClr val="E1DFD1"/>
              </a:solidFill>
            </c:spPr>
          </c:dPt>
          <c:dPt>
            <c:idx val="5"/>
            <c:invertIfNegative val="0"/>
            <c:bubble3D val="0"/>
            <c:spPr>
              <a:solidFill>
                <a:srgbClr val="800000"/>
              </a:solidFill>
            </c:spPr>
          </c:dPt>
          <c:cat>
            <c:multiLvlStrRef>
              <c:f>summary.csv!$A$15:$B$20</c:f>
              <c:multiLvlStrCache>
                <c:ptCount val="6"/>
                <c:lvl>
                  <c:pt idx="0">
                    <c:v>Contrast</c:v>
                  </c:pt>
                  <c:pt idx="1">
                    <c:v>Concession</c:v>
                  </c:pt>
                  <c:pt idx="2">
                    <c:v>Contrast</c:v>
                  </c:pt>
                  <c:pt idx="3">
                    <c:v>Concession</c:v>
                  </c:pt>
                  <c:pt idx="4">
                    <c:v>Contrast</c:v>
                  </c:pt>
                  <c:pt idx="5">
                    <c:v>Concession</c:v>
                  </c:pt>
                </c:lvl>
                <c:lvl>
                  <c:pt idx="0">
                    <c:v>arg1 but arg2</c:v>
                  </c:pt>
                  <c:pt idx="2">
                    <c:v>arg1 although arg2</c:v>
                  </c:pt>
                  <c:pt idx="4">
                    <c:v>Although arg2 arg1</c:v>
                  </c:pt>
                </c:lvl>
              </c:multiLvlStrCache>
            </c:multiLvlStrRef>
          </c:cat>
          <c:val>
            <c:numRef>
              <c:f>summary.csv!$C$15:$C$20</c:f>
              <c:numCache>
                <c:formatCode>General</c:formatCode>
                <c:ptCount val="6"/>
                <c:pt idx="0">
                  <c:v>5.972222</c:v>
                </c:pt>
                <c:pt idx="1">
                  <c:v>3.638889</c:v>
                </c:pt>
                <c:pt idx="2">
                  <c:v>5.173611</c:v>
                </c:pt>
                <c:pt idx="3">
                  <c:v>4.951049</c:v>
                </c:pt>
                <c:pt idx="4">
                  <c:v>3.485915</c:v>
                </c:pt>
                <c:pt idx="5">
                  <c:v>6.048611</c:v>
                </c:pt>
              </c:numCache>
            </c:numRef>
          </c:val>
        </c:ser>
        <c:dLbls>
          <c:showLegendKey val="0"/>
          <c:showVal val="0"/>
          <c:showCatName val="0"/>
          <c:showSerName val="0"/>
          <c:showPercent val="0"/>
          <c:showBubbleSize val="0"/>
        </c:dLbls>
        <c:gapWidth val="150"/>
        <c:axId val="-2082500392"/>
        <c:axId val="-2116954488"/>
      </c:barChart>
      <c:catAx>
        <c:axId val="-2082500392"/>
        <c:scaling>
          <c:orientation val="minMax"/>
        </c:scaling>
        <c:delete val="0"/>
        <c:axPos val="b"/>
        <c:majorTickMark val="out"/>
        <c:minorTickMark val="none"/>
        <c:tickLblPos val="nextTo"/>
        <c:txPr>
          <a:bodyPr/>
          <a:lstStyle/>
          <a:p>
            <a:pPr>
              <a:defRPr lang="ja-JP" sz="2400" b="0">
                <a:solidFill>
                  <a:srgbClr val="E1DFD1"/>
                </a:solidFill>
              </a:defRPr>
            </a:pPr>
            <a:endParaRPr lang="en-US"/>
          </a:p>
        </c:txPr>
        <c:crossAx val="-2116954488"/>
        <c:crosses val="autoZero"/>
        <c:auto val="1"/>
        <c:lblAlgn val="ctr"/>
        <c:lblOffset val="100"/>
        <c:noMultiLvlLbl val="0"/>
      </c:catAx>
      <c:valAx>
        <c:axId val="-2116954488"/>
        <c:scaling>
          <c:orientation val="minMax"/>
          <c:max val="7.0"/>
          <c:min val="0.0"/>
        </c:scaling>
        <c:delete val="0"/>
        <c:axPos val="l"/>
        <c:majorGridlines/>
        <c:numFmt formatCode="General" sourceLinked="1"/>
        <c:majorTickMark val="out"/>
        <c:minorTickMark val="none"/>
        <c:tickLblPos val="nextTo"/>
        <c:txPr>
          <a:bodyPr/>
          <a:lstStyle/>
          <a:p>
            <a:pPr>
              <a:defRPr lang="ja-JP" sz="2400" b="0">
                <a:solidFill>
                  <a:schemeClr val="bg2"/>
                </a:solidFill>
              </a:defRPr>
            </a:pPr>
            <a:endParaRPr lang="en-US"/>
          </a:p>
        </c:txPr>
        <c:crossAx val="-208250039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Sheet2!$A$2</c:f>
              <c:strCache>
                <c:ptCount val="1"/>
                <c:pt idx="0">
                  <c:v>Concession But</c:v>
                </c:pt>
              </c:strCache>
            </c:strRef>
          </c:tx>
          <c:spPr>
            <a:ln>
              <a:solidFill>
                <a:srgbClr val="800000"/>
              </a:solidFill>
            </a:ln>
          </c:spPr>
          <c:marker>
            <c:spPr>
              <a:solidFill>
                <a:schemeClr val="accent6">
                  <a:lumMod val="50000"/>
                </a:schemeClr>
              </a:solidFill>
              <a:ln>
                <a:solidFill>
                  <a:srgbClr val="800000"/>
                </a:solidFill>
              </a:ln>
            </c:spPr>
          </c:marker>
          <c:cat>
            <c:strRef>
              <c:f>(Sheet2!$D$1,Sheet2!$F$1,Sheet2!$H$1,Sheet2!$J$1,Sheet2!$L$1)</c:f>
              <c:strCache>
                <c:ptCount val="5"/>
                <c:pt idx="0">
                  <c:v>CR-2</c:v>
                </c:pt>
                <c:pt idx="1">
                  <c:v>CR-1</c:v>
                </c:pt>
                <c:pt idx="2">
                  <c:v>CR</c:v>
                </c:pt>
                <c:pt idx="3">
                  <c:v>CR+1</c:v>
                </c:pt>
                <c:pt idx="4">
                  <c:v>CR+2</c:v>
                </c:pt>
              </c:strCache>
            </c:strRef>
          </c:cat>
          <c:val>
            <c:numRef>
              <c:f>(Sheet2!$D$2,Sheet2!$F$2,Sheet2!$H$2,Sheet2!$J$2,Sheet2!$L$2)</c:f>
              <c:numCache>
                <c:formatCode>General</c:formatCode>
                <c:ptCount val="5"/>
                <c:pt idx="0">
                  <c:v>215.4701</c:v>
                </c:pt>
                <c:pt idx="1">
                  <c:v>288.1196</c:v>
                </c:pt>
                <c:pt idx="2">
                  <c:v>355.6719</c:v>
                </c:pt>
                <c:pt idx="3">
                  <c:v>172.6603</c:v>
                </c:pt>
                <c:pt idx="4">
                  <c:v>358.2826</c:v>
                </c:pt>
              </c:numCache>
            </c:numRef>
          </c:val>
          <c:smooth val="0"/>
        </c:ser>
        <c:ser>
          <c:idx val="1"/>
          <c:order val="1"/>
          <c:tx>
            <c:strRef>
              <c:f>Sheet2!$A$3</c:f>
              <c:strCache>
                <c:ptCount val="1"/>
                <c:pt idx="0">
                  <c:v>Contrast Although</c:v>
                </c:pt>
              </c:strCache>
            </c:strRef>
          </c:tx>
          <c:spPr>
            <a:ln>
              <a:solidFill>
                <a:schemeClr val="accent1">
                  <a:lumMod val="60000"/>
                  <a:lumOff val="40000"/>
                </a:schemeClr>
              </a:solidFill>
              <a:prstDash val="sysDash"/>
            </a:ln>
          </c:spPr>
          <c:marker>
            <c:spPr>
              <a:solidFill>
                <a:schemeClr val="accent1">
                  <a:lumMod val="60000"/>
                  <a:lumOff val="40000"/>
                </a:schemeClr>
              </a:solidFill>
              <a:ln>
                <a:solidFill>
                  <a:schemeClr val="accent1">
                    <a:lumMod val="60000"/>
                    <a:lumOff val="40000"/>
                  </a:schemeClr>
                </a:solidFill>
                <a:prstDash val="sysDash"/>
              </a:ln>
            </c:spPr>
          </c:marker>
          <c:cat>
            <c:strRef>
              <c:f>(Sheet2!$D$1,Sheet2!$F$1,Sheet2!$H$1,Sheet2!$J$1,Sheet2!$L$1)</c:f>
              <c:strCache>
                <c:ptCount val="5"/>
                <c:pt idx="0">
                  <c:v>CR-2</c:v>
                </c:pt>
                <c:pt idx="1">
                  <c:v>CR-1</c:v>
                </c:pt>
                <c:pt idx="2">
                  <c:v>CR</c:v>
                </c:pt>
                <c:pt idx="3">
                  <c:v>CR+1</c:v>
                </c:pt>
                <c:pt idx="4">
                  <c:v>CR+2</c:v>
                </c:pt>
              </c:strCache>
            </c:strRef>
          </c:cat>
          <c:val>
            <c:numRef>
              <c:f>(Sheet2!$D$3,Sheet2!$F$3,Sheet2!$H$3,Sheet2!$J$3,Sheet2!$L$3)</c:f>
              <c:numCache>
                <c:formatCode>General</c:formatCode>
                <c:ptCount val="5"/>
                <c:pt idx="0">
                  <c:v>234.5639</c:v>
                </c:pt>
                <c:pt idx="1">
                  <c:v>290.5408</c:v>
                </c:pt>
                <c:pt idx="2">
                  <c:v>320.322</c:v>
                </c:pt>
                <c:pt idx="3">
                  <c:v>162.197</c:v>
                </c:pt>
                <c:pt idx="4">
                  <c:v>326.7988999999997</c:v>
                </c:pt>
              </c:numCache>
            </c:numRef>
          </c:val>
          <c:smooth val="0"/>
        </c:ser>
        <c:ser>
          <c:idx val="2"/>
          <c:order val="2"/>
          <c:tx>
            <c:strRef>
              <c:f>Sheet2!$A$4</c:f>
              <c:strCache>
                <c:ptCount val="1"/>
                <c:pt idx="0">
                  <c:v>Concession Although</c:v>
                </c:pt>
              </c:strCache>
            </c:strRef>
          </c:tx>
          <c:spPr>
            <a:ln>
              <a:solidFill>
                <a:srgbClr val="800000"/>
              </a:solidFill>
              <a:prstDash val="sysDash"/>
            </a:ln>
          </c:spPr>
          <c:marker>
            <c:spPr>
              <a:solidFill>
                <a:schemeClr val="accent6">
                  <a:lumMod val="60000"/>
                  <a:lumOff val="40000"/>
                </a:schemeClr>
              </a:solidFill>
              <a:ln>
                <a:solidFill>
                  <a:srgbClr val="800000"/>
                </a:solidFill>
                <a:prstDash val="sysDash"/>
              </a:ln>
            </c:spPr>
          </c:marker>
          <c:cat>
            <c:strRef>
              <c:f>(Sheet2!$D$1,Sheet2!$F$1,Sheet2!$H$1,Sheet2!$J$1,Sheet2!$L$1)</c:f>
              <c:strCache>
                <c:ptCount val="5"/>
                <c:pt idx="0">
                  <c:v>CR-2</c:v>
                </c:pt>
                <c:pt idx="1">
                  <c:v>CR-1</c:v>
                </c:pt>
                <c:pt idx="2">
                  <c:v>CR</c:v>
                </c:pt>
                <c:pt idx="3">
                  <c:v>CR+1</c:v>
                </c:pt>
                <c:pt idx="4">
                  <c:v>CR+2</c:v>
                </c:pt>
              </c:strCache>
            </c:strRef>
          </c:cat>
          <c:val>
            <c:numRef>
              <c:f>(Sheet2!$D$4,Sheet2!$F$4,Sheet2!$H$4,Sheet2!$J$4,Sheet2!$L$4)</c:f>
              <c:numCache>
                <c:formatCode>General</c:formatCode>
                <c:ptCount val="5"/>
                <c:pt idx="0">
                  <c:v>213.0319</c:v>
                </c:pt>
                <c:pt idx="1">
                  <c:v>283.6834</c:v>
                </c:pt>
                <c:pt idx="2">
                  <c:v>295.9360999999997</c:v>
                </c:pt>
                <c:pt idx="3">
                  <c:v>154.7867</c:v>
                </c:pt>
                <c:pt idx="4">
                  <c:v>321.3404</c:v>
                </c:pt>
              </c:numCache>
            </c:numRef>
          </c:val>
          <c:smooth val="0"/>
        </c:ser>
        <c:ser>
          <c:idx val="3"/>
          <c:order val="3"/>
          <c:tx>
            <c:strRef>
              <c:f>Sheet2!$A$5</c:f>
              <c:strCache>
                <c:ptCount val="1"/>
                <c:pt idx="0">
                  <c:v>Contrast But</c:v>
                </c:pt>
              </c:strCache>
            </c:strRef>
          </c:tx>
          <c:spPr>
            <a:ln>
              <a:solidFill>
                <a:schemeClr val="bg2"/>
              </a:solidFill>
            </a:ln>
          </c:spPr>
          <c:marker>
            <c:spPr>
              <a:solidFill>
                <a:schemeClr val="accent1"/>
              </a:solidFill>
              <a:ln>
                <a:solidFill>
                  <a:schemeClr val="bg2"/>
                </a:solidFill>
              </a:ln>
            </c:spPr>
          </c:marker>
          <c:cat>
            <c:strRef>
              <c:f>(Sheet2!$D$1,Sheet2!$F$1,Sheet2!$H$1,Sheet2!$J$1,Sheet2!$L$1)</c:f>
              <c:strCache>
                <c:ptCount val="5"/>
                <c:pt idx="0">
                  <c:v>CR-2</c:v>
                </c:pt>
                <c:pt idx="1">
                  <c:v>CR-1</c:v>
                </c:pt>
                <c:pt idx="2">
                  <c:v>CR</c:v>
                </c:pt>
                <c:pt idx="3">
                  <c:v>CR+1</c:v>
                </c:pt>
                <c:pt idx="4">
                  <c:v>CR+2</c:v>
                </c:pt>
              </c:strCache>
            </c:strRef>
          </c:cat>
          <c:val>
            <c:numRef>
              <c:f>(Sheet2!$D$5,Sheet2!$F$5,Sheet2!$H$5,Sheet2!$J$5,Sheet2!$L$5)</c:f>
              <c:numCache>
                <c:formatCode>General</c:formatCode>
                <c:ptCount val="5"/>
                <c:pt idx="0">
                  <c:v>206.4151</c:v>
                </c:pt>
                <c:pt idx="1">
                  <c:v>287.9564999999997</c:v>
                </c:pt>
                <c:pt idx="2">
                  <c:v>284.4306999999997</c:v>
                </c:pt>
                <c:pt idx="3">
                  <c:v>166.8546</c:v>
                </c:pt>
                <c:pt idx="4">
                  <c:v>331.7106</c:v>
                </c:pt>
              </c:numCache>
            </c:numRef>
          </c:val>
          <c:smooth val="0"/>
        </c:ser>
        <c:dLbls>
          <c:showLegendKey val="0"/>
          <c:showVal val="0"/>
          <c:showCatName val="0"/>
          <c:showSerName val="0"/>
          <c:showPercent val="0"/>
          <c:showBubbleSize val="0"/>
        </c:dLbls>
        <c:marker val="1"/>
        <c:smooth val="0"/>
        <c:axId val="-2131062792"/>
        <c:axId val="-2115641528"/>
      </c:lineChart>
      <c:catAx>
        <c:axId val="-2131062792"/>
        <c:scaling>
          <c:orientation val="minMax"/>
        </c:scaling>
        <c:delete val="0"/>
        <c:axPos val="b"/>
        <c:majorTickMark val="out"/>
        <c:minorTickMark val="none"/>
        <c:tickLblPos val="nextTo"/>
        <c:txPr>
          <a:bodyPr/>
          <a:lstStyle/>
          <a:p>
            <a:pPr>
              <a:defRPr sz="2200">
                <a:solidFill>
                  <a:schemeClr val="bg2"/>
                </a:solidFill>
              </a:defRPr>
            </a:pPr>
            <a:endParaRPr lang="en-US"/>
          </a:p>
        </c:txPr>
        <c:crossAx val="-2115641528"/>
        <c:crosses val="autoZero"/>
        <c:auto val="1"/>
        <c:lblAlgn val="ctr"/>
        <c:lblOffset val="100"/>
        <c:noMultiLvlLbl val="0"/>
      </c:catAx>
      <c:valAx>
        <c:axId val="-2115641528"/>
        <c:scaling>
          <c:orientation val="minMax"/>
          <c:min val="100.0"/>
        </c:scaling>
        <c:delete val="0"/>
        <c:axPos val="l"/>
        <c:majorGridlines/>
        <c:numFmt formatCode="General" sourceLinked="1"/>
        <c:majorTickMark val="out"/>
        <c:minorTickMark val="none"/>
        <c:tickLblPos val="nextTo"/>
        <c:txPr>
          <a:bodyPr/>
          <a:lstStyle/>
          <a:p>
            <a:pPr>
              <a:defRPr sz="2200">
                <a:solidFill>
                  <a:srgbClr val="E1DFD1"/>
                </a:solidFill>
              </a:defRPr>
            </a:pPr>
            <a:endParaRPr lang="en-US"/>
          </a:p>
        </c:txPr>
        <c:crossAx val="-2131062792"/>
        <c:crosses val="autoZero"/>
        <c:crossBetween val="between"/>
      </c:valAx>
    </c:plotArea>
    <c:legend>
      <c:legendPos val="r"/>
      <c:layout>
        <c:manualLayout>
          <c:xMode val="edge"/>
          <c:yMode val="edge"/>
          <c:x val="0.533232857334647"/>
          <c:y val="0.0636385401149181"/>
          <c:w val="0.230397484646475"/>
          <c:h val="0.524749946797191"/>
        </c:manualLayout>
      </c:layout>
      <c:overlay val="0"/>
      <c:spPr>
        <a:solidFill>
          <a:srgbClr val="3366FF">
            <a:alpha val="57000"/>
          </a:srgbClr>
        </a:solidFill>
      </c:spPr>
      <c:txPr>
        <a:bodyPr/>
        <a:lstStyle/>
        <a:p>
          <a:pPr>
            <a:defRPr sz="2000">
              <a:solidFill>
                <a:schemeClr val="bg2"/>
              </a:solidFill>
            </a:defRPr>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summary.csv!$C$61</c:f>
              <c:strCache>
                <c:ptCount val="1"/>
                <c:pt idx="0">
                  <c:v>Corpus Cooccurrence</c:v>
                </c:pt>
              </c:strCache>
            </c:strRef>
          </c:tx>
          <c:spPr>
            <a:ln>
              <a:noFill/>
            </a:ln>
            <a:effectLst/>
          </c:spPr>
          <c:dPt>
            <c:idx val="0"/>
            <c:bubble3D val="0"/>
            <c:spPr>
              <a:solidFill>
                <a:schemeClr val="bg2"/>
              </a:solidFill>
              <a:ln>
                <a:noFill/>
              </a:ln>
              <a:effectLst/>
            </c:spPr>
          </c:dPt>
          <c:dPt>
            <c:idx val="1"/>
            <c:bubble3D val="0"/>
            <c:spPr>
              <a:solidFill>
                <a:srgbClr val="800000"/>
              </a:solidFill>
              <a:ln>
                <a:noFill/>
              </a:ln>
              <a:effectLst/>
            </c:spPr>
          </c:dPt>
          <c:dPt>
            <c:idx val="2"/>
            <c:bubble3D val="0"/>
            <c:spPr>
              <a:noFill/>
              <a:ln>
                <a:noFill/>
              </a:ln>
              <a:effectLst/>
            </c:spPr>
          </c:dPt>
          <c:cat>
            <c:multiLvlStrRef>
              <c:f>summary.csv!$A$62:$B$64</c:f>
              <c:multiLvlStrCache>
                <c:ptCount val="3"/>
                <c:lvl>
                  <c:pt idx="0">
                    <c:v>Contrast</c:v>
                  </c:pt>
                  <c:pt idx="1">
                    <c:v>Concession</c:v>
                  </c:pt>
                  <c:pt idx="2">
                    <c:v>Other</c:v>
                  </c:pt>
                </c:lvl>
                <c:lvl>
                  <c:pt idx="0">
                    <c:v>arg1 but arg2</c:v>
                  </c:pt>
                </c:lvl>
              </c:multiLvlStrCache>
            </c:multiLvlStrRef>
          </c:cat>
          <c:val>
            <c:numRef>
              <c:f>summary.csv!$C$62:$C$64</c:f>
              <c:numCache>
                <c:formatCode>0%</c:formatCode>
                <c:ptCount val="3"/>
                <c:pt idx="0">
                  <c:v>0.48</c:v>
                </c:pt>
                <c:pt idx="1">
                  <c:v>0.15</c:v>
                </c:pt>
                <c:pt idx="2">
                  <c:v>0.37</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summary.csv!$C$65</c:f>
              <c:strCache>
                <c:ptCount val="1"/>
                <c:pt idx="0">
                  <c:v>Corpus Cooccurrence</c:v>
                </c:pt>
              </c:strCache>
            </c:strRef>
          </c:tx>
          <c:spPr>
            <a:ln>
              <a:noFill/>
            </a:ln>
            <a:effectLst/>
          </c:spPr>
          <c:dPt>
            <c:idx val="0"/>
            <c:bubble3D val="0"/>
            <c:spPr>
              <a:solidFill>
                <a:srgbClr val="E1DFD1"/>
              </a:solidFill>
              <a:ln>
                <a:noFill/>
              </a:ln>
              <a:effectLst/>
            </c:spPr>
          </c:dPt>
          <c:dPt>
            <c:idx val="1"/>
            <c:bubble3D val="0"/>
            <c:spPr>
              <a:solidFill>
                <a:srgbClr val="800000"/>
              </a:solidFill>
              <a:ln>
                <a:noFill/>
              </a:ln>
              <a:effectLst/>
            </c:spPr>
          </c:dPt>
          <c:dPt>
            <c:idx val="2"/>
            <c:bubble3D val="0"/>
            <c:spPr>
              <a:noFill/>
              <a:ln>
                <a:noFill/>
              </a:ln>
              <a:effectLst/>
            </c:spPr>
          </c:dPt>
          <c:cat>
            <c:multiLvlStrRef>
              <c:f>summary.csv!$A$66:$B$68</c:f>
              <c:multiLvlStrCache>
                <c:ptCount val="3"/>
                <c:lvl>
                  <c:pt idx="0">
                    <c:v>Contrast</c:v>
                  </c:pt>
                  <c:pt idx="1">
                    <c:v>Concession</c:v>
                  </c:pt>
                  <c:pt idx="2">
                    <c:v>Other</c:v>
                  </c:pt>
                </c:lvl>
                <c:lvl>
                  <c:pt idx="0">
                    <c:v>arg1 although arg2</c:v>
                  </c:pt>
                </c:lvl>
              </c:multiLvlStrCache>
            </c:multiLvlStrRef>
          </c:cat>
          <c:val>
            <c:numRef>
              <c:f>summary.csv!$C$66:$C$68</c:f>
              <c:numCache>
                <c:formatCode>0%</c:formatCode>
                <c:ptCount val="3"/>
                <c:pt idx="0">
                  <c:v>0.39</c:v>
                </c:pt>
                <c:pt idx="1">
                  <c:v>0.37</c:v>
                </c:pt>
                <c:pt idx="2">
                  <c:v>0.24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pieChart>
        <c:varyColors val="1"/>
        <c:ser>
          <c:idx val="0"/>
          <c:order val="0"/>
          <c:spPr>
            <a:ln>
              <a:noFill/>
            </a:ln>
            <a:effectLst/>
          </c:spPr>
          <c:dPt>
            <c:idx val="0"/>
            <c:bubble3D val="0"/>
            <c:spPr>
              <a:solidFill>
                <a:srgbClr val="E1DFD1"/>
              </a:solidFill>
              <a:ln>
                <a:noFill/>
              </a:ln>
              <a:effectLst/>
            </c:spPr>
          </c:dPt>
          <c:dPt>
            <c:idx val="1"/>
            <c:bubble3D val="0"/>
            <c:spPr>
              <a:solidFill>
                <a:srgbClr val="800000"/>
              </a:solidFill>
              <a:ln>
                <a:noFill/>
              </a:ln>
              <a:effectLst/>
            </c:spPr>
          </c:dPt>
          <c:dPt>
            <c:idx val="2"/>
            <c:bubble3D val="0"/>
            <c:spPr>
              <a:noFill/>
              <a:ln>
                <a:noFill/>
              </a:ln>
              <a:effectLst/>
            </c:spPr>
          </c:dPt>
          <c:cat>
            <c:multiLvlStrRef>
              <c:f>summary.csv!$A$69:$B$71</c:f>
              <c:multiLvlStrCache>
                <c:ptCount val="3"/>
                <c:lvl>
                  <c:pt idx="0">
                    <c:v>Contrast</c:v>
                  </c:pt>
                  <c:pt idx="1">
                    <c:v>Concesion</c:v>
                  </c:pt>
                  <c:pt idx="2">
                    <c:v>Other</c:v>
                  </c:pt>
                </c:lvl>
                <c:lvl>
                  <c:pt idx="0">
                    <c:v>Although arg2 arg1</c:v>
                  </c:pt>
                </c:lvl>
              </c:multiLvlStrCache>
            </c:multiLvlStrRef>
          </c:cat>
          <c:val>
            <c:numRef>
              <c:f>summary.csv!$C$69:$C$71</c:f>
              <c:numCache>
                <c:formatCode>0%</c:formatCode>
                <c:ptCount val="3"/>
                <c:pt idx="0">
                  <c:v>0.31</c:v>
                </c:pt>
                <c:pt idx="1">
                  <c:v>0.55</c:v>
                </c:pt>
                <c:pt idx="2">
                  <c:v>0.14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5"/>
            <a:ext cx="37307520" cy="7056122"/>
          </a:xfrm>
        </p:spPr>
        <p:txBody>
          <a:bodyPr/>
          <a:lstStyle/>
          <a:p>
            <a:r>
              <a:rPr kumimoji="1" lang="en-US" altLang="ja-JP" smtClean="0"/>
              <a:t>Click to edit Master title style</a:t>
            </a:r>
            <a:endParaRPr kumimoji="1" lang="ja-JP" alt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65" indent="0" algn="ctr">
              <a:buNone/>
              <a:defRPr>
                <a:solidFill>
                  <a:schemeClr val="tx1">
                    <a:tint val="75000"/>
                  </a:schemeClr>
                </a:solidFill>
              </a:defRPr>
            </a:lvl2pPr>
            <a:lvl3pPr marL="4388930" indent="0" algn="ctr">
              <a:buNone/>
              <a:defRPr>
                <a:solidFill>
                  <a:schemeClr val="tx1">
                    <a:tint val="75000"/>
                  </a:schemeClr>
                </a:solidFill>
              </a:defRPr>
            </a:lvl3pPr>
            <a:lvl4pPr marL="6583395" indent="0" algn="ctr">
              <a:buNone/>
              <a:defRPr>
                <a:solidFill>
                  <a:schemeClr val="tx1">
                    <a:tint val="75000"/>
                  </a:schemeClr>
                </a:solidFill>
              </a:defRPr>
            </a:lvl4pPr>
            <a:lvl5pPr marL="8777860" indent="0" algn="ctr">
              <a:buNone/>
              <a:defRPr>
                <a:solidFill>
                  <a:schemeClr val="tx1">
                    <a:tint val="75000"/>
                  </a:schemeClr>
                </a:solidFill>
              </a:defRPr>
            </a:lvl5pPr>
            <a:lvl6pPr marL="10972325" indent="0" algn="ctr">
              <a:buNone/>
              <a:defRPr>
                <a:solidFill>
                  <a:schemeClr val="tx1">
                    <a:tint val="75000"/>
                  </a:schemeClr>
                </a:solidFill>
              </a:defRPr>
            </a:lvl6pPr>
            <a:lvl7pPr marL="13166790" indent="0" algn="ctr">
              <a:buNone/>
              <a:defRPr>
                <a:solidFill>
                  <a:schemeClr val="tx1">
                    <a:tint val="75000"/>
                  </a:schemeClr>
                </a:solidFill>
              </a:defRPr>
            </a:lvl7pPr>
            <a:lvl8pPr marL="15361255" indent="0" algn="ctr">
              <a:buNone/>
              <a:defRPr>
                <a:solidFill>
                  <a:schemeClr val="tx1">
                    <a:tint val="75000"/>
                  </a:schemeClr>
                </a:solidFill>
              </a:defRPr>
            </a:lvl8pPr>
            <a:lvl9pPr marL="17555720" indent="0" algn="ctr">
              <a:buNone/>
              <a:defRPr>
                <a:solidFill>
                  <a:schemeClr val="tx1">
                    <a:tint val="75000"/>
                  </a:schemeClr>
                </a:solidFill>
              </a:defRPr>
            </a:lvl9pPr>
          </a:lstStyle>
          <a:p>
            <a:r>
              <a:rPr kumimoji="1" lang="en-US" altLang="ja-JP" smtClean="0"/>
              <a:t>Click to edit Master subtitle style</a:t>
            </a:r>
            <a:endParaRPr kumimoji="1" lang="ja-JP" altLang="en-US"/>
          </a:p>
        </p:txBody>
      </p:sp>
      <p:sp>
        <p:nvSpPr>
          <p:cNvPr id="4" name="Date Placeholder 3"/>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3351621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877033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8"/>
            <a:ext cx="9875520" cy="28087322"/>
          </a:xfrm>
        </p:spPr>
        <p:txBody>
          <a:bodyPr vert="eaVert"/>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a:xfrm>
            <a:off x="2194560" y="1318268"/>
            <a:ext cx="28895040" cy="28087322"/>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227575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276389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125"/>
            <a:ext cx="37307520" cy="6537960"/>
          </a:xfrm>
        </p:spPr>
        <p:txBody>
          <a:bodyPr anchor="t"/>
          <a:lstStyle>
            <a:lvl1pPr algn="l">
              <a:defRPr sz="19200" b="1" cap="all"/>
            </a:lvl1p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3467101" y="13952225"/>
            <a:ext cx="37307520" cy="7200900"/>
          </a:xfrm>
        </p:spPr>
        <p:txBody>
          <a:bodyPr anchor="b"/>
          <a:lstStyle>
            <a:lvl1pPr marL="0" indent="0">
              <a:buNone/>
              <a:defRPr sz="9500">
                <a:solidFill>
                  <a:schemeClr val="tx1">
                    <a:tint val="75000"/>
                  </a:schemeClr>
                </a:solidFill>
              </a:defRPr>
            </a:lvl1pPr>
            <a:lvl2pPr marL="2194465" indent="0">
              <a:buNone/>
              <a:defRPr sz="8600">
                <a:solidFill>
                  <a:schemeClr val="tx1">
                    <a:tint val="75000"/>
                  </a:schemeClr>
                </a:solidFill>
              </a:defRPr>
            </a:lvl2pPr>
            <a:lvl3pPr marL="4388930" indent="0">
              <a:buNone/>
              <a:defRPr sz="7500">
                <a:solidFill>
                  <a:schemeClr val="tx1">
                    <a:tint val="75000"/>
                  </a:schemeClr>
                </a:solidFill>
              </a:defRPr>
            </a:lvl3pPr>
            <a:lvl4pPr marL="6583395" indent="0">
              <a:buNone/>
              <a:defRPr sz="6900">
                <a:solidFill>
                  <a:schemeClr val="tx1">
                    <a:tint val="75000"/>
                  </a:schemeClr>
                </a:solidFill>
              </a:defRPr>
            </a:lvl4pPr>
            <a:lvl5pPr marL="8777860" indent="0">
              <a:buNone/>
              <a:defRPr sz="6900">
                <a:solidFill>
                  <a:schemeClr val="tx1">
                    <a:tint val="75000"/>
                  </a:schemeClr>
                </a:solidFill>
              </a:defRPr>
            </a:lvl5pPr>
            <a:lvl6pPr marL="10972325" indent="0">
              <a:buNone/>
              <a:defRPr sz="6900">
                <a:solidFill>
                  <a:schemeClr val="tx1">
                    <a:tint val="75000"/>
                  </a:schemeClr>
                </a:solidFill>
              </a:defRPr>
            </a:lvl6pPr>
            <a:lvl7pPr marL="13166790" indent="0">
              <a:buNone/>
              <a:defRPr sz="6900">
                <a:solidFill>
                  <a:schemeClr val="tx1">
                    <a:tint val="75000"/>
                  </a:schemeClr>
                </a:solidFill>
              </a:defRPr>
            </a:lvl7pPr>
            <a:lvl8pPr marL="15361255" indent="0">
              <a:buNone/>
              <a:defRPr sz="6900">
                <a:solidFill>
                  <a:schemeClr val="tx1">
                    <a:tint val="75000"/>
                  </a:schemeClr>
                </a:solidFill>
              </a:defRPr>
            </a:lvl8pPr>
            <a:lvl9pPr marL="17555720" indent="0">
              <a:buNone/>
              <a:defRPr sz="6900">
                <a:solidFill>
                  <a:schemeClr val="tx1">
                    <a:tint val="75000"/>
                  </a:schemeClr>
                </a:solidFill>
              </a:defRPr>
            </a:lvl9pPr>
          </a:lstStyle>
          <a:p>
            <a:pPr lvl="0"/>
            <a:r>
              <a:rPr kumimoji="1" lang="en-US" altLang="ja-JP" smtClean="0"/>
              <a:t>Click to edit Master text styles</a:t>
            </a:r>
          </a:p>
        </p:txBody>
      </p:sp>
      <p:sp>
        <p:nvSpPr>
          <p:cNvPr id="4" name="Date Placeholder 3"/>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366379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sz="half" idx="1"/>
          </p:nvPr>
        </p:nvSpPr>
        <p:spPr>
          <a:xfrm>
            <a:off x="2194560" y="7680965"/>
            <a:ext cx="19385280" cy="21724623"/>
          </a:xfrm>
        </p:spPr>
        <p:txBody>
          <a:bodyPr/>
          <a:lstStyle>
            <a:lvl1pPr>
              <a:defRPr sz="13500"/>
            </a:lvl1pPr>
            <a:lvl2pPr>
              <a:defRPr sz="11700"/>
            </a:lvl2pPr>
            <a:lvl3pPr>
              <a:defRPr sz="9500"/>
            </a:lvl3pPr>
            <a:lvl4pPr>
              <a:defRPr sz="8600"/>
            </a:lvl4pPr>
            <a:lvl5pPr>
              <a:defRPr sz="8600"/>
            </a:lvl5pPr>
            <a:lvl6pPr>
              <a:defRPr sz="8600"/>
            </a:lvl6pPr>
            <a:lvl7pPr>
              <a:defRPr sz="8600"/>
            </a:lvl7pPr>
            <a:lvl8pPr>
              <a:defRPr sz="8600"/>
            </a:lvl8pPr>
            <a:lvl9pPr>
              <a:defRPr sz="8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Content Placeholder 3"/>
          <p:cNvSpPr>
            <a:spLocks noGrp="1"/>
          </p:cNvSpPr>
          <p:nvPr>
            <p:ph sz="half" idx="2"/>
          </p:nvPr>
        </p:nvSpPr>
        <p:spPr>
          <a:xfrm>
            <a:off x="22311360" y="7680965"/>
            <a:ext cx="19385280" cy="21724623"/>
          </a:xfrm>
        </p:spPr>
        <p:txBody>
          <a:bodyPr/>
          <a:lstStyle>
            <a:lvl1pPr>
              <a:defRPr sz="13500"/>
            </a:lvl1pPr>
            <a:lvl2pPr>
              <a:defRPr sz="11700"/>
            </a:lvl2pPr>
            <a:lvl3pPr>
              <a:defRPr sz="9500"/>
            </a:lvl3pPr>
            <a:lvl4pPr>
              <a:defRPr sz="8600"/>
            </a:lvl4pPr>
            <a:lvl5pPr>
              <a:defRPr sz="8600"/>
            </a:lvl5pPr>
            <a:lvl6pPr>
              <a:defRPr sz="8600"/>
            </a:lvl6pPr>
            <a:lvl7pPr>
              <a:defRPr sz="8600"/>
            </a:lvl7pPr>
            <a:lvl8pPr>
              <a:defRPr sz="8600"/>
            </a:lvl8pPr>
            <a:lvl9pPr>
              <a:defRPr sz="8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Date Placeholder 4"/>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115294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2194563" y="7368543"/>
            <a:ext cx="19392901" cy="3070859"/>
          </a:xfrm>
        </p:spPr>
        <p:txBody>
          <a:bodyPr anchor="b"/>
          <a:lstStyle>
            <a:lvl1pPr marL="0" indent="0">
              <a:buNone/>
              <a:defRPr sz="11700" b="1"/>
            </a:lvl1pPr>
            <a:lvl2pPr marL="2194465" indent="0">
              <a:buNone/>
              <a:defRPr sz="9500" b="1"/>
            </a:lvl2pPr>
            <a:lvl3pPr marL="4388930" indent="0">
              <a:buNone/>
              <a:defRPr sz="8600" b="1"/>
            </a:lvl3pPr>
            <a:lvl4pPr marL="6583395" indent="0">
              <a:buNone/>
              <a:defRPr sz="7500" b="1"/>
            </a:lvl4pPr>
            <a:lvl5pPr marL="8777860" indent="0">
              <a:buNone/>
              <a:defRPr sz="7500" b="1"/>
            </a:lvl5pPr>
            <a:lvl6pPr marL="10972325" indent="0">
              <a:buNone/>
              <a:defRPr sz="7500" b="1"/>
            </a:lvl6pPr>
            <a:lvl7pPr marL="13166790" indent="0">
              <a:buNone/>
              <a:defRPr sz="7500" b="1"/>
            </a:lvl7pPr>
            <a:lvl8pPr marL="15361255" indent="0">
              <a:buNone/>
              <a:defRPr sz="7500" b="1"/>
            </a:lvl8pPr>
            <a:lvl9pPr marL="17555720" indent="0">
              <a:buNone/>
              <a:defRPr sz="7500" b="1"/>
            </a:lvl9pPr>
          </a:lstStyle>
          <a:p>
            <a:pPr lvl="0"/>
            <a:r>
              <a:rPr kumimoji="1" lang="en-US" altLang="ja-JP" smtClean="0"/>
              <a:t>Click to edit Master text styles</a:t>
            </a:r>
          </a:p>
        </p:txBody>
      </p:sp>
      <p:sp>
        <p:nvSpPr>
          <p:cNvPr id="4" name="Content Placeholder 3"/>
          <p:cNvSpPr>
            <a:spLocks noGrp="1"/>
          </p:cNvSpPr>
          <p:nvPr>
            <p:ph sz="half" idx="2"/>
          </p:nvPr>
        </p:nvSpPr>
        <p:spPr>
          <a:xfrm>
            <a:off x="2194563" y="10439401"/>
            <a:ext cx="19392901" cy="18966182"/>
          </a:xfrm>
        </p:spPr>
        <p:txBody>
          <a:bodyPr/>
          <a:lstStyle>
            <a:lvl1pPr>
              <a:defRPr sz="11700"/>
            </a:lvl1pPr>
            <a:lvl2pPr>
              <a:defRPr sz="9500"/>
            </a:lvl2pPr>
            <a:lvl3pPr>
              <a:defRPr sz="8600"/>
            </a:lvl3pPr>
            <a:lvl4pPr>
              <a:defRPr sz="7500"/>
            </a:lvl4pPr>
            <a:lvl5pPr>
              <a:defRPr sz="7500"/>
            </a:lvl5pPr>
            <a:lvl6pPr>
              <a:defRPr sz="7500"/>
            </a:lvl6pPr>
            <a:lvl7pPr>
              <a:defRPr sz="7500"/>
            </a:lvl7pPr>
            <a:lvl8pPr>
              <a:defRPr sz="7500"/>
            </a:lvl8pPr>
            <a:lvl9pPr>
              <a:defRPr sz="75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Text Placeholder 4"/>
          <p:cNvSpPr>
            <a:spLocks noGrp="1"/>
          </p:cNvSpPr>
          <p:nvPr>
            <p:ph type="body" sz="quarter" idx="3"/>
          </p:nvPr>
        </p:nvSpPr>
        <p:spPr>
          <a:xfrm>
            <a:off x="22296125" y="7368543"/>
            <a:ext cx="19400520" cy="3070859"/>
          </a:xfrm>
        </p:spPr>
        <p:txBody>
          <a:bodyPr anchor="b"/>
          <a:lstStyle>
            <a:lvl1pPr marL="0" indent="0">
              <a:buNone/>
              <a:defRPr sz="11700" b="1"/>
            </a:lvl1pPr>
            <a:lvl2pPr marL="2194465" indent="0">
              <a:buNone/>
              <a:defRPr sz="9500" b="1"/>
            </a:lvl2pPr>
            <a:lvl3pPr marL="4388930" indent="0">
              <a:buNone/>
              <a:defRPr sz="8600" b="1"/>
            </a:lvl3pPr>
            <a:lvl4pPr marL="6583395" indent="0">
              <a:buNone/>
              <a:defRPr sz="7500" b="1"/>
            </a:lvl4pPr>
            <a:lvl5pPr marL="8777860" indent="0">
              <a:buNone/>
              <a:defRPr sz="7500" b="1"/>
            </a:lvl5pPr>
            <a:lvl6pPr marL="10972325" indent="0">
              <a:buNone/>
              <a:defRPr sz="7500" b="1"/>
            </a:lvl6pPr>
            <a:lvl7pPr marL="13166790" indent="0">
              <a:buNone/>
              <a:defRPr sz="7500" b="1"/>
            </a:lvl7pPr>
            <a:lvl8pPr marL="15361255" indent="0">
              <a:buNone/>
              <a:defRPr sz="7500" b="1"/>
            </a:lvl8pPr>
            <a:lvl9pPr marL="17555720" indent="0">
              <a:buNone/>
              <a:defRPr sz="7500" b="1"/>
            </a:lvl9pPr>
          </a:lstStyle>
          <a:p>
            <a:pPr lvl="0"/>
            <a:r>
              <a:rPr kumimoji="1" lang="en-US" altLang="ja-JP" smtClean="0"/>
              <a:t>Click to edit Master text styles</a:t>
            </a:r>
          </a:p>
        </p:txBody>
      </p:sp>
      <p:sp>
        <p:nvSpPr>
          <p:cNvPr id="6" name="Content Placeholder 5"/>
          <p:cNvSpPr>
            <a:spLocks noGrp="1"/>
          </p:cNvSpPr>
          <p:nvPr>
            <p:ph sz="quarter" idx="4"/>
          </p:nvPr>
        </p:nvSpPr>
        <p:spPr>
          <a:xfrm>
            <a:off x="22296125" y="10439401"/>
            <a:ext cx="19400520" cy="18966182"/>
          </a:xfrm>
        </p:spPr>
        <p:txBody>
          <a:bodyPr/>
          <a:lstStyle>
            <a:lvl1pPr>
              <a:defRPr sz="11700"/>
            </a:lvl1pPr>
            <a:lvl2pPr>
              <a:defRPr sz="9500"/>
            </a:lvl2pPr>
            <a:lvl3pPr>
              <a:defRPr sz="8600"/>
            </a:lvl3pPr>
            <a:lvl4pPr>
              <a:defRPr sz="7500"/>
            </a:lvl4pPr>
            <a:lvl5pPr>
              <a:defRPr sz="7500"/>
            </a:lvl5pPr>
            <a:lvl6pPr>
              <a:defRPr sz="7500"/>
            </a:lvl6pPr>
            <a:lvl7pPr>
              <a:defRPr sz="7500"/>
            </a:lvl7pPr>
            <a:lvl8pPr>
              <a:defRPr sz="7500"/>
            </a:lvl8pPr>
            <a:lvl9pPr>
              <a:defRPr sz="75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Date Placeholder 6"/>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393550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Date Placeholder 2"/>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229446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332814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1"/>
            <a:ext cx="14439901" cy="5577840"/>
          </a:xfrm>
        </p:spPr>
        <p:txBody>
          <a:bodyPr anchor="b"/>
          <a:lstStyle>
            <a:lvl1pPr algn="l">
              <a:defRPr sz="9500" b="1"/>
            </a:lvl1p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a:xfrm>
            <a:off x="17160240" y="1310647"/>
            <a:ext cx="24536400" cy="28094942"/>
          </a:xfrm>
        </p:spPr>
        <p:txBody>
          <a:bodyPr/>
          <a:lstStyle>
            <a:lvl1pPr>
              <a:defRPr sz="15500"/>
            </a:lvl1pPr>
            <a:lvl2pPr>
              <a:defRPr sz="13500"/>
            </a:lvl2pPr>
            <a:lvl3pPr>
              <a:defRPr sz="11700"/>
            </a:lvl3pPr>
            <a:lvl4pPr>
              <a:defRPr sz="9500"/>
            </a:lvl4pPr>
            <a:lvl5pPr>
              <a:defRPr sz="9500"/>
            </a:lvl5pPr>
            <a:lvl6pPr>
              <a:defRPr sz="9500"/>
            </a:lvl6pPr>
            <a:lvl7pPr>
              <a:defRPr sz="9500"/>
            </a:lvl7pPr>
            <a:lvl8pPr>
              <a:defRPr sz="9500"/>
            </a:lvl8pPr>
            <a:lvl9pPr>
              <a:defRPr sz="95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Text Placeholder 3"/>
          <p:cNvSpPr>
            <a:spLocks noGrp="1"/>
          </p:cNvSpPr>
          <p:nvPr>
            <p:ph type="body" sz="half" idx="2"/>
          </p:nvPr>
        </p:nvSpPr>
        <p:spPr>
          <a:xfrm>
            <a:off x="2194564" y="6888487"/>
            <a:ext cx="14439901" cy="22517102"/>
          </a:xfrm>
        </p:spPr>
        <p:txBody>
          <a:bodyPr/>
          <a:lstStyle>
            <a:lvl1pPr marL="0" indent="0">
              <a:buNone/>
              <a:defRPr sz="6900"/>
            </a:lvl1pPr>
            <a:lvl2pPr marL="2194465" indent="0">
              <a:buNone/>
              <a:defRPr sz="5700"/>
            </a:lvl2pPr>
            <a:lvl3pPr marL="4388930" indent="0">
              <a:buNone/>
              <a:defRPr sz="4900"/>
            </a:lvl3pPr>
            <a:lvl4pPr marL="6583395" indent="0">
              <a:buNone/>
              <a:defRPr sz="4400"/>
            </a:lvl4pPr>
            <a:lvl5pPr marL="8777860" indent="0">
              <a:buNone/>
              <a:defRPr sz="4400"/>
            </a:lvl5pPr>
            <a:lvl6pPr marL="10972325" indent="0">
              <a:buNone/>
              <a:defRPr sz="4400"/>
            </a:lvl6pPr>
            <a:lvl7pPr marL="13166790" indent="0">
              <a:buNone/>
              <a:defRPr sz="4400"/>
            </a:lvl7pPr>
            <a:lvl8pPr marL="15361255" indent="0">
              <a:buNone/>
              <a:defRPr sz="4400"/>
            </a:lvl8pPr>
            <a:lvl9pPr marL="17555720" indent="0">
              <a:buNone/>
              <a:defRPr sz="44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129524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1" y="23042884"/>
            <a:ext cx="26334720" cy="2720342"/>
          </a:xfrm>
        </p:spPr>
        <p:txBody>
          <a:bodyPr anchor="b"/>
          <a:lstStyle>
            <a:lvl1pPr algn="l">
              <a:defRPr sz="9500" b="1"/>
            </a:lvl1pPr>
          </a:lstStyle>
          <a:p>
            <a:r>
              <a:rPr kumimoji="1" lang="en-US" altLang="ja-JP" smtClean="0"/>
              <a:t>Click to edit Master title style</a:t>
            </a:r>
            <a:endParaRPr kumimoji="1" lang="ja-JP" altLang="en-US"/>
          </a:p>
        </p:txBody>
      </p:sp>
      <p:sp>
        <p:nvSpPr>
          <p:cNvPr id="3" name="Picture Placeholder 2"/>
          <p:cNvSpPr>
            <a:spLocks noGrp="1"/>
          </p:cNvSpPr>
          <p:nvPr>
            <p:ph type="pic" idx="1"/>
          </p:nvPr>
        </p:nvSpPr>
        <p:spPr>
          <a:xfrm>
            <a:off x="8602981" y="2941322"/>
            <a:ext cx="26334720" cy="19751040"/>
          </a:xfrm>
        </p:spPr>
        <p:txBody>
          <a:bodyPr/>
          <a:lstStyle>
            <a:lvl1pPr marL="0" indent="0">
              <a:buNone/>
              <a:defRPr sz="15500"/>
            </a:lvl1pPr>
            <a:lvl2pPr marL="2194465" indent="0">
              <a:buNone/>
              <a:defRPr sz="13500"/>
            </a:lvl2pPr>
            <a:lvl3pPr marL="4388930" indent="0">
              <a:buNone/>
              <a:defRPr sz="11700"/>
            </a:lvl3pPr>
            <a:lvl4pPr marL="6583395" indent="0">
              <a:buNone/>
              <a:defRPr sz="9500"/>
            </a:lvl4pPr>
            <a:lvl5pPr marL="8777860" indent="0">
              <a:buNone/>
              <a:defRPr sz="9500"/>
            </a:lvl5pPr>
            <a:lvl6pPr marL="10972325" indent="0">
              <a:buNone/>
              <a:defRPr sz="9500"/>
            </a:lvl6pPr>
            <a:lvl7pPr marL="13166790" indent="0">
              <a:buNone/>
              <a:defRPr sz="9500"/>
            </a:lvl7pPr>
            <a:lvl8pPr marL="15361255" indent="0">
              <a:buNone/>
              <a:defRPr sz="9500"/>
            </a:lvl8pPr>
            <a:lvl9pPr marL="17555720" indent="0">
              <a:buNone/>
              <a:defRPr sz="9500"/>
            </a:lvl9pPr>
          </a:lstStyle>
          <a:p>
            <a:endParaRPr kumimoji="1" lang="ja-JP" altLang="en-US"/>
          </a:p>
        </p:txBody>
      </p:sp>
      <p:sp>
        <p:nvSpPr>
          <p:cNvPr id="4" name="Text Placeholder 3"/>
          <p:cNvSpPr>
            <a:spLocks noGrp="1"/>
          </p:cNvSpPr>
          <p:nvPr>
            <p:ph type="body" sz="half" idx="2"/>
          </p:nvPr>
        </p:nvSpPr>
        <p:spPr>
          <a:xfrm>
            <a:off x="8602981" y="25763225"/>
            <a:ext cx="26334720" cy="3863340"/>
          </a:xfrm>
        </p:spPr>
        <p:txBody>
          <a:bodyPr/>
          <a:lstStyle>
            <a:lvl1pPr marL="0" indent="0">
              <a:buNone/>
              <a:defRPr sz="6900"/>
            </a:lvl1pPr>
            <a:lvl2pPr marL="2194465" indent="0">
              <a:buNone/>
              <a:defRPr sz="5700"/>
            </a:lvl2pPr>
            <a:lvl3pPr marL="4388930" indent="0">
              <a:buNone/>
              <a:defRPr sz="4900"/>
            </a:lvl3pPr>
            <a:lvl4pPr marL="6583395" indent="0">
              <a:buNone/>
              <a:defRPr sz="4400"/>
            </a:lvl4pPr>
            <a:lvl5pPr marL="8777860" indent="0">
              <a:buNone/>
              <a:defRPr sz="4400"/>
            </a:lvl5pPr>
            <a:lvl6pPr marL="10972325" indent="0">
              <a:buNone/>
              <a:defRPr sz="4400"/>
            </a:lvl6pPr>
            <a:lvl7pPr marL="13166790" indent="0">
              <a:buNone/>
              <a:defRPr sz="4400"/>
            </a:lvl7pPr>
            <a:lvl8pPr marL="15361255" indent="0">
              <a:buNone/>
              <a:defRPr sz="4400"/>
            </a:lvl8pPr>
            <a:lvl9pPr marL="17555720" indent="0">
              <a:buNone/>
              <a:defRPr sz="44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542D917A-63FB-BF41-AD9A-52A2D7930B3A}" type="datetimeFigureOut">
              <a:rPr kumimoji="1" lang="ja-JP" altLang="en-US" smtClean="0"/>
              <a:t>8/8/16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21456520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893" tIns="219445" rIns="438893" bIns="219445" rtlCol="0" anchor="ctr">
            <a:normAutofit/>
          </a:body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2194560" y="7680965"/>
            <a:ext cx="39502080" cy="21724623"/>
          </a:xfrm>
          <a:prstGeom prst="rect">
            <a:avLst/>
          </a:prstGeom>
        </p:spPr>
        <p:txBody>
          <a:bodyPr vert="horz" lIns="438893" tIns="219445" rIns="438893" bIns="219445"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2"/>
          </p:nvPr>
        </p:nvSpPr>
        <p:spPr>
          <a:xfrm>
            <a:off x="2194560" y="30510486"/>
            <a:ext cx="10241280" cy="1752602"/>
          </a:xfrm>
          <a:prstGeom prst="rect">
            <a:avLst/>
          </a:prstGeom>
        </p:spPr>
        <p:txBody>
          <a:bodyPr vert="horz" lIns="438893" tIns="219445" rIns="438893" bIns="219445" rtlCol="0" anchor="ctr"/>
          <a:lstStyle>
            <a:lvl1pPr algn="l">
              <a:defRPr sz="5700">
                <a:solidFill>
                  <a:schemeClr val="tx1">
                    <a:tint val="75000"/>
                  </a:schemeClr>
                </a:solidFill>
              </a:defRPr>
            </a:lvl1pPr>
          </a:lstStyle>
          <a:p>
            <a:fld id="{542D917A-63FB-BF41-AD9A-52A2D7930B3A}" type="datetimeFigureOut">
              <a:rPr kumimoji="1" lang="ja-JP" altLang="en-US" smtClean="0"/>
              <a:t>8/8/16</a:t>
            </a:fld>
            <a:endParaRPr kumimoji="1" lang="ja-JP" altLang="en-US"/>
          </a:p>
        </p:txBody>
      </p:sp>
      <p:sp>
        <p:nvSpPr>
          <p:cNvPr id="5" name="Footer Placeholder 4"/>
          <p:cNvSpPr>
            <a:spLocks noGrp="1"/>
          </p:cNvSpPr>
          <p:nvPr>
            <p:ph type="ftr" sz="quarter" idx="3"/>
          </p:nvPr>
        </p:nvSpPr>
        <p:spPr>
          <a:xfrm>
            <a:off x="14996160" y="30510486"/>
            <a:ext cx="13898880" cy="1752602"/>
          </a:xfrm>
          <a:prstGeom prst="rect">
            <a:avLst/>
          </a:prstGeom>
        </p:spPr>
        <p:txBody>
          <a:bodyPr vert="horz" lIns="438893" tIns="219445" rIns="438893" bIns="219445" rtlCol="0" anchor="ctr"/>
          <a:lstStyle>
            <a:lvl1pPr algn="ctr">
              <a:defRPr sz="57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31455360" y="30510486"/>
            <a:ext cx="10241280" cy="1752602"/>
          </a:xfrm>
          <a:prstGeom prst="rect">
            <a:avLst/>
          </a:prstGeom>
        </p:spPr>
        <p:txBody>
          <a:bodyPr vert="horz" lIns="438893" tIns="219445" rIns="438893" bIns="219445" rtlCol="0" anchor="ctr"/>
          <a:lstStyle>
            <a:lvl1pPr algn="r">
              <a:defRPr sz="5700">
                <a:solidFill>
                  <a:schemeClr val="tx1">
                    <a:tint val="75000"/>
                  </a:schemeClr>
                </a:solidFill>
              </a:defRPr>
            </a:lvl1pPr>
          </a:lstStyle>
          <a:p>
            <a:fld id="{A0523D0A-F162-6846-BD9C-43114CC8ADB1}" type="slidenum">
              <a:rPr kumimoji="1" lang="ja-JP" altLang="en-US" smtClean="0"/>
              <a:t>‹#›</a:t>
            </a:fld>
            <a:endParaRPr kumimoji="1" lang="ja-JP" altLang="en-US"/>
          </a:p>
        </p:txBody>
      </p:sp>
    </p:spTree>
    <p:extLst>
      <p:ext uri="{BB962C8B-B14F-4D97-AF65-F5344CB8AC3E}">
        <p14:creationId xmlns:p14="http://schemas.microsoft.com/office/powerpoint/2010/main" val="7965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65" rtl="0" eaLnBrk="1" latinLnBrk="0" hangingPunct="1">
        <a:spcBef>
          <a:spcPct val="0"/>
        </a:spcBef>
        <a:buNone/>
        <a:defRPr kumimoji="1" sz="21200" kern="1200">
          <a:solidFill>
            <a:schemeClr val="tx1"/>
          </a:solidFill>
          <a:latin typeface="+mj-lt"/>
          <a:ea typeface="+mj-ea"/>
          <a:cs typeface="+mj-cs"/>
        </a:defRPr>
      </a:lvl1pPr>
    </p:titleStyle>
    <p:bodyStyle>
      <a:lvl1pPr marL="1645850" indent="-1645850" algn="l" defTabSz="2194465" rtl="0" eaLnBrk="1" latinLnBrk="0" hangingPunct="1">
        <a:spcBef>
          <a:spcPct val="20000"/>
        </a:spcBef>
        <a:buFont typeface="Arial"/>
        <a:buChar char="•"/>
        <a:defRPr kumimoji="1" sz="15500" kern="1200">
          <a:solidFill>
            <a:schemeClr val="tx1"/>
          </a:solidFill>
          <a:latin typeface="+mn-lt"/>
          <a:ea typeface="+mn-ea"/>
          <a:cs typeface="+mn-cs"/>
        </a:defRPr>
      </a:lvl1pPr>
      <a:lvl2pPr marL="3566007" indent="-1371540" algn="l" defTabSz="2194465" rtl="0" eaLnBrk="1" latinLnBrk="0" hangingPunct="1">
        <a:spcBef>
          <a:spcPct val="20000"/>
        </a:spcBef>
        <a:buFont typeface="Arial"/>
        <a:buChar char="–"/>
        <a:defRPr kumimoji="1" sz="13500" kern="1200">
          <a:solidFill>
            <a:schemeClr val="tx1"/>
          </a:solidFill>
          <a:latin typeface="+mn-lt"/>
          <a:ea typeface="+mn-ea"/>
          <a:cs typeface="+mn-cs"/>
        </a:defRPr>
      </a:lvl2pPr>
      <a:lvl3pPr marL="5486163" indent="-1097233" algn="l" defTabSz="2194465" rtl="0" eaLnBrk="1" latinLnBrk="0" hangingPunct="1">
        <a:spcBef>
          <a:spcPct val="20000"/>
        </a:spcBef>
        <a:buFont typeface="Arial"/>
        <a:buChar char="•"/>
        <a:defRPr kumimoji="1" sz="11700" kern="1200">
          <a:solidFill>
            <a:schemeClr val="tx1"/>
          </a:solidFill>
          <a:latin typeface="+mn-lt"/>
          <a:ea typeface="+mn-ea"/>
          <a:cs typeface="+mn-cs"/>
        </a:defRPr>
      </a:lvl3pPr>
      <a:lvl4pPr marL="7680628"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4pPr>
      <a:lvl5pPr marL="9875093"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5pPr>
      <a:lvl6pPr marL="12069558"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6pPr>
      <a:lvl7pPr marL="14264023"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7pPr>
      <a:lvl8pPr marL="16458488"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8pPr>
      <a:lvl9pPr marL="18652953" indent="-1097233" algn="l" defTabSz="2194465" rtl="0" eaLnBrk="1" latinLnBrk="0" hangingPunct="1">
        <a:spcBef>
          <a:spcPct val="20000"/>
        </a:spcBef>
        <a:buFont typeface="Arial"/>
        <a:buChar char="•"/>
        <a:defRPr kumimoji="1" sz="9500" kern="1200">
          <a:solidFill>
            <a:schemeClr val="tx1"/>
          </a:solidFill>
          <a:latin typeface="+mn-lt"/>
          <a:ea typeface="+mn-ea"/>
          <a:cs typeface="+mn-cs"/>
        </a:defRPr>
      </a:lvl9pPr>
    </p:bodyStyle>
    <p:otherStyle>
      <a:defPPr>
        <a:defRPr lang="ja-JP"/>
      </a:defPPr>
      <a:lvl1pPr marL="0" algn="l" defTabSz="2194465" rtl="0" eaLnBrk="1" latinLnBrk="0" hangingPunct="1">
        <a:defRPr kumimoji="1" sz="8600" kern="1200">
          <a:solidFill>
            <a:schemeClr val="tx1"/>
          </a:solidFill>
          <a:latin typeface="+mn-lt"/>
          <a:ea typeface="+mn-ea"/>
          <a:cs typeface="+mn-cs"/>
        </a:defRPr>
      </a:lvl1pPr>
      <a:lvl2pPr marL="2194465" algn="l" defTabSz="2194465" rtl="0" eaLnBrk="1" latinLnBrk="0" hangingPunct="1">
        <a:defRPr kumimoji="1" sz="8600" kern="1200">
          <a:solidFill>
            <a:schemeClr val="tx1"/>
          </a:solidFill>
          <a:latin typeface="+mn-lt"/>
          <a:ea typeface="+mn-ea"/>
          <a:cs typeface="+mn-cs"/>
        </a:defRPr>
      </a:lvl2pPr>
      <a:lvl3pPr marL="4388930" algn="l" defTabSz="2194465" rtl="0" eaLnBrk="1" latinLnBrk="0" hangingPunct="1">
        <a:defRPr kumimoji="1" sz="8600" kern="1200">
          <a:solidFill>
            <a:schemeClr val="tx1"/>
          </a:solidFill>
          <a:latin typeface="+mn-lt"/>
          <a:ea typeface="+mn-ea"/>
          <a:cs typeface="+mn-cs"/>
        </a:defRPr>
      </a:lvl3pPr>
      <a:lvl4pPr marL="6583395" algn="l" defTabSz="2194465" rtl="0" eaLnBrk="1" latinLnBrk="0" hangingPunct="1">
        <a:defRPr kumimoji="1" sz="8600" kern="1200">
          <a:solidFill>
            <a:schemeClr val="tx1"/>
          </a:solidFill>
          <a:latin typeface="+mn-lt"/>
          <a:ea typeface="+mn-ea"/>
          <a:cs typeface="+mn-cs"/>
        </a:defRPr>
      </a:lvl4pPr>
      <a:lvl5pPr marL="8777860" algn="l" defTabSz="2194465" rtl="0" eaLnBrk="1" latinLnBrk="0" hangingPunct="1">
        <a:defRPr kumimoji="1" sz="8600" kern="1200">
          <a:solidFill>
            <a:schemeClr val="tx1"/>
          </a:solidFill>
          <a:latin typeface="+mn-lt"/>
          <a:ea typeface="+mn-ea"/>
          <a:cs typeface="+mn-cs"/>
        </a:defRPr>
      </a:lvl5pPr>
      <a:lvl6pPr marL="10972325" algn="l" defTabSz="2194465" rtl="0" eaLnBrk="1" latinLnBrk="0" hangingPunct="1">
        <a:defRPr kumimoji="1" sz="8600" kern="1200">
          <a:solidFill>
            <a:schemeClr val="tx1"/>
          </a:solidFill>
          <a:latin typeface="+mn-lt"/>
          <a:ea typeface="+mn-ea"/>
          <a:cs typeface="+mn-cs"/>
        </a:defRPr>
      </a:lvl6pPr>
      <a:lvl7pPr marL="13166790" algn="l" defTabSz="2194465" rtl="0" eaLnBrk="1" latinLnBrk="0" hangingPunct="1">
        <a:defRPr kumimoji="1" sz="8600" kern="1200">
          <a:solidFill>
            <a:schemeClr val="tx1"/>
          </a:solidFill>
          <a:latin typeface="+mn-lt"/>
          <a:ea typeface="+mn-ea"/>
          <a:cs typeface="+mn-cs"/>
        </a:defRPr>
      </a:lvl7pPr>
      <a:lvl8pPr marL="15361255" algn="l" defTabSz="2194465" rtl="0" eaLnBrk="1" latinLnBrk="0" hangingPunct="1">
        <a:defRPr kumimoji="1" sz="8600" kern="1200">
          <a:solidFill>
            <a:schemeClr val="tx1"/>
          </a:solidFill>
          <a:latin typeface="+mn-lt"/>
          <a:ea typeface="+mn-ea"/>
          <a:cs typeface="+mn-cs"/>
        </a:defRPr>
      </a:lvl8pPr>
      <a:lvl9pPr marL="17555720" algn="l" defTabSz="2194465" rtl="0" eaLnBrk="1" latinLnBrk="0" hangingPunct="1">
        <a:defRPr kumimoji="1"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png"/><Relationship Id="rId12"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chart" Target="../charts/chart3.xml"/><Relationship Id="rId8" Type="http://schemas.openxmlformats.org/officeDocument/2006/relationships/chart" Target="../charts/chart4.xml"/><Relationship Id="rId9" Type="http://schemas.openxmlformats.org/officeDocument/2006/relationships/chart" Target="../charts/chart5.xml"/><Relationship Id="rId10"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a:xfrm>
            <a:off x="1419192" y="3747548"/>
            <a:ext cx="41226977" cy="4731192"/>
          </a:xfrm>
          <a:prstGeom prst="roundRect">
            <a:avLst>
              <a:gd name="adj" fmla="val 11101"/>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lIns="202128" tIns="101064" rIns="202128" bIns="101064" rtlCol="0" anchor="ctr"/>
          <a:lstStyle/>
          <a:p>
            <a:pPr algn="ctr"/>
            <a:endParaRPr lang="en-US">
              <a:latin typeface="Arial"/>
              <a:cs typeface="Arial"/>
            </a:endParaRPr>
          </a:p>
        </p:txBody>
      </p:sp>
      <p:sp>
        <p:nvSpPr>
          <p:cNvPr id="4" name="Rounded Rectangle 3"/>
          <p:cNvSpPr/>
          <p:nvPr/>
        </p:nvSpPr>
        <p:spPr>
          <a:xfrm>
            <a:off x="1433096" y="8817404"/>
            <a:ext cx="41226977" cy="17242767"/>
          </a:xfrm>
          <a:prstGeom prst="roundRect">
            <a:avLst>
              <a:gd name="adj" fmla="val 3258"/>
            </a:avLst>
          </a:prstGeom>
          <a:solidFill>
            <a:srgbClr val="05345F"/>
          </a:solidFill>
          <a:ln>
            <a:noFill/>
          </a:ln>
          <a:effectLst/>
        </p:spPr>
        <p:style>
          <a:lnRef idx="1">
            <a:schemeClr val="accent1"/>
          </a:lnRef>
          <a:fillRef idx="3">
            <a:schemeClr val="accent1"/>
          </a:fillRef>
          <a:effectRef idx="2">
            <a:schemeClr val="accent1"/>
          </a:effectRef>
          <a:fontRef idx="minor">
            <a:schemeClr val="lt1"/>
          </a:fontRef>
        </p:style>
        <p:txBody>
          <a:bodyPr lIns="202128" tIns="101064" rIns="202128" bIns="101064" rtlCol="0" anchor="ctr"/>
          <a:lstStyle/>
          <a:p>
            <a:pPr algn="ctr"/>
            <a:endParaRPr lang="en-US" dirty="0">
              <a:solidFill>
                <a:srgbClr val="E1DFD1"/>
              </a:solidFill>
              <a:latin typeface="Arial"/>
              <a:cs typeface="Arial"/>
            </a:endParaRPr>
          </a:p>
        </p:txBody>
      </p:sp>
      <p:sp>
        <p:nvSpPr>
          <p:cNvPr id="5" name="Rectangle 4"/>
          <p:cNvSpPr/>
          <p:nvPr/>
        </p:nvSpPr>
        <p:spPr>
          <a:xfrm>
            <a:off x="3987959" y="261634"/>
            <a:ext cx="35356800" cy="1408777"/>
          </a:xfrm>
          <a:prstGeom prst="rect">
            <a:avLst/>
          </a:prstGeom>
        </p:spPr>
        <p:txBody>
          <a:bodyPr wrap="square" lIns="99751" tIns="49876" rIns="99751" bIns="49876">
            <a:spAutoFit/>
          </a:bodyPr>
          <a:lstStyle/>
          <a:p>
            <a:pPr algn="ctr"/>
            <a:r>
              <a:rPr lang="en-US" altLang="ja-JP" sz="8500" b="1" i="1" dirty="0">
                <a:solidFill>
                  <a:srgbClr val="000000"/>
                </a:solidFill>
                <a:latin typeface="Arial"/>
                <a:cs typeface="Arial"/>
              </a:rPr>
              <a:t>But</a:t>
            </a:r>
            <a:r>
              <a:rPr lang="en-US" altLang="ja-JP" sz="8500" i="1" dirty="0">
                <a:solidFill>
                  <a:srgbClr val="000000"/>
                </a:solidFill>
                <a:latin typeface="Arial"/>
                <a:cs typeface="Arial"/>
              </a:rPr>
              <a:t> </a:t>
            </a:r>
            <a:r>
              <a:rPr lang="en-US" altLang="ja-JP" sz="8500" dirty="0">
                <a:solidFill>
                  <a:srgbClr val="000000"/>
                </a:solidFill>
                <a:latin typeface="Arial"/>
                <a:cs typeface="Arial"/>
              </a:rPr>
              <a:t>and </a:t>
            </a:r>
            <a:r>
              <a:rPr lang="en-US" altLang="ja-JP" sz="8500" b="1" i="1" dirty="0">
                <a:solidFill>
                  <a:srgbClr val="000000"/>
                </a:solidFill>
                <a:latin typeface="Arial"/>
                <a:cs typeface="Arial"/>
              </a:rPr>
              <a:t>Although </a:t>
            </a:r>
            <a:r>
              <a:rPr lang="en-US" altLang="ja-JP" sz="8500" dirty="0">
                <a:solidFill>
                  <a:srgbClr val="000000"/>
                </a:solidFill>
                <a:latin typeface="Arial"/>
                <a:cs typeface="Arial"/>
              </a:rPr>
              <a:t>under the Microscope</a:t>
            </a:r>
            <a:endParaRPr lang="en-US" altLang="ja-JP" sz="8500" dirty="0">
              <a:solidFill>
                <a:srgbClr val="000000"/>
              </a:solidFill>
              <a:latin typeface="Arial"/>
              <a:cs typeface="Arial"/>
            </a:endParaRPr>
          </a:p>
        </p:txBody>
      </p:sp>
      <p:sp>
        <p:nvSpPr>
          <p:cNvPr id="18" name="TextBox 17"/>
          <p:cNvSpPr txBox="1"/>
          <p:nvPr/>
        </p:nvSpPr>
        <p:spPr>
          <a:xfrm>
            <a:off x="2000441" y="3833438"/>
            <a:ext cx="19323247" cy="4217238"/>
          </a:xfrm>
          <a:prstGeom prst="rect">
            <a:avLst/>
          </a:prstGeom>
          <a:noFill/>
          <a:ln>
            <a:noFill/>
          </a:ln>
        </p:spPr>
        <p:txBody>
          <a:bodyPr wrap="square" lIns="99751" tIns="49876" rIns="99751" bIns="49876" rtlCol="0">
            <a:spAutoFit/>
          </a:bodyPr>
          <a:lstStyle/>
          <a:p>
            <a:pPr algn="just"/>
            <a:r>
              <a:rPr lang="en-US" sz="4000" b="1" dirty="0" smtClean="0">
                <a:solidFill>
                  <a:srgbClr val="E1DFD1"/>
                </a:solidFill>
                <a:latin typeface="Arial"/>
                <a:cs typeface="Arial"/>
              </a:rPr>
              <a:t>Abstract</a:t>
            </a:r>
          </a:p>
          <a:p>
            <a:pPr algn="just">
              <a:lnSpc>
                <a:spcPct val="50000"/>
              </a:lnSpc>
            </a:pPr>
            <a:endParaRPr lang="en-US" sz="3500" dirty="0" smtClean="0">
              <a:solidFill>
                <a:srgbClr val="E1DFD1"/>
              </a:solidFill>
              <a:latin typeface="Arial"/>
              <a:cs typeface="Arial"/>
            </a:endParaRPr>
          </a:p>
          <a:p>
            <a:pPr algn="just"/>
            <a:r>
              <a:rPr lang="en-US" sz="3500" dirty="0" smtClean="0">
                <a:solidFill>
                  <a:srgbClr val="E1DFD1"/>
                </a:solidFill>
                <a:latin typeface="Arial"/>
                <a:cs typeface="Arial"/>
              </a:rPr>
              <a:t>Previous </a:t>
            </a:r>
            <a:r>
              <a:rPr lang="en-US" sz="3500" dirty="0">
                <a:solidFill>
                  <a:srgbClr val="E1DFD1"/>
                </a:solidFill>
                <a:latin typeface="Arial"/>
                <a:cs typeface="Arial"/>
              </a:rPr>
              <a:t>experimental studies on negative polarity connectives such as</a:t>
            </a:r>
            <a:r>
              <a:rPr lang="en-US" sz="3500" i="1" dirty="0">
                <a:solidFill>
                  <a:srgbClr val="E1DFD1"/>
                </a:solidFill>
                <a:latin typeface="Arial"/>
                <a:cs typeface="Arial"/>
              </a:rPr>
              <a:t> but, although, nevertheless and however </a:t>
            </a:r>
            <a:r>
              <a:rPr lang="en-US" sz="3500" dirty="0">
                <a:solidFill>
                  <a:srgbClr val="E1DFD1"/>
                </a:solidFill>
                <a:latin typeface="Arial"/>
                <a:cs typeface="Arial"/>
              </a:rPr>
              <a:t>have only looked at their local facilitating or predictive effects on discourse relation comprehension and have often viewed them as a class of discourse markers with similar effects</a:t>
            </a:r>
            <a:r>
              <a:rPr lang="en-US" sz="3500" dirty="0">
                <a:solidFill>
                  <a:srgbClr val="E1DFD1"/>
                </a:solidFill>
                <a:latin typeface="Arial"/>
                <a:cs typeface="Arial"/>
              </a:rPr>
              <a:t>. </a:t>
            </a:r>
            <a:r>
              <a:rPr lang="en-US" sz="3500" dirty="0">
                <a:solidFill>
                  <a:srgbClr val="E1DFD1"/>
                </a:solidFill>
                <a:latin typeface="Arial"/>
                <a:cs typeface="Arial"/>
              </a:rPr>
              <a:t>While many aspects of sentence comprehension have been proven to be sensitive to probability distributions in language, discourse connectives have not found much attention in this respect. Thus our study is an attempt to:</a:t>
            </a:r>
          </a:p>
        </p:txBody>
      </p:sp>
      <p:sp>
        <p:nvSpPr>
          <p:cNvPr id="55" name="TextBox 54"/>
          <p:cNvSpPr txBox="1"/>
          <p:nvPr/>
        </p:nvSpPr>
        <p:spPr>
          <a:xfrm>
            <a:off x="2093908" y="9789134"/>
            <a:ext cx="39302561" cy="4998221"/>
          </a:xfrm>
          <a:prstGeom prst="rect">
            <a:avLst/>
          </a:prstGeom>
          <a:noFill/>
          <a:ln>
            <a:noFill/>
          </a:ln>
        </p:spPr>
        <p:txBody>
          <a:bodyPr wrap="square" lIns="99751" tIns="49876" rIns="99751" bIns="49876" rtlCol="0">
            <a:spAutoFit/>
          </a:bodyPr>
          <a:lstStyle/>
          <a:p>
            <a:pPr marL="757980" indent="-757980">
              <a:buFont typeface="+mj-lt"/>
              <a:buAutoNum type="alphaLcPeriod"/>
            </a:pPr>
            <a:r>
              <a:rPr lang="en-US" sz="3500" dirty="0">
                <a:solidFill>
                  <a:srgbClr val="E1DFD1"/>
                </a:solidFill>
                <a:latin typeface="Arial"/>
                <a:cs typeface="Arial"/>
              </a:rPr>
              <a:t>“Although </a:t>
            </a:r>
            <a:r>
              <a:rPr lang="en-US" sz="3500" dirty="0">
                <a:solidFill>
                  <a:srgbClr val="E1DFD1"/>
                </a:solidFill>
                <a:latin typeface="Arial"/>
                <a:cs typeface="Arial"/>
              </a:rPr>
              <a:t>she desired to have something savory with her drink, she took some cake from the fridge</a:t>
            </a:r>
            <a:r>
              <a:rPr lang="en-US" sz="3500" dirty="0">
                <a:solidFill>
                  <a:srgbClr val="E1DFD1"/>
                </a:solidFill>
                <a:latin typeface="Arial"/>
                <a:cs typeface="Arial"/>
              </a:rPr>
              <a:t>.”</a:t>
            </a:r>
            <a:endParaRPr lang="en-US" sz="3500" b="1" dirty="0">
              <a:solidFill>
                <a:srgbClr val="E1DFD1"/>
              </a:solidFill>
              <a:latin typeface="Arial"/>
              <a:cs typeface="Arial"/>
            </a:endParaRPr>
          </a:p>
          <a:p>
            <a:pPr lvl="1"/>
            <a:r>
              <a:rPr lang="en-US" sz="3500" b="1" dirty="0">
                <a:solidFill>
                  <a:schemeClr val="bg1"/>
                </a:solidFill>
                <a:latin typeface="Arial"/>
                <a:cs typeface="Arial"/>
              </a:rPr>
              <a:t>Concession (Violation of expectation)</a:t>
            </a:r>
            <a:r>
              <a:rPr lang="en-US" sz="3500" dirty="0">
                <a:solidFill>
                  <a:schemeClr val="bg1"/>
                </a:solidFill>
                <a:latin typeface="Arial"/>
                <a:cs typeface="Arial"/>
              </a:rPr>
              <a:t>: One argument describes </a:t>
            </a:r>
            <a:r>
              <a:rPr lang="en-US" sz="3500" dirty="0">
                <a:solidFill>
                  <a:schemeClr val="bg1"/>
                </a:solidFill>
                <a:latin typeface="Arial"/>
                <a:cs typeface="Arial"/>
              </a:rPr>
              <a:t>a situation </a:t>
            </a:r>
            <a:r>
              <a:rPr lang="en-US" sz="3500" dirty="0">
                <a:solidFill>
                  <a:schemeClr val="bg1"/>
                </a:solidFill>
                <a:latin typeface="Arial"/>
                <a:cs typeface="Arial"/>
              </a:rPr>
              <a:t>which causes C, </a:t>
            </a:r>
            <a:r>
              <a:rPr lang="en-US" sz="3500" dirty="0">
                <a:solidFill>
                  <a:schemeClr val="bg1"/>
                </a:solidFill>
                <a:latin typeface="Arial"/>
                <a:cs typeface="Arial"/>
              </a:rPr>
              <a:t>while </a:t>
            </a:r>
            <a:r>
              <a:rPr lang="en-US" sz="3500" dirty="0">
                <a:solidFill>
                  <a:schemeClr val="bg1"/>
                </a:solidFill>
                <a:latin typeface="Arial"/>
                <a:cs typeface="Arial"/>
              </a:rPr>
              <a:t>the other implies a state C’.</a:t>
            </a:r>
          </a:p>
          <a:p>
            <a:pPr lvl="1"/>
            <a:r>
              <a:rPr lang="en-US" sz="3500" dirty="0">
                <a:solidFill>
                  <a:schemeClr val="bg1"/>
                </a:solidFill>
                <a:latin typeface="Arial"/>
                <a:cs typeface="Arial"/>
              </a:rPr>
              <a:t>=&gt; She is not going to have a savory snack anymore, she will eat the cake.</a:t>
            </a:r>
          </a:p>
          <a:p>
            <a:pPr marL="757980" indent="-757980">
              <a:buFont typeface="+mj-lt"/>
              <a:buAutoNum type="alphaLcPeriod"/>
            </a:pPr>
            <a:r>
              <a:rPr lang="en-US" sz="3500" dirty="0">
                <a:solidFill>
                  <a:srgbClr val="E1DFD1"/>
                </a:solidFill>
                <a:latin typeface="Arial"/>
                <a:cs typeface="Arial"/>
              </a:rPr>
              <a:t>“She </a:t>
            </a:r>
            <a:r>
              <a:rPr lang="en-US" sz="3500" dirty="0">
                <a:solidFill>
                  <a:srgbClr val="E1DFD1"/>
                </a:solidFill>
                <a:latin typeface="Arial"/>
                <a:cs typeface="Arial"/>
              </a:rPr>
              <a:t>took some cake from the fridge, but she desired to have something savory with her drink</a:t>
            </a:r>
            <a:r>
              <a:rPr lang="en-US" sz="3500" dirty="0">
                <a:solidFill>
                  <a:srgbClr val="E1DFD1"/>
                </a:solidFill>
                <a:latin typeface="Arial"/>
                <a:cs typeface="Arial"/>
              </a:rPr>
              <a:t>.”</a:t>
            </a:r>
          </a:p>
          <a:p>
            <a:r>
              <a:rPr lang="en-US" sz="3500" b="1" dirty="0">
                <a:solidFill>
                  <a:srgbClr val="E1DFD1"/>
                </a:solidFill>
                <a:latin typeface="Arial"/>
                <a:cs typeface="Arial"/>
              </a:rPr>
              <a:t>	</a:t>
            </a:r>
            <a:r>
              <a:rPr lang="en-US" sz="3500" b="1" dirty="0">
                <a:solidFill>
                  <a:srgbClr val="FFFFFF"/>
                </a:solidFill>
                <a:latin typeface="Arial"/>
                <a:cs typeface="Arial"/>
              </a:rPr>
              <a:t>Contrast</a:t>
            </a:r>
            <a:r>
              <a:rPr lang="en-US" sz="3500" b="1" dirty="0">
                <a:solidFill>
                  <a:srgbClr val="FFFFFF"/>
                </a:solidFill>
                <a:latin typeface="Arial"/>
                <a:cs typeface="Arial"/>
              </a:rPr>
              <a:t>: </a:t>
            </a:r>
            <a:r>
              <a:rPr lang="en-US" sz="3500" dirty="0">
                <a:solidFill>
                  <a:srgbClr val="FFFFFF"/>
                </a:solidFill>
                <a:latin typeface="Arial"/>
                <a:cs typeface="Arial"/>
              </a:rPr>
              <a:t>The two arguments express </a:t>
            </a:r>
            <a:r>
              <a:rPr lang="en-US" sz="3500" dirty="0">
                <a:solidFill>
                  <a:srgbClr val="FFFFFF"/>
                </a:solidFill>
                <a:latin typeface="Arial"/>
                <a:cs typeface="Arial"/>
              </a:rPr>
              <a:t>situations that contrast each </a:t>
            </a:r>
            <a:r>
              <a:rPr lang="en-US" sz="3500" dirty="0">
                <a:solidFill>
                  <a:srgbClr val="FFFFFF"/>
                </a:solidFill>
                <a:latin typeface="Arial"/>
                <a:cs typeface="Arial"/>
              </a:rPr>
              <a:t>other with no (violated) causality between </a:t>
            </a:r>
            <a:r>
              <a:rPr lang="en-US" sz="3500" dirty="0">
                <a:solidFill>
                  <a:srgbClr val="FFFFFF"/>
                </a:solidFill>
                <a:latin typeface="Arial"/>
                <a:cs typeface="Arial"/>
              </a:rPr>
              <a:t>them</a:t>
            </a:r>
            <a:r>
              <a:rPr lang="en-US" sz="3500" dirty="0">
                <a:solidFill>
                  <a:srgbClr val="FFFFFF"/>
                </a:solidFill>
                <a:latin typeface="Arial"/>
                <a:cs typeface="Arial"/>
              </a:rPr>
              <a:t>.</a:t>
            </a:r>
          </a:p>
          <a:p>
            <a:r>
              <a:rPr lang="en-US" sz="3500" dirty="0">
                <a:solidFill>
                  <a:srgbClr val="FFFFFF"/>
                </a:solidFill>
                <a:latin typeface="Arial"/>
                <a:cs typeface="Arial"/>
              </a:rPr>
              <a:t>	</a:t>
            </a:r>
            <a:r>
              <a:rPr lang="en-US" sz="3500" dirty="0">
                <a:solidFill>
                  <a:srgbClr val="FFFFFF"/>
                </a:solidFill>
                <a:latin typeface="Arial"/>
                <a:cs typeface="Arial"/>
              </a:rPr>
              <a:t>=&gt; She is probably going to have a savory snack (beside the cake or instead).</a:t>
            </a:r>
          </a:p>
          <a:p>
            <a:pPr marL="757980" indent="-757980">
              <a:buFont typeface="+mj-lt"/>
              <a:buAutoNum type="alphaLcPeriod" startAt="3"/>
            </a:pPr>
            <a:r>
              <a:rPr lang="en-US" sz="3500" dirty="0">
                <a:solidFill>
                  <a:srgbClr val="E1DFD1"/>
                </a:solidFill>
                <a:latin typeface="Arial"/>
                <a:cs typeface="Arial"/>
              </a:rPr>
              <a:t>“She </a:t>
            </a:r>
            <a:r>
              <a:rPr lang="en-US" sz="3500" dirty="0">
                <a:solidFill>
                  <a:srgbClr val="E1DFD1"/>
                </a:solidFill>
                <a:latin typeface="Arial"/>
                <a:cs typeface="Arial"/>
              </a:rPr>
              <a:t>took some cake from the fridge, although she desired to have something savory with her drink</a:t>
            </a:r>
            <a:r>
              <a:rPr lang="en-US" sz="3500" dirty="0">
                <a:solidFill>
                  <a:srgbClr val="E1DFD1"/>
                </a:solidFill>
                <a:latin typeface="Arial"/>
                <a:cs typeface="Arial"/>
              </a:rPr>
              <a:t>.”</a:t>
            </a:r>
          </a:p>
          <a:p>
            <a:r>
              <a:rPr lang="en-US" sz="3500" dirty="0">
                <a:solidFill>
                  <a:srgbClr val="E1DFD1"/>
                </a:solidFill>
                <a:latin typeface="Arial"/>
                <a:cs typeface="Arial"/>
              </a:rPr>
              <a:t>	</a:t>
            </a:r>
            <a:r>
              <a:rPr lang="en-US" sz="3500" dirty="0">
                <a:solidFill>
                  <a:srgbClr val="FFFFFF"/>
                </a:solidFill>
                <a:latin typeface="Arial"/>
                <a:cs typeface="Arial"/>
              </a:rPr>
              <a:t>Ambiguous between the two interpretations!</a:t>
            </a:r>
          </a:p>
          <a:p>
            <a:pPr>
              <a:lnSpc>
                <a:spcPct val="50000"/>
              </a:lnSpc>
            </a:pPr>
            <a:endParaRPr lang="en-US" sz="3800" dirty="0">
              <a:solidFill>
                <a:srgbClr val="E1DFD1"/>
              </a:solidFill>
              <a:latin typeface="Arial"/>
              <a:cs typeface="Arial"/>
            </a:endParaRPr>
          </a:p>
          <a:p>
            <a:endParaRPr lang="en-US" sz="3300" dirty="0">
              <a:solidFill>
                <a:srgbClr val="E1DFD1"/>
              </a:solidFill>
              <a:latin typeface="Arial"/>
              <a:cs typeface="Arial"/>
            </a:endParaRPr>
          </a:p>
        </p:txBody>
      </p:sp>
      <p:sp>
        <p:nvSpPr>
          <p:cNvPr id="24" name="TextBox 23"/>
          <p:cNvSpPr txBox="1"/>
          <p:nvPr/>
        </p:nvSpPr>
        <p:spPr>
          <a:xfrm>
            <a:off x="2081291" y="8965550"/>
            <a:ext cx="15001610" cy="716279"/>
          </a:xfrm>
          <a:prstGeom prst="rect">
            <a:avLst/>
          </a:prstGeom>
          <a:noFill/>
        </p:spPr>
        <p:txBody>
          <a:bodyPr wrap="square" lIns="99751" tIns="49876" rIns="99751" bIns="49876" rtlCol="0">
            <a:spAutoFit/>
          </a:bodyPr>
          <a:lstStyle/>
          <a:p>
            <a:r>
              <a:rPr lang="en-US" sz="4000" b="1" dirty="0">
                <a:solidFill>
                  <a:srgbClr val="E1DFD1"/>
                </a:solidFill>
                <a:latin typeface="Arial"/>
                <a:cs typeface="Arial"/>
              </a:rPr>
              <a:t>Inferences </a:t>
            </a:r>
            <a:r>
              <a:rPr lang="en-US" sz="4000" b="1" dirty="0" smtClean="0">
                <a:solidFill>
                  <a:srgbClr val="E1DFD1"/>
                </a:solidFill>
                <a:latin typeface="Arial"/>
                <a:cs typeface="Arial"/>
              </a:rPr>
              <a:t>Triggered </a:t>
            </a:r>
            <a:r>
              <a:rPr lang="en-US" sz="4000" b="1" dirty="0">
                <a:solidFill>
                  <a:srgbClr val="E1DFD1"/>
                </a:solidFill>
                <a:latin typeface="Arial"/>
                <a:cs typeface="Arial"/>
              </a:rPr>
              <a:t>by </a:t>
            </a:r>
            <a:r>
              <a:rPr lang="en-US" sz="4000" b="1" i="1" dirty="0" smtClean="0">
                <a:solidFill>
                  <a:srgbClr val="E1DFD1"/>
                </a:solidFill>
                <a:latin typeface="Arial"/>
                <a:cs typeface="Arial"/>
              </a:rPr>
              <a:t>But</a:t>
            </a:r>
            <a:r>
              <a:rPr lang="en-US" sz="4000" b="1" dirty="0" smtClean="0">
                <a:solidFill>
                  <a:srgbClr val="E1DFD1"/>
                </a:solidFill>
                <a:latin typeface="Arial"/>
                <a:cs typeface="Arial"/>
              </a:rPr>
              <a:t> </a:t>
            </a:r>
            <a:r>
              <a:rPr lang="en-US" sz="4000" b="1" dirty="0">
                <a:solidFill>
                  <a:srgbClr val="E1DFD1"/>
                </a:solidFill>
                <a:latin typeface="Arial"/>
                <a:cs typeface="Arial"/>
              </a:rPr>
              <a:t>and </a:t>
            </a:r>
            <a:r>
              <a:rPr lang="en-US" sz="4000" b="1" i="1" dirty="0" smtClean="0">
                <a:solidFill>
                  <a:srgbClr val="E1DFD1"/>
                </a:solidFill>
                <a:latin typeface="Arial"/>
                <a:cs typeface="Arial"/>
              </a:rPr>
              <a:t>Although</a:t>
            </a:r>
            <a:endParaRPr lang="en-US" sz="4000" b="1" i="1" dirty="0">
              <a:solidFill>
                <a:srgbClr val="E1DFD1"/>
              </a:solidFill>
              <a:latin typeface="Arial"/>
              <a:cs typeface="Arial"/>
            </a:endParaRPr>
          </a:p>
        </p:txBody>
      </p:sp>
      <p:cxnSp>
        <p:nvCxnSpPr>
          <p:cNvPr id="8" name="Straight Connector 7"/>
          <p:cNvCxnSpPr/>
          <p:nvPr/>
        </p:nvCxnSpPr>
        <p:spPr>
          <a:xfrm>
            <a:off x="2725111" y="15456067"/>
            <a:ext cx="38493559"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sp>
        <p:nvSpPr>
          <p:cNvPr id="34" name="Rounded Rectangle 33"/>
          <p:cNvSpPr/>
          <p:nvPr/>
        </p:nvSpPr>
        <p:spPr>
          <a:xfrm>
            <a:off x="1419192" y="26433313"/>
            <a:ext cx="41226977" cy="6116788"/>
          </a:xfrm>
          <a:prstGeom prst="roundRect">
            <a:avLst>
              <a:gd name="adj" fmla="val 10183"/>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lIns="202128" tIns="101064" rIns="202128" bIns="101064" rtlCol="0" anchor="ctr"/>
          <a:lstStyle/>
          <a:p>
            <a:pPr lvl="0"/>
            <a:endParaRPr lang="en-US" sz="3500" dirty="0">
              <a:solidFill>
                <a:srgbClr val="FFFFFF"/>
              </a:solidFill>
              <a:latin typeface="Arial"/>
              <a:cs typeface="Arial"/>
            </a:endParaRPr>
          </a:p>
        </p:txBody>
      </p:sp>
      <p:sp>
        <p:nvSpPr>
          <p:cNvPr id="6" name="TextBox 5"/>
          <p:cNvSpPr txBox="1"/>
          <p:nvPr/>
        </p:nvSpPr>
        <p:spPr>
          <a:xfrm>
            <a:off x="8487430" y="1819503"/>
            <a:ext cx="12308898" cy="1742985"/>
          </a:xfrm>
          <a:prstGeom prst="rect">
            <a:avLst/>
          </a:prstGeom>
          <a:noFill/>
        </p:spPr>
        <p:txBody>
          <a:bodyPr wrap="none" lIns="202128" tIns="101064" rIns="202128" bIns="101064" rtlCol="0">
            <a:spAutoFit/>
          </a:bodyPr>
          <a:lstStyle/>
          <a:p>
            <a:pPr algn="ctr"/>
            <a:r>
              <a:rPr lang="en-US" altLang="ja-JP" sz="5000" dirty="0" err="1">
                <a:latin typeface="Arial"/>
                <a:cs typeface="Arial"/>
              </a:rPr>
              <a:t>Fatemeh</a:t>
            </a:r>
            <a:r>
              <a:rPr lang="en-US" altLang="ja-JP" sz="5000" dirty="0">
                <a:latin typeface="Arial"/>
                <a:cs typeface="Arial"/>
              </a:rPr>
              <a:t> </a:t>
            </a:r>
            <a:r>
              <a:rPr lang="en-US" altLang="ja-JP" sz="5000" dirty="0" err="1">
                <a:latin typeface="Arial"/>
                <a:cs typeface="Arial"/>
              </a:rPr>
              <a:t>Torabi</a:t>
            </a:r>
            <a:r>
              <a:rPr lang="en-US" altLang="ja-JP" sz="5000" dirty="0">
                <a:latin typeface="Arial"/>
                <a:cs typeface="Arial"/>
              </a:rPr>
              <a:t> </a:t>
            </a:r>
            <a:r>
              <a:rPr lang="en-US" altLang="ja-JP" sz="5000" dirty="0">
                <a:latin typeface="Arial"/>
                <a:cs typeface="Arial"/>
              </a:rPr>
              <a:t>Asr</a:t>
            </a:r>
          </a:p>
          <a:p>
            <a:pPr algn="ctr"/>
            <a:r>
              <a:rPr lang="en-US" altLang="ja-JP" sz="5000" dirty="0">
                <a:latin typeface="Arial"/>
                <a:cs typeface="Arial"/>
              </a:rPr>
              <a:t>Indiana University, Bloomington (IN), USA </a:t>
            </a:r>
            <a:endParaRPr lang="en-US" altLang="ja-JP" sz="5000" dirty="0">
              <a:latin typeface="Arial"/>
              <a:cs typeface="Arial"/>
            </a:endParaRPr>
          </a:p>
        </p:txBody>
      </p:sp>
      <p:sp>
        <p:nvSpPr>
          <p:cNvPr id="7" name="TextBox 6"/>
          <p:cNvSpPr txBox="1"/>
          <p:nvPr/>
        </p:nvSpPr>
        <p:spPr>
          <a:xfrm>
            <a:off x="22046585" y="1819503"/>
            <a:ext cx="13261658" cy="1742985"/>
          </a:xfrm>
          <a:prstGeom prst="rect">
            <a:avLst/>
          </a:prstGeom>
          <a:noFill/>
        </p:spPr>
        <p:txBody>
          <a:bodyPr wrap="none" lIns="202128" tIns="101064" rIns="202128" bIns="101064" rtlCol="0">
            <a:spAutoFit/>
          </a:bodyPr>
          <a:lstStyle/>
          <a:p>
            <a:pPr algn="ctr"/>
            <a:r>
              <a:rPr lang="en-US" altLang="ja-JP" sz="5000" dirty="0">
                <a:latin typeface="Arial"/>
                <a:cs typeface="Arial"/>
              </a:rPr>
              <a:t>Vera </a:t>
            </a:r>
            <a:r>
              <a:rPr lang="en-US" altLang="ja-JP" sz="5000" dirty="0" err="1">
                <a:latin typeface="Arial"/>
                <a:cs typeface="Arial"/>
              </a:rPr>
              <a:t>Demberg</a:t>
            </a:r>
            <a:endParaRPr lang="en-US" altLang="ja-JP" sz="5000" dirty="0">
              <a:latin typeface="Arial"/>
              <a:cs typeface="Arial"/>
            </a:endParaRPr>
          </a:p>
          <a:p>
            <a:pPr algn="ctr"/>
            <a:r>
              <a:rPr lang="en-US" altLang="ja-JP" sz="5000" dirty="0" smtClean="0">
                <a:latin typeface="Arial"/>
                <a:cs typeface="Arial"/>
              </a:rPr>
              <a:t>Saarland </a:t>
            </a:r>
            <a:r>
              <a:rPr lang="en-US" altLang="ja-JP" sz="5000" dirty="0">
                <a:latin typeface="Arial"/>
                <a:cs typeface="Arial"/>
              </a:rPr>
              <a:t>University, </a:t>
            </a:r>
            <a:r>
              <a:rPr lang="en-US" altLang="ja-JP" sz="5000" dirty="0" err="1">
                <a:latin typeface="Arial"/>
                <a:cs typeface="Arial"/>
              </a:rPr>
              <a:t>Saarbruecken</a:t>
            </a:r>
            <a:r>
              <a:rPr lang="en-US" altLang="ja-JP" sz="5000" dirty="0">
                <a:latin typeface="Arial"/>
                <a:cs typeface="Arial"/>
              </a:rPr>
              <a:t>, </a:t>
            </a:r>
            <a:r>
              <a:rPr lang="en-US" altLang="ja-JP" sz="5000" dirty="0">
                <a:latin typeface="Arial"/>
                <a:cs typeface="Arial"/>
              </a:rPr>
              <a:t>Germany</a:t>
            </a:r>
            <a:endParaRPr lang="ja-JP" altLang="en-US" sz="5000" dirty="0">
              <a:latin typeface="Arial"/>
              <a:cs typeface="Arial"/>
            </a:endParaRPr>
          </a:p>
        </p:txBody>
      </p:sp>
      <p:sp>
        <p:nvSpPr>
          <p:cNvPr id="11" name="TextBox 10"/>
          <p:cNvSpPr txBox="1"/>
          <p:nvPr/>
        </p:nvSpPr>
        <p:spPr>
          <a:xfrm>
            <a:off x="2007867" y="15674005"/>
            <a:ext cx="18719720" cy="3451145"/>
          </a:xfrm>
          <a:prstGeom prst="rect">
            <a:avLst/>
          </a:prstGeom>
          <a:noFill/>
        </p:spPr>
        <p:txBody>
          <a:bodyPr wrap="none" lIns="202128" tIns="101064" rIns="202128" bIns="101064" rtlCol="0">
            <a:spAutoFit/>
          </a:bodyPr>
          <a:lstStyle/>
          <a:p>
            <a:pPr lvl="0"/>
            <a:r>
              <a:rPr lang="en-US" sz="4000" b="1" dirty="0" smtClean="0">
                <a:solidFill>
                  <a:srgbClr val="E1DFD1"/>
                </a:solidFill>
                <a:latin typeface="Arial"/>
                <a:cs typeface="Arial"/>
              </a:rPr>
              <a:t>Experimental Design </a:t>
            </a:r>
          </a:p>
          <a:p>
            <a:pPr lvl="0"/>
            <a:r>
              <a:rPr lang="en-US" sz="3000" b="1" dirty="0" smtClean="0">
                <a:solidFill>
                  <a:srgbClr val="E1DFD1"/>
                </a:solidFill>
                <a:latin typeface="Arial"/>
                <a:cs typeface="Arial"/>
              </a:rPr>
              <a:t>2 </a:t>
            </a:r>
            <a:r>
              <a:rPr lang="en-US" sz="3000" b="1" dirty="0">
                <a:solidFill>
                  <a:srgbClr val="E1DFD1"/>
                </a:solidFill>
                <a:latin typeface="Arial"/>
                <a:cs typeface="Arial"/>
              </a:rPr>
              <a:t>(connectives) * 2 (</a:t>
            </a:r>
            <a:r>
              <a:rPr lang="en-US" sz="3000" b="1" dirty="0">
                <a:solidFill>
                  <a:srgbClr val="E1DFD1"/>
                </a:solidFill>
                <a:latin typeface="Arial"/>
                <a:cs typeface="Arial"/>
              </a:rPr>
              <a:t>contexts) </a:t>
            </a:r>
            <a:r>
              <a:rPr lang="en-US" sz="3000" b="1" dirty="0">
                <a:solidFill>
                  <a:srgbClr val="E1DFD1"/>
                </a:solidFill>
                <a:latin typeface="Arial"/>
                <a:cs typeface="Arial"/>
              </a:rPr>
              <a:t>between subjects </a:t>
            </a:r>
          </a:p>
          <a:p>
            <a:pPr lvl="0">
              <a:lnSpc>
                <a:spcPct val="60000"/>
              </a:lnSpc>
            </a:pPr>
            <a:endParaRPr lang="en-US" sz="3000" dirty="0">
              <a:solidFill>
                <a:srgbClr val="E1DFD1"/>
              </a:solidFill>
              <a:latin typeface="Arial"/>
              <a:cs typeface="Arial"/>
            </a:endParaRPr>
          </a:p>
          <a:p>
            <a:pPr lvl="0"/>
            <a:r>
              <a:rPr lang="en-US" sz="3000" dirty="0">
                <a:solidFill>
                  <a:srgbClr val="E1DFD1"/>
                </a:solidFill>
                <a:latin typeface="Arial"/>
                <a:cs typeface="Arial"/>
              </a:rPr>
              <a:t>Mary </a:t>
            </a:r>
            <a:r>
              <a:rPr lang="en-US" sz="3000" dirty="0">
                <a:solidFill>
                  <a:srgbClr val="E1DFD1"/>
                </a:solidFill>
                <a:latin typeface="Arial"/>
                <a:cs typeface="Arial"/>
              </a:rPr>
              <a:t>was feeling tired and hungry when she came home yesterday </a:t>
            </a:r>
            <a:r>
              <a:rPr lang="en-US" sz="3000" dirty="0">
                <a:solidFill>
                  <a:srgbClr val="E1DFD1"/>
                </a:solidFill>
                <a:latin typeface="Arial"/>
                <a:cs typeface="Arial"/>
              </a:rPr>
              <a:t>evening.</a:t>
            </a:r>
            <a:endParaRPr lang="en-US" sz="3000" dirty="0">
              <a:solidFill>
                <a:srgbClr val="E1DFD1"/>
              </a:solidFill>
              <a:latin typeface="Arial"/>
              <a:cs typeface="Arial"/>
            </a:endParaRPr>
          </a:p>
          <a:p>
            <a:pPr lvl="0"/>
            <a:r>
              <a:rPr lang="en-US" sz="3000" dirty="0">
                <a:solidFill>
                  <a:srgbClr val="E1DFD1"/>
                </a:solidFill>
                <a:latin typeface="Arial"/>
                <a:cs typeface="Arial"/>
              </a:rPr>
              <a:t>A. She </a:t>
            </a:r>
            <a:r>
              <a:rPr lang="en-US" sz="3000" dirty="0">
                <a:solidFill>
                  <a:srgbClr val="E1DFD1"/>
                </a:solidFill>
                <a:latin typeface="Arial"/>
                <a:cs typeface="Arial"/>
              </a:rPr>
              <a:t>took some cake from the fridge, </a:t>
            </a:r>
            <a:r>
              <a:rPr lang="en-US" sz="3000" i="1" dirty="0">
                <a:solidFill>
                  <a:srgbClr val="E1DFD1"/>
                </a:solidFill>
                <a:latin typeface="Arial"/>
                <a:cs typeface="Arial"/>
              </a:rPr>
              <a:t>but/although </a:t>
            </a:r>
            <a:r>
              <a:rPr lang="en-US" sz="3000" dirty="0">
                <a:solidFill>
                  <a:srgbClr val="E1DFD1"/>
                </a:solidFill>
                <a:latin typeface="Arial"/>
                <a:cs typeface="Arial"/>
              </a:rPr>
              <a:t>she desired to have </a:t>
            </a:r>
            <a:r>
              <a:rPr lang="en-US" sz="3000" b="1" dirty="0">
                <a:solidFill>
                  <a:srgbClr val="E1DFD1"/>
                </a:solidFill>
                <a:latin typeface="Arial"/>
                <a:cs typeface="Arial"/>
              </a:rPr>
              <a:t>something savory </a:t>
            </a:r>
            <a:r>
              <a:rPr lang="en-US" sz="3000" dirty="0">
                <a:solidFill>
                  <a:srgbClr val="E1DFD1"/>
                </a:solidFill>
                <a:latin typeface="Arial"/>
                <a:cs typeface="Arial"/>
              </a:rPr>
              <a:t>with her drink</a:t>
            </a:r>
            <a:r>
              <a:rPr lang="en-US" sz="3000" dirty="0">
                <a:solidFill>
                  <a:srgbClr val="E1DFD1"/>
                </a:solidFill>
                <a:latin typeface="Arial"/>
                <a:cs typeface="Arial"/>
              </a:rPr>
              <a:t>. </a:t>
            </a:r>
            <a:endParaRPr lang="en-US" sz="3000" dirty="0">
              <a:solidFill>
                <a:srgbClr val="E1DFD1"/>
              </a:solidFill>
              <a:latin typeface="Arial"/>
              <a:cs typeface="Arial"/>
            </a:endParaRPr>
          </a:p>
          <a:p>
            <a:pPr lvl="0"/>
            <a:r>
              <a:rPr lang="en-US" sz="3000" dirty="0">
                <a:solidFill>
                  <a:srgbClr val="E1DFD1"/>
                </a:solidFill>
                <a:latin typeface="Arial"/>
                <a:cs typeface="Arial"/>
              </a:rPr>
              <a:t>B. She </a:t>
            </a:r>
            <a:r>
              <a:rPr lang="en-US" sz="3000" dirty="0">
                <a:solidFill>
                  <a:srgbClr val="E1DFD1"/>
                </a:solidFill>
                <a:latin typeface="Arial"/>
                <a:cs typeface="Arial"/>
              </a:rPr>
              <a:t>took some pizza from the fridge, </a:t>
            </a:r>
            <a:r>
              <a:rPr lang="en-US" sz="3000" i="1" dirty="0">
                <a:solidFill>
                  <a:srgbClr val="E1DFD1"/>
                </a:solidFill>
                <a:latin typeface="Arial"/>
                <a:cs typeface="Arial"/>
              </a:rPr>
              <a:t>but/although </a:t>
            </a:r>
            <a:r>
              <a:rPr lang="en-US" sz="3000" dirty="0">
                <a:solidFill>
                  <a:srgbClr val="E1DFD1"/>
                </a:solidFill>
                <a:latin typeface="Arial"/>
                <a:cs typeface="Arial"/>
              </a:rPr>
              <a:t>she desired to have </a:t>
            </a:r>
            <a:r>
              <a:rPr lang="en-US" sz="3000" b="1" dirty="0">
                <a:solidFill>
                  <a:srgbClr val="E1DFD1"/>
                </a:solidFill>
                <a:latin typeface="Arial"/>
                <a:cs typeface="Arial"/>
              </a:rPr>
              <a:t>something sweet </a:t>
            </a:r>
            <a:r>
              <a:rPr lang="en-US" sz="3000" dirty="0">
                <a:solidFill>
                  <a:srgbClr val="E1DFD1"/>
                </a:solidFill>
                <a:latin typeface="Arial"/>
                <a:cs typeface="Arial"/>
              </a:rPr>
              <a:t>with her drink</a:t>
            </a:r>
            <a:r>
              <a:rPr lang="en-US" sz="3000" dirty="0">
                <a:solidFill>
                  <a:srgbClr val="E1DFD1"/>
                </a:solidFill>
                <a:latin typeface="Arial"/>
                <a:cs typeface="Arial"/>
              </a:rPr>
              <a:t>. </a:t>
            </a:r>
            <a:endParaRPr lang="en-US" sz="3000" dirty="0">
              <a:solidFill>
                <a:srgbClr val="E1DFD1"/>
              </a:solidFill>
              <a:latin typeface="Arial"/>
              <a:cs typeface="Arial"/>
            </a:endParaRPr>
          </a:p>
          <a:p>
            <a:pPr lvl="0"/>
            <a:r>
              <a:rPr lang="is-IS" sz="3000" dirty="0">
                <a:solidFill>
                  <a:srgbClr val="E1DFD1"/>
                </a:solidFill>
                <a:latin typeface="Arial"/>
                <a:cs typeface="Arial"/>
              </a:rPr>
              <a:t>… </a:t>
            </a:r>
            <a:r>
              <a:rPr lang="en-US" sz="3000" dirty="0">
                <a:solidFill>
                  <a:srgbClr val="E1DFD1"/>
                </a:solidFill>
                <a:latin typeface="Arial"/>
                <a:cs typeface="Arial"/>
              </a:rPr>
              <a:t>She had a piece of </a:t>
            </a:r>
            <a:r>
              <a:rPr lang="en-US" sz="3000" b="1" dirty="0">
                <a:solidFill>
                  <a:srgbClr val="E1DFD1"/>
                </a:solidFill>
                <a:latin typeface="Arial"/>
                <a:cs typeface="Arial"/>
              </a:rPr>
              <a:t>cake</a:t>
            </a:r>
            <a:r>
              <a:rPr lang="en-US" sz="3000" dirty="0">
                <a:solidFill>
                  <a:srgbClr val="E1DFD1"/>
                </a:solidFill>
                <a:latin typeface="Arial"/>
                <a:cs typeface="Arial"/>
              </a:rPr>
              <a:t> and went to bed earlier than usual</a:t>
            </a:r>
            <a:r>
              <a:rPr lang="en-US" sz="3000" dirty="0">
                <a:solidFill>
                  <a:srgbClr val="E1DFD1"/>
                </a:solidFill>
                <a:latin typeface="Arial"/>
                <a:cs typeface="Arial"/>
              </a:rPr>
              <a:t>. (disambiguating sentence for either relation</a:t>
            </a:r>
            <a:r>
              <a:rPr lang="en-US" sz="3300" dirty="0">
                <a:solidFill>
                  <a:srgbClr val="E1DFD1"/>
                </a:solidFill>
                <a:latin typeface="Arial"/>
                <a:cs typeface="Arial"/>
              </a:rPr>
              <a:t>)</a:t>
            </a:r>
          </a:p>
        </p:txBody>
      </p:sp>
      <p:sp>
        <p:nvSpPr>
          <p:cNvPr id="17" name="TextBox 16"/>
          <p:cNvSpPr txBox="1"/>
          <p:nvPr/>
        </p:nvSpPr>
        <p:spPr>
          <a:xfrm>
            <a:off x="29911541" y="13230460"/>
            <a:ext cx="11713706" cy="588823"/>
          </a:xfrm>
          <a:prstGeom prst="rect">
            <a:avLst/>
          </a:prstGeom>
          <a:noFill/>
        </p:spPr>
        <p:txBody>
          <a:bodyPr wrap="none" lIns="202128" tIns="101064" rIns="202128" bIns="101064" rtlCol="0">
            <a:spAutoFit/>
          </a:bodyPr>
          <a:lstStyle/>
          <a:p>
            <a:pPr algn="ctr"/>
            <a:r>
              <a:rPr lang="en-US" sz="2500" dirty="0" smtClean="0">
                <a:solidFill>
                  <a:srgbClr val="E1DFD1"/>
                </a:solidFill>
                <a:latin typeface="Arial"/>
                <a:cs typeface="Arial"/>
              </a:rPr>
              <a:t>Figure: Distribution </a:t>
            </a:r>
            <a:r>
              <a:rPr lang="en-US" sz="2500" dirty="0">
                <a:solidFill>
                  <a:srgbClr val="E1DFD1"/>
                </a:solidFill>
                <a:latin typeface="Arial"/>
                <a:cs typeface="Arial"/>
              </a:rPr>
              <a:t>of Penn Discourse Treebank relations for </a:t>
            </a:r>
            <a:r>
              <a:rPr lang="en-US" sz="2500" b="1" i="1" dirty="0">
                <a:solidFill>
                  <a:srgbClr val="E1DFD1"/>
                </a:solidFill>
                <a:latin typeface="Arial"/>
                <a:cs typeface="Arial"/>
              </a:rPr>
              <a:t>but</a:t>
            </a:r>
            <a:r>
              <a:rPr lang="en-US" sz="2500" dirty="0">
                <a:solidFill>
                  <a:srgbClr val="E1DFD1"/>
                </a:solidFill>
                <a:latin typeface="Arial"/>
                <a:cs typeface="Arial"/>
              </a:rPr>
              <a:t> and </a:t>
            </a:r>
            <a:r>
              <a:rPr lang="en-US" sz="2500" b="1" i="1" dirty="0">
                <a:solidFill>
                  <a:srgbClr val="E1DFD1"/>
                </a:solidFill>
                <a:latin typeface="Arial"/>
                <a:cs typeface="Arial"/>
              </a:rPr>
              <a:t>although</a:t>
            </a:r>
            <a:endParaRPr lang="en-US" sz="2500" b="1" i="1" dirty="0">
              <a:solidFill>
                <a:srgbClr val="E1DFD1"/>
              </a:solidFill>
              <a:latin typeface="Arial"/>
              <a:cs typeface="Arial"/>
            </a:endParaRPr>
          </a:p>
        </p:txBody>
      </p:sp>
      <p:sp>
        <p:nvSpPr>
          <p:cNvPr id="52" name="TextBox 51"/>
          <p:cNvSpPr txBox="1"/>
          <p:nvPr/>
        </p:nvSpPr>
        <p:spPr>
          <a:xfrm>
            <a:off x="15394598" y="24304247"/>
            <a:ext cx="7891502" cy="1358264"/>
          </a:xfrm>
          <a:prstGeom prst="rect">
            <a:avLst/>
          </a:prstGeom>
          <a:noFill/>
        </p:spPr>
        <p:txBody>
          <a:bodyPr wrap="square" lIns="202128" tIns="101064" rIns="202128" bIns="101064" rtlCol="0">
            <a:spAutoFit/>
          </a:bodyPr>
          <a:lstStyle/>
          <a:p>
            <a:pPr algn="just"/>
            <a:r>
              <a:rPr lang="en-US" sz="2500" dirty="0" smtClean="0">
                <a:solidFill>
                  <a:srgbClr val="E1DFD1"/>
                </a:solidFill>
                <a:latin typeface="Arial"/>
                <a:cs typeface="Arial"/>
              </a:rPr>
              <a:t>Figure: Coherence </a:t>
            </a:r>
            <a:r>
              <a:rPr lang="en-US" sz="2500" dirty="0">
                <a:solidFill>
                  <a:srgbClr val="E1DFD1"/>
                </a:solidFill>
                <a:latin typeface="Arial"/>
                <a:cs typeface="Arial"/>
              </a:rPr>
              <a:t>scores from Amazon Mechanical Turk: sentence initial/medial although vs. but in disambiguated contrast and concession </a:t>
            </a:r>
            <a:r>
              <a:rPr lang="en-US" sz="2500" dirty="0" smtClean="0">
                <a:solidFill>
                  <a:srgbClr val="E1DFD1"/>
                </a:solidFill>
                <a:latin typeface="Arial"/>
                <a:cs typeface="Arial"/>
              </a:rPr>
              <a:t>relations.</a:t>
            </a:r>
            <a:endParaRPr lang="en-US" sz="2500" b="1" i="1" dirty="0">
              <a:solidFill>
                <a:srgbClr val="E1DFD1"/>
              </a:solidFill>
              <a:latin typeface="Arial"/>
              <a:cs typeface="Arial"/>
            </a:endParaRPr>
          </a:p>
        </p:txBody>
      </p:sp>
      <p:pic>
        <p:nvPicPr>
          <p:cNvPr id="50" name="Picture 49"/>
          <p:cNvPicPr>
            <a:picLocks noChangeAspect="1"/>
          </p:cNvPicPr>
          <p:nvPr/>
        </p:nvPicPr>
        <p:blipFill rotWithShape="1">
          <a:blip r:embed="rId2"/>
          <a:srcRect t="25189"/>
          <a:stretch/>
        </p:blipFill>
        <p:spPr>
          <a:xfrm>
            <a:off x="15585104" y="20741995"/>
            <a:ext cx="7725817" cy="1799355"/>
          </a:xfrm>
          <a:prstGeom prst="rect">
            <a:avLst/>
          </a:prstGeom>
        </p:spPr>
      </p:pic>
      <p:sp>
        <p:nvSpPr>
          <p:cNvPr id="2" name="TextBox 1"/>
          <p:cNvSpPr txBox="1"/>
          <p:nvPr/>
        </p:nvSpPr>
        <p:spPr>
          <a:xfrm>
            <a:off x="19726635" y="3611174"/>
            <a:ext cx="22415740" cy="4512974"/>
          </a:xfrm>
          <a:prstGeom prst="rect">
            <a:avLst/>
          </a:prstGeom>
          <a:noFill/>
        </p:spPr>
        <p:txBody>
          <a:bodyPr wrap="square" lIns="202128" tIns="101064" rIns="202128" bIns="101064" rtlCol="0">
            <a:spAutoFit/>
          </a:bodyPr>
          <a:lstStyle/>
          <a:p>
            <a:pPr marL="2826115" lvl="1" indent="-631650" algn="just">
              <a:buFont typeface="Arial"/>
              <a:buChar char="•"/>
            </a:pPr>
            <a:endParaRPr lang="en-US" altLang="ja-JP" sz="3500" dirty="0" smtClean="0">
              <a:solidFill>
                <a:srgbClr val="E1DFD1"/>
              </a:solidFill>
              <a:latin typeface="Arial"/>
              <a:cs typeface="Arial"/>
            </a:endParaRPr>
          </a:p>
          <a:p>
            <a:pPr lvl="1" algn="just"/>
            <a:endParaRPr lang="en-US" altLang="ja-JP" sz="3500" dirty="0">
              <a:solidFill>
                <a:srgbClr val="E1DFD1"/>
              </a:solidFill>
              <a:latin typeface="Arial"/>
              <a:cs typeface="Arial"/>
            </a:endParaRPr>
          </a:p>
          <a:p>
            <a:pPr marL="2826115" lvl="1" indent="-631650" algn="just">
              <a:buFont typeface="+mj-lt"/>
              <a:buAutoNum type="arabicPeriod"/>
            </a:pPr>
            <a:r>
              <a:rPr lang="en-US" altLang="ja-JP" sz="3500" dirty="0" smtClean="0">
                <a:solidFill>
                  <a:srgbClr val="E1DFD1"/>
                </a:solidFill>
                <a:latin typeface="Arial"/>
                <a:cs typeface="Arial"/>
              </a:rPr>
              <a:t>Propose </a:t>
            </a:r>
            <a:r>
              <a:rPr lang="en-US" altLang="ja-JP" sz="3500" dirty="0">
                <a:solidFill>
                  <a:srgbClr val="E1DFD1"/>
                </a:solidFill>
                <a:latin typeface="Arial"/>
                <a:cs typeface="Arial"/>
              </a:rPr>
              <a:t>a probabilistic account of ambiguous discourse connectives based on a systematic analysis of their usage in production data</a:t>
            </a:r>
            <a:r>
              <a:rPr lang="en-US" altLang="ja-JP" sz="3500" dirty="0">
                <a:solidFill>
                  <a:srgbClr val="E1DFD1"/>
                </a:solidFill>
                <a:latin typeface="Arial"/>
                <a:cs typeface="Arial"/>
              </a:rPr>
              <a:t>.</a:t>
            </a:r>
          </a:p>
          <a:p>
            <a:pPr marL="2826115" lvl="1" indent="-631650" algn="just">
              <a:buFont typeface="+mj-lt"/>
              <a:buAutoNum type="arabicPeriod"/>
            </a:pPr>
            <a:r>
              <a:rPr lang="en-US" altLang="ja-JP" sz="3500" dirty="0">
                <a:solidFill>
                  <a:srgbClr val="E1DFD1"/>
                </a:solidFill>
                <a:latin typeface="Arial"/>
                <a:cs typeface="Arial"/>
              </a:rPr>
              <a:t>Refine the </a:t>
            </a:r>
            <a:r>
              <a:rPr lang="en-US" altLang="ja-JP" sz="3500" dirty="0">
                <a:solidFill>
                  <a:srgbClr val="E1DFD1"/>
                </a:solidFill>
                <a:latin typeface="Arial"/>
                <a:cs typeface="Arial"/>
              </a:rPr>
              <a:t>perspective of negative polarity connectives as a homogenous class of discourse markers with similar effects on offline and online reading</a:t>
            </a:r>
            <a:r>
              <a:rPr lang="en-US" altLang="ja-JP" sz="3500" dirty="0">
                <a:solidFill>
                  <a:srgbClr val="E1DFD1"/>
                </a:solidFill>
                <a:latin typeface="Arial"/>
                <a:cs typeface="Arial"/>
              </a:rPr>
              <a:t>.</a:t>
            </a:r>
          </a:p>
          <a:p>
            <a:pPr marL="2826115" lvl="1" indent="-631650" algn="just">
              <a:buFont typeface="+mj-lt"/>
              <a:buAutoNum type="arabicPeriod"/>
            </a:pPr>
            <a:r>
              <a:rPr lang="en-US" altLang="ja-JP" sz="3500" dirty="0">
                <a:solidFill>
                  <a:srgbClr val="E1DFD1"/>
                </a:solidFill>
                <a:latin typeface="Arial"/>
                <a:cs typeface="Arial"/>
              </a:rPr>
              <a:t>Examine </a:t>
            </a:r>
            <a:r>
              <a:rPr lang="en-US" altLang="ja-JP" sz="3500" dirty="0">
                <a:solidFill>
                  <a:srgbClr val="E1DFD1"/>
                </a:solidFill>
                <a:latin typeface="Arial"/>
                <a:cs typeface="Arial"/>
              </a:rPr>
              <a:t>implications triggered by </a:t>
            </a:r>
            <a:r>
              <a:rPr lang="en-US" altLang="ja-JP" sz="3500" b="1" i="1" dirty="0">
                <a:solidFill>
                  <a:srgbClr val="E1DFD1"/>
                </a:solidFill>
                <a:latin typeface="Arial"/>
                <a:cs typeface="Arial"/>
              </a:rPr>
              <a:t>but</a:t>
            </a:r>
            <a:r>
              <a:rPr lang="en-US" altLang="ja-JP" sz="3500" dirty="0">
                <a:solidFill>
                  <a:srgbClr val="E1DFD1"/>
                </a:solidFill>
                <a:latin typeface="Arial"/>
                <a:cs typeface="Arial"/>
              </a:rPr>
              <a:t> and </a:t>
            </a:r>
            <a:r>
              <a:rPr lang="en-US" altLang="ja-JP" sz="3500" b="1" i="1" dirty="0">
                <a:solidFill>
                  <a:srgbClr val="E1DFD1"/>
                </a:solidFill>
                <a:latin typeface="Arial"/>
                <a:cs typeface="Arial"/>
              </a:rPr>
              <a:t>although</a:t>
            </a:r>
            <a:r>
              <a:rPr lang="en-US" altLang="ja-JP" sz="3500" dirty="0">
                <a:solidFill>
                  <a:srgbClr val="E1DFD1"/>
                </a:solidFill>
                <a:latin typeface="Arial"/>
                <a:cs typeface="Arial"/>
              </a:rPr>
              <a:t> to complement previous experimental studies on causal inferences (triggered by </a:t>
            </a:r>
            <a:r>
              <a:rPr lang="en-US" altLang="ja-JP" sz="3500" i="1" dirty="0">
                <a:solidFill>
                  <a:srgbClr val="E1DFD1"/>
                </a:solidFill>
                <a:latin typeface="Arial"/>
                <a:cs typeface="Arial"/>
              </a:rPr>
              <a:t>because</a:t>
            </a:r>
            <a:r>
              <a:rPr lang="en-US" altLang="ja-JP" sz="3500" dirty="0">
                <a:solidFill>
                  <a:srgbClr val="E1DFD1"/>
                </a:solidFill>
                <a:latin typeface="Arial"/>
                <a:cs typeface="Arial"/>
              </a:rPr>
              <a:t>)</a:t>
            </a:r>
            <a:r>
              <a:rPr lang="en-US" altLang="ja-JP" sz="3500" dirty="0" smtClean="0">
                <a:solidFill>
                  <a:srgbClr val="E1DFD1"/>
                </a:solidFill>
                <a:latin typeface="Arial"/>
                <a:cs typeface="Arial"/>
              </a:rPr>
              <a:t>.</a:t>
            </a:r>
            <a:endParaRPr lang="en-US" altLang="ja-JP" sz="3500" dirty="0">
              <a:solidFill>
                <a:srgbClr val="E1DFD1"/>
              </a:solidFill>
              <a:latin typeface="Arial"/>
              <a:cs typeface="Arial"/>
            </a:endParaRPr>
          </a:p>
        </p:txBody>
      </p:sp>
      <p:pic>
        <p:nvPicPr>
          <p:cNvPr id="27" name="Picture 39"/>
          <p:cNvPicPr>
            <a:picLocks noChangeAspect="1" noChangeArrowheads="1"/>
          </p:cNvPicPr>
          <p:nvPr/>
        </p:nvPicPr>
        <p:blipFill>
          <a:blip r:embed="rId3" cstate="print"/>
          <a:srcRect/>
          <a:stretch>
            <a:fillRect/>
          </a:stretch>
        </p:blipFill>
        <p:spPr bwMode="auto">
          <a:xfrm>
            <a:off x="36162105" y="635029"/>
            <a:ext cx="6202528" cy="2814399"/>
          </a:xfrm>
          <a:prstGeom prst="rect">
            <a:avLst/>
          </a:prstGeom>
          <a:noFill/>
          <a:ln w="9525">
            <a:noFill/>
            <a:miter lim="800000"/>
            <a:headEnd/>
            <a:tailEnd/>
          </a:ln>
        </p:spPr>
      </p:pic>
      <p:sp>
        <p:nvSpPr>
          <p:cNvPr id="33" name="TextBox 32"/>
          <p:cNvSpPr txBox="1"/>
          <p:nvPr/>
        </p:nvSpPr>
        <p:spPr>
          <a:xfrm>
            <a:off x="1835856" y="26600243"/>
            <a:ext cx="19551334" cy="5948481"/>
          </a:xfrm>
          <a:prstGeom prst="rect">
            <a:avLst/>
          </a:prstGeom>
          <a:noFill/>
          <a:ln>
            <a:noFill/>
          </a:ln>
        </p:spPr>
        <p:txBody>
          <a:bodyPr wrap="square" lIns="99751" tIns="49876" rIns="99751" bIns="49876" rtlCol="0">
            <a:spAutoFit/>
          </a:bodyPr>
          <a:lstStyle/>
          <a:p>
            <a:pPr lvl="0" algn="just"/>
            <a:r>
              <a:rPr lang="en-US" altLang="ja-JP" sz="4000" b="1" dirty="0" smtClean="0">
                <a:solidFill>
                  <a:srgbClr val="E1DFD1"/>
                </a:solidFill>
                <a:latin typeface="Arial"/>
                <a:cs typeface="Arial"/>
              </a:rPr>
              <a:t>Findings</a:t>
            </a:r>
          </a:p>
          <a:p>
            <a:pPr lvl="0" algn="just">
              <a:lnSpc>
                <a:spcPct val="50000"/>
              </a:lnSpc>
            </a:pPr>
            <a:endParaRPr lang="en-US" altLang="ja-JP" sz="4000" dirty="0">
              <a:solidFill>
                <a:srgbClr val="E1DFD1"/>
              </a:solidFill>
              <a:latin typeface="Arial"/>
              <a:cs typeface="Arial"/>
            </a:endParaRPr>
          </a:p>
          <a:p>
            <a:pPr marL="631650" indent="-631650" algn="just">
              <a:buFont typeface="Arial"/>
              <a:buChar char="•"/>
            </a:pPr>
            <a:r>
              <a:rPr lang="en-US" altLang="ja-JP" sz="3500" dirty="0" smtClean="0">
                <a:solidFill>
                  <a:srgbClr val="E1DFD1"/>
                </a:solidFill>
                <a:latin typeface="Arial"/>
                <a:cs typeface="Arial"/>
              </a:rPr>
              <a:t>The </a:t>
            </a:r>
            <a:r>
              <a:rPr lang="en-US" altLang="ja-JP" sz="3500" dirty="0">
                <a:solidFill>
                  <a:srgbClr val="E1DFD1"/>
                </a:solidFill>
                <a:latin typeface="Arial"/>
                <a:cs typeface="Arial"/>
              </a:rPr>
              <a:t>two negative polarity connectives </a:t>
            </a:r>
            <a:r>
              <a:rPr lang="en-US" altLang="ja-JP" sz="3500" b="1" i="1" dirty="0">
                <a:solidFill>
                  <a:srgbClr val="E1DFD1"/>
                </a:solidFill>
                <a:latin typeface="Arial"/>
                <a:cs typeface="Arial"/>
              </a:rPr>
              <a:t>b</a:t>
            </a:r>
            <a:r>
              <a:rPr lang="en-US" altLang="ja-JP" sz="3500" b="1" i="1" dirty="0" smtClean="0">
                <a:solidFill>
                  <a:srgbClr val="E1DFD1"/>
                </a:solidFill>
                <a:latin typeface="Arial"/>
                <a:cs typeface="Arial"/>
              </a:rPr>
              <a:t>ut</a:t>
            </a:r>
            <a:r>
              <a:rPr lang="en-US" altLang="ja-JP" sz="3500" dirty="0" smtClean="0">
                <a:solidFill>
                  <a:srgbClr val="E1DFD1"/>
                </a:solidFill>
                <a:latin typeface="Arial"/>
                <a:cs typeface="Arial"/>
              </a:rPr>
              <a:t> </a:t>
            </a:r>
            <a:r>
              <a:rPr lang="en-US" altLang="ja-JP" sz="3500" dirty="0">
                <a:solidFill>
                  <a:srgbClr val="E1DFD1"/>
                </a:solidFill>
                <a:latin typeface="Arial"/>
                <a:cs typeface="Arial"/>
              </a:rPr>
              <a:t>and </a:t>
            </a:r>
            <a:r>
              <a:rPr lang="en-US" altLang="ja-JP" sz="3500" b="1" i="1" dirty="0">
                <a:solidFill>
                  <a:srgbClr val="E1DFD1"/>
                </a:solidFill>
                <a:latin typeface="Arial"/>
                <a:cs typeface="Arial"/>
              </a:rPr>
              <a:t>although</a:t>
            </a:r>
            <a:r>
              <a:rPr lang="en-US" altLang="ja-JP" sz="3500" dirty="0">
                <a:solidFill>
                  <a:srgbClr val="E1DFD1"/>
                </a:solidFill>
                <a:latin typeface="Arial"/>
                <a:cs typeface="Arial"/>
              </a:rPr>
              <a:t> </a:t>
            </a:r>
            <a:r>
              <a:rPr lang="en-US" altLang="ja-JP" sz="3500" dirty="0" smtClean="0">
                <a:solidFill>
                  <a:srgbClr val="E1DFD1"/>
                </a:solidFill>
                <a:latin typeface="Arial"/>
                <a:cs typeface="Arial"/>
              </a:rPr>
              <a:t>mark </a:t>
            </a:r>
            <a:r>
              <a:rPr lang="en-US" altLang="ja-JP" sz="3500" dirty="0">
                <a:solidFill>
                  <a:srgbClr val="E1DFD1"/>
                </a:solidFill>
                <a:latin typeface="Arial"/>
                <a:cs typeface="Arial"/>
              </a:rPr>
              <a:t>the same set of relations but with very different distributions when it comes to fine-grained annotated relation senses, therefore they are ambiguous. </a:t>
            </a:r>
          </a:p>
          <a:p>
            <a:pPr marL="631650" indent="-631650" algn="just">
              <a:buFont typeface="Arial"/>
              <a:buChar char="•"/>
            </a:pPr>
            <a:r>
              <a:rPr lang="en-US" altLang="ja-JP" sz="3500" dirty="0">
                <a:solidFill>
                  <a:srgbClr val="E1DFD1"/>
                </a:solidFill>
                <a:latin typeface="Arial"/>
                <a:cs typeface="Arial"/>
              </a:rPr>
              <a:t>Both our offline and online reading experiment show that, in carefully designed context, </a:t>
            </a:r>
            <a:r>
              <a:rPr lang="en-US" altLang="ja-JP" sz="3500" b="1" dirty="0">
                <a:solidFill>
                  <a:srgbClr val="E1DFD1"/>
                </a:solidFill>
                <a:latin typeface="Arial"/>
                <a:cs typeface="Arial"/>
              </a:rPr>
              <a:t>but</a:t>
            </a:r>
            <a:r>
              <a:rPr lang="en-US" altLang="ja-JP" sz="3500" dirty="0">
                <a:solidFill>
                  <a:srgbClr val="E1DFD1"/>
                </a:solidFill>
                <a:latin typeface="Arial"/>
                <a:cs typeface="Arial"/>
              </a:rPr>
              <a:t> and </a:t>
            </a:r>
            <a:r>
              <a:rPr lang="en-US" altLang="ja-JP" sz="3500" b="1" dirty="0">
                <a:solidFill>
                  <a:srgbClr val="E1DFD1"/>
                </a:solidFill>
                <a:latin typeface="Arial"/>
                <a:cs typeface="Arial"/>
              </a:rPr>
              <a:t>although</a:t>
            </a:r>
            <a:r>
              <a:rPr lang="en-US" altLang="ja-JP" sz="3500" dirty="0">
                <a:solidFill>
                  <a:srgbClr val="E1DFD1"/>
                </a:solidFill>
                <a:latin typeface="Arial"/>
                <a:cs typeface="Arial"/>
              </a:rPr>
              <a:t> can generate opposite interpretations and thus different expectations for how the story should continue. </a:t>
            </a:r>
          </a:p>
          <a:p>
            <a:pPr marL="631650" indent="-631650" algn="just">
              <a:buFont typeface="Arial"/>
              <a:buChar char="•"/>
            </a:pPr>
            <a:r>
              <a:rPr lang="en-US" altLang="ja-JP" sz="3500" dirty="0">
                <a:solidFill>
                  <a:srgbClr val="E1DFD1"/>
                </a:solidFill>
                <a:latin typeface="Arial"/>
                <a:cs typeface="Arial"/>
              </a:rPr>
              <a:t>The interpretation each connective generates is biased towards the probabilistic distribution of the discourse relation senses that occur with that connective in the reference corpus.</a:t>
            </a:r>
          </a:p>
          <a:p>
            <a:pPr algn="just"/>
            <a:endParaRPr lang="en-US" sz="4000" dirty="0">
              <a:solidFill>
                <a:srgbClr val="E1DFD1"/>
              </a:solidFill>
              <a:latin typeface="Arial"/>
              <a:cs typeface="Arial"/>
            </a:endParaRPr>
          </a:p>
        </p:txBody>
      </p:sp>
      <p:sp>
        <p:nvSpPr>
          <p:cNvPr id="35" name="TextBox 34"/>
          <p:cNvSpPr txBox="1"/>
          <p:nvPr/>
        </p:nvSpPr>
        <p:spPr>
          <a:xfrm>
            <a:off x="22021582" y="26600243"/>
            <a:ext cx="20120793" cy="5332928"/>
          </a:xfrm>
          <a:prstGeom prst="rect">
            <a:avLst/>
          </a:prstGeom>
          <a:noFill/>
          <a:ln>
            <a:noFill/>
          </a:ln>
        </p:spPr>
        <p:txBody>
          <a:bodyPr wrap="square" lIns="99751" tIns="49876" rIns="99751" bIns="49876" rtlCol="0">
            <a:spAutoFit/>
          </a:bodyPr>
          <a:lstStyle/>
          <a:p>
            <a:pPr lvl="0"/>
            <a:r>
              <a:rPr lang="en-US" altLang="ja-JP" sz="4000" b="1" dirty="0" smtClean="0">
                <a:solidFill>
                  <a:srgbClr val="E1DFD1"/>
                </a:solidFill>
                <a:latin typeface="Arial"/>
                <a:cs typeface="Arial"/>
              </a:rPr>
              <a:t>Conclusions</a:t>
            </a:r>
            <a:endParaRPr lang="en-US" altLang="ja-JP" sz="4000" dirty="0" smtClean="0">
              <a:solidFill>
                <a:srgbClr val="E1DFD1"/>
              </a:solidFill>
              <a:latin typeface="Arial"/>
              <a:cs typeface="Arial"/>
            </a:endParaRPr>
          </a:p>
          <a:p>
            <a:pPr lvl="0">
              <a:lnSpc>
                <a:spcPct val="50000"/>
              </a:lnSpc>
            </a:pPr>
            <a:endParaRPr lang="en-US" altLang="ja-JP" sz="4000" dirty="0">
              <a:solidFill>
                <a:srgbClr val="E1DFD1"/>
              </a:solidFill>
              <a:latin typeface="Arial"/>
              <a:cs typeface="Arial"/>
            </a:endParaRPr>
          </a:p>
          <a:p>
            <a:pPr marL="631650" indent="-631650">
              <a:buFont typeface="Arial"/>
              <a:buChar char="•"/>
            </a:pPr>
            <a:r>
              <a:rPr lang="en-US" altLang="ja-JP" sz="3500" dirty="0">
                <a:solidFill>
                  <a:srgbClr val="E1DFD1"/>
                </a:solidFill>
                <a:latin typeface="Arial"/>
                <a:cs typeface="Arial"/>
              </a:rPr>
              <a:t>Negative polarity markers can have specific implications that are different from one connective to another, thus assigning a single function </a:t>
            </a:r>
            <a:r>
              <a:rPr lang="en-US" altLang="ja-JP" sz="3500" dirty="0" smtClean="0">
                <a:solidFill>
                  <a:srgbClr val="E1DFD1"/>
                </a:solidFill>
                <a:latin typeface="Arial"/>
                <a:cs typeface="Arial"/>
              </a:rPr>
              <a:t>or general effect to such </a:t>
            </a:r>
            <a:r>
              <a:rPr lang="en-US" altLang="ja-JP" sz="3500" dirty="0">
                <a:solidFill>
                  <a:srgbClr val="E1DFD1"/>
                </a:solidFill>
                <a:latin typeface="Arial"/>
                <a:cs typeface="Arial"/>
              </a:rPr>
              <a:t>a course-grained class of discourse connectives is not an accurate practice.</a:t>
            </a:r>
          </a:p>
          <a:p>
            <a:pPr marL="631650" indent="-631650">
              <a:buFont typeface="Arial"/>
              <a:buChar char="•"/>
            </a:pPr>
            <a:r>
              <a:rPr lang="en-US" altLang="ja-JP" sz="3500" dirty="0">
                <a:solidFill>
                  <a:srgbClr val="E1DFD1"/>
                </a:solidFill>
                <a:latin typeface="Arial"/>
                <a:cs typeface="Arial"/>
              </a:rPr>
              <a:t>The comprehension bias of a connective can be predicted based on its usage</a:t>
            </a:r>
            <a:r>
              <a:rPr lang="en-US" altLang="ja-JP" sz="3500" dirty="0" smtClean="0">
                <a:solidFill>
                  <a:srgbClr val="E1DFD1"/>
                </a:solidFill>
                <a:latin typeface="Arial"/>
                <a:cs typeface="Arial"/>
              </a:rPr>
              <a:t>:</a:t>
            </a:r>
          </a:p>
          <a:p>
            <a:pPr marL="2826115" lvl="1" indent="-631650">
              <a:buFont typeface="Wingdings" charset="2"/>
              <a:buChar char="²"/>
            </a:pPr>
            <a:r>
              <a:rPr lang="en-US" altLang="ja-JP" sz="3500" dirty="0" smtClean="0">
                <a:solidFill>
                  <a:srgbClr val="E1DFD1"/>
                </a:solidFill>
                <a:latin typeface="Arial"/>
                <a:cs typeface="Arial"/>
              </a:rPr>
              <a:t> </a:t>
            </a:r>
            <a:r>
              <a:rPr lang="en-US" altLang="ja-JP" sz="3500" b="1" i="1" dirty="0">
                <a:solidFill>
                  <a:srgbClr val="E1DFD1"/>
                </a:solidFill>
                <a:latin typeface="Arial"/>
                <a:cs typeface="Arial"/>
              </a:rPr>
              <a:t>but</a:t>
            </a:r>
            <a:r>
              <a:rPr lang="en-US" altLang="ja-JP" sz="3500" dirty="0">
                <a:solidFill>
                  <a:srgbClr val="E1DFD1"/>
                </a:solidFill>
                <a:latin typeface="Arial"/>
                <a:cs typeface="Arial"/>
              </a:rPr>
              <a:t> was more often </a:t>
            </a:r>
            <a:r>
              <a:rPr lang="en-US" altLang="ja-JP" sz="3500" dirty="0" smtClean="0">
                <a:solidFill>
                  <a:srgbClr val="E1DFD1"/>
                </a:solidFill>
                <a:latin typeface="Arial"/>
                <a:cs typeface="Arial"/>
              </a:rPr>
              <a:t>used in the corpus and interpreted in our experiments </a:t>
            </a:r>
            <a:r>
              <a:rPr lang="en-US" altLang="ja-JP" sz="3500" dirty="0">
                <a:solidFill>
                  <a:srgbClr val="E1DFD1"/>
                </a:solidFill>
                <a:latin typeface="Arial"/>
                <a:cs typeface="Arial"/>
              </a:rPr>
              <a:t>as a marker of contrast, whereas </a:t>
            </a:r>
            <a:endParaRPr lang="en-US" altLang="ja-JP" sz="3500" dirty="0" smtClean="0">
              <a:solidFill>
                <a:srgbClr val="E1DFD1"/>
              </a:solidFill>
              <a:latin typeface="Arial"/>
              <a:cs typeface="Arial"/>
            </a:endParaRPr>
          </a:p>
          <a:p>
            <a:pPr marL="2826115" lvl="1" indent="-631650">
              <a:buFont typeface="Wingdings" charset="2"/>
              <a:buChar char="²"/>
            </a:pPr>
            <a:r>
              <a:rPr lang="en-US" altLang="ja-JP" sz="3500" b="1" i="1" dirty="0" smtClean="0">
                <a:solidFill>
                  <a:srgbClr val="E1DFD1"/>
                </a:solidFill>
                <a:latin typeface="Arial"/>
                <a:cs typeface="Arial"/>
              </a:rPr>
              <a:t>although</a:t>
            </a:r>
            <a:r>
              <a:rPr lang="en-US" altLang="ja-JP" sz="3500" dirty="0" smtClean="0">
                <a:solidFill>
                  <a:srgbClr val="E1DFD1"/>
                </a:solidFill>
                <a:latin typeface="Arial"/>
                <a:cs typeface="Arial"/>
              </a:rPr>
              <a:t> in the in the medial position was </a:t>
            </a:r>
            <a:r>
              <a:rPr lang="en-US" altLang="ja-JP" sz="3500" dirty="0">
                <a:solidFill>
                  <a:srgbClr val="E1DFD1"/>
                </a:solidFill>
                <a:latin typeface="Arial"/>
                <a:cs typeface="Arial"/>
              </a:rPr>
              <a:t>equally </a:t>
            </a:r>
            <a:r>
              <a:rPr lang="en-US" altLang="ja-JP" sz="3500" dirty="0">
                <a:solidFill>
                  <a:srgbClr val="E1DFD1"/>
                </a:solidFill>
                <a:latin typeface="Arial"/>
                <a:cs typeface="Arial"/>
              </a:rPr>
              <a:t>distributed </a:t>
            </a:r>
            <a:r>
              <a:rPr lang="en-US" altLang="ja-JP" sz="3500" dirty="0" smtClean="0">
                <a:solidFill>
                  <a:srgbClr val="E1DFD1"/>
                </a:solidFill>
                <a:latin typeface="Arial"/>
                <a:cs typeface="Arial"/>
              </a:rPr>
              <a:t>and </a:t>
            </a:r>
            <a:r>
              <a:rPr lang="en-US" altLang="ja-JP" sz="3500" dirty="0">
                <a:solidFill>
                  <a:srgbClr val="E1DFD1"/>
                </a:solidFill>
                <a:latin typeface="Arial"/>
                <a:cs typeface="Arial"/>
              </a:rPr>
              <a:t>interpreted </a:t>
            </a:r>
            <a:r>
              <a:rPr lang="en-US" altLang="ja-JP" sz="3500" dirty="0" smtClean="0">
                <a:solidFill>
                  <a:srgbClr val="E1DFD1"/>
                </a:solidFill>
                <a:latin typeface="Arial"/>
                <a:cs typeface="Arial"/>
              </a:rPr>
              <a:t>as marker of </a:t>
            </a:r>
            <a:r>
              <a:rPr lang="en-US" altLang="ja-JP" sz="3500" dirty="0">
                <a:solidFill>
                  <a:srgbClr val="E1DFD1"/>
                </a:solidFill>
                <a:latin typeface="Arial"/>
                <a:cs typeface="Arial"/>
              </a:rPr>
              <a:t>contrast and </a:t>
            </a:r>
            <a:r>
              <a:rPr lang="en-US" altLang="ja-JP" sz="3500" dirty="0">
                <a:solidFill>
                  <a:srgbClr val="E1DFD1"/>
                </a:solidFill>
                <a:latin typeface="Arial"/>
                <a:cs typeface="Arial"/>
              </a:rPr>
              <a:t>concession (violation </a:t>
            </a:r>
            <a:r>
              <a:rPr lang="en-US" altLang="ja-JP" sz="3500" dirty="0">
                <a:solidFill>
                  <a:srgbClr val="E1DFD1"/>
                </a:solidFill>
                <a:latin typeface="Arial"/>
                <a:cs typeface="Arial"/>
              </a:rPr>
              <a:t>of </a:t>
            </a:r>
            <a:r>
              <a:rPr lang="en-US" altLang="ja-JP" sz="3500" dirty="0">
                <a:solidFill>
                  <a:srgbClr val="E1DFD1"/>
                </a:solidFill>
                <a:latin typeface="Arial"/>
                <a:cs typeface="Arial"/>
              </a:rPr>
              <a:t>expectation</a:t>
            </a:r>
            <a:r>
              <a:rPr lang="en-US" altLang="ja-JP" sz="3500" dirty="0" smtClean="0">
                <a:solidFill>
                  <a:srgbClr val="E1DFD1"/>
                </a:solidFill>
                <a:latin typeface="Arial"/>
                <a:cs typeface="Arial"/>
              </a:rPr>
              <a:t>)</a:t>
            </a:r>
            <a:r>
              <a:rPr lang="en-US" altLang="ja-JP" sz="3500" dirty="0">
                <a:solidFill>
                  <a:srgbClr val="E1DFD1"/>
                </a:solidFill>
                <a:latin typeface="Arial"/>
                <a:cs typeface="Arial"/>
              </a:rPr>
              <a:t> </a:t>
            </a:r>
            <a:r>
              <a:rPr lang="en-US" altLang="ja-JP" sz="3500" dirty="0" smtClean="0">
                <a:solidFill>
                  <a:srgbClr val="E1DFD1"/>
                </a:solidFill>
                <a:latin typeface="Arial"/>
                <a:cs typeface="Arial"/>
              </a:rPr>
              <a:t>relations.</a:t>
            </a:r>
            <a:endParaRPr lang="en-US" altLang="ja-JP" sz="3500" dirty="0">
              <a:solidFill>
                <a:srgbClr val="E1DFD1"/>
              </a:solidFill>
              <a:latin typeface="Arial"/>
              <a:cs typeface="Arial"/>
            </a:endParaRPr>
          </a:p>
        </p:txBody>
      </p:sp>
      <p:sp>
        <p:nvSpPr>
          <p:cNvPr id="10" name="TextBox 9"/>
          <p:cNvSpPr txBox="1"/>
          <p:nvPr/>
        </p:nvSpPr>
        <p:spPr>
          <a:xfrm>
            <a:off x="9302917" y="14274875"/>
            <a:ext cx="26321226" cy="1435208"/>
          </a:xfrm>
          <a:prstGeom prst="rect">
            <a:avLst/>
          </a:prstGeom>
          <a:solidFill>
            <a:srgbClr val="05345F"/>
          </a:solidFill>
          <a:ln>
            <a:solidFill>
              <a:schemeClr val="bg2"/>
            </a:solidFill>
          </a:ln>
        </p:spPr>
        <p:txBody>
          <a:bodyPr wrap="square" lIns="202128" tIns="101064" rIns="202128" bIns="101064" rtlCol="0">
            <a:spAutoFit/>
          </a:bodyPr>
          <a:lstStyle/>
          <a:p>
            <a:pPr algn="ctr"/>
            <a:r>
              <a:rPr lang="en-US" altLang="ja-JP" sz="4000" b="1" dirty="0">
                <a:solidFill>
                  <a:srgbClr val="E1DFD1"/>
                </a:solidFill>
                <a:latin typeface="Arial"/>
                <a:cs typeface="Arial"/>
              </a:rPr>
              <a:t>Hypothesis: </a:t>
            </a:r>
            <a:r>
              <a:rPr lang="en-US" altLang="ja-JP" sz="4000" b="1" dirty="0">
                <a:solidFill>
                  <a:srgbClr val="FFFFFF"/>
                </a:solidFill>
                <a:latin typeface="Arial"/>
                <a:cs typeface="Arial"/>
              </a:rPr>
              <a:t>When the local context allows several connectives and several interpretations, </a:t>
            </a:r>
            <a:r>
              <a:rPr lang="en-US" altLang="ja-JP" sz="4000" b="1" dirty="0" smtClean="0">
                <a:solidFill>
                  <a:srgbClr val="FFFFFF"/>
                </a:solidFill>
                <a:latin typeface="Arial"/>
                <a:cs typeface="Arial"/>
              </a:rPr>
              <a:t>the probabilistic </a:t>
            </a:r>
            <a:r>
              <a:rPr lang="en-US" altLang="ja-JP" sz="4000" b="1" dirty="0">
                <a:solidFill>
                  <a:srgbClr val="FFFFFF"/>
                </a:solidFill>
                <a:latin typeface="Arial"/>
                <a:cs typeface="Arial"/>
              </a:rPr>
              <a:t>distribution </a:t>
            </a:r>
            <a:r>
              <a:rPr lang="en-US" altLang="ja-JP" sz="4000" b="1" dirty="0" smtClean="0">
                <a:solidFill>
                  <a:srgbClr val="FFFFFF"/>
                </a:solidFill>
                <a:latin typeface="Arial"/>
                <a:cs typeface="Arial"/>
              </a:rPr>
              <a:t>of the connective across </a:t>
            </a:r>
            <a:r>
              <a:rPr lang="en-US" altLang="ja-JP" sz="4000" b="1" dirty="0">
                <a:solidFill>
                  <a:srgbClr val="FFFFFF"/>
                </a:solidFill>
                <a:latin typeface="Arial"/>
                <a:cs typeface="Arial"/>
              </a:rPr>
              <a:t>discourse relations defines its specific inferential </a:t>
            </a:r>
            <a:r>
              <a:rPr lang="en-US" altLang="ja-JP" sz="4000" b="1" dirty="0" smtClean="0">
                <a:solidFill>
                  <a:srgbClr val="FFFFFF"/>
                </a:solidFill>
                <a:latin typeface="Arial"/>
                <a:cs typeface="Arial"/>
              </a:rPr>
              <a:t>bias.</a:t>
            </a:r>
            <a:endParaRPr lang="en-US" altLang="ja-JP" sz="4000" b="1" dirty="0">
              <a:solidFill>
                <a:srgbClr val="FFFFFF"/>
              </a:solidFill>
              <a:latin typeface="Arial"/>
              <a:cs typeface="Arial"/>
            </a:endParaRPr>
          </a:p>
        </p:txBody>
      </p:sp>
      <p:pic>
        <p:nvPicPr>
          <p:cNvPr id="13" name="Picture 12"/>
          <p:cNvPicPr>
            <a:picLocks noChangeAspect="1"/>
          </p:cNvPicPr>
          <p:nvPr/>
        </p:nvPicPr>
        <p:blipFill>
          <a:blip r:embed="rId4"/>
          <a:stretch>
            <a:fillRect/>
          </a:stretch>
        </p:blipFill>
        <p:spPr>
          <a:xfrm>
            <a:off x="1790653" y="261634"/>
            <a:ext cx="4316467" cy="3237350"/>
          </a:xfrm>
          <a:prstGeom prst="rect">
            <a:avLst/>
          </a:prstGeom>
        </p:spPr>
      </p:pic>
      <p:sp>
        <p:nvSpPr>
          <p:cNvPr id="36" name="TextBox 35"/>
          <p:cNvSpPr txBox="1"/>
          <p:nvPr/>
        </p:nvSpPr>
        <p:spPr>
          <a:xfrm>
            <a:off x="15394598" y="22617627"/>
            <a:ext cx="7891502" cy="973543"/>
          </a:xfrm>
          <a:prstGeom prst="rect">
            <a:avLst/>
          </a:prstGeom>
          <a:noFill/>
        </p:spPr>
        <p:txBody>
          <a:bodyPr wrap="square" lIns="202128" tIns="101064" rIns="202128" bIns="101064" rtlCol="0">
            <a:spAutoFit/>
          </a:bodyPr>
          <a:lstStyle/>
          <a:p>
            <a:pPr algn="just"/>
            <a:r>
              <a:rPr lang="en-US" sz="2500" dirty="0" smtClean="0">
                <a:solidFill>
                  <a:srgbClr val="E1DFD1"/>
                </a:solidFill>
                <a:latin typeface="Arial"/>
                <a:cs typeface="Arial"/>
              </a:rPr>
              <a:t>Table: Coherence scores from Amazon Mechanical Turk by connective type: difference not significant.</a:t>
            </a:r>
            <a:endParaRPr lang="en-US" sz="2500" b="1" i="1" dirty="0">
              <a:solidFill>
                <a:srgbClr val="E1DFD1"/>
              </a:solidFill>
              <a:latin typeface="Arial"/>
              <a:cs typeface="Arial"/>
            </a:endParaRPr>
          </a:p>
        </p:txBody>
      </p:sp>
      <p:graphicFrame>
        <p:nvGraphicFramePr>
          <p:cNvPr id="38" name="Chart 37"/>
          <p:cNvGraphicFramePr>
            <a:graphicFrameLocks/>
          </p:cNvGraphicFramePr>
          <p:nvPr>
            <p:extLst>
              <p:ext uri="{D42A27DB-BD31-4B8C-83A1-F6EECF244321}">
                <p14:modId xmlns:p14="http://schemas.microsoft.com/office/powerpoint/2010/main" val="1633672882"/>
              </p:ext>
            </p:extLst>
          </p:nvPr>
        </p:nvGraphicFramePr>
        <p:xfrm>
          <a:off x="2078411" y="20384158"/>
          <a:ext cx="13034682" cy="5515452"/>
        </p:xfrm>
        <a:graphic>
          <a:graphicData uri="http://schemas.openxmlformats.org/drawingml/2006/chart">
            <c:chart xmlns:c="http://schemas.openxmlformats.org/drawingml/2006/chart" xmlns:r="http://schemas.openxmlformats.org/officeDocument/2006/relationships" r:id="rId5"/>
          </a:graphicData>
        </a:graphic>
      </p:graphicFrame>
      <p:sp>
        <p:nvSpPr>
          <p:cNvPr id="40" name="TextBox 39"/>
          <p:cNvSpPr txBox="1"/>
          <p:nvPr/>
        </p:nvSpPr>
        <p:spPr>
          <a:xfrm>
            <a:off x="11565499" y="20390960"/>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sp>
        <p:nvSpPr>
          <p:cNvPr id="41" name="TextBox 40"/>
          <p:cNvSpPr txBox="1"/>
          <p:nvPr/>
        </p:nvSpPr>
        <p:spPr>
          <a:xfrm>
            <a:off x="12592644" y="23831816"/>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sp>
        <p:nvSpPr>
          <p:cNvPr id="42" name="Right Brace 41"/>
          <p:cNvSpPr/>
          <p:nvPr/>
        </p:nvSpPr>
        <p:spPr>
          <a:xfrm rot="16200000">
            <a:off x="11754280" y="18771591"/>
            <a:ext cx="293675" cy="4234484"/>
          </a:xfrm>
          <a:prstGeom prst="rightBrace">
            <a:avLst>
              <a:gd name="adj1" fmla="val 62179"/>
              <a:gd name="adj2" fmla="val 50939"/>
            </a:avLst>
          </a:prstGeom>
          <a:ln>
            <a:solidFill>
              <a:schemeClr val="bg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FFFFFF"/>
              </a:solidFill>
            </a:endParaRPr>
          </a:p>
        </p:txBody>
      </p:sp>
      <p:sp>
        <p:nvSpPr>
          <p:cNvPr id="43" name="Right Brace 42"/>
          <p:cNvSpPr/>
          <p:nvPr/>
        </p:nvSpPr>
        <p:spPr>
          <a:xfrm rot="16200000">
            <a:off x="9675118" y="19356201"/>
            <a:ext cx="325427" cy="4093857"/>
          </a:xfrm>
          <a:prstGeom prst="rightBrace">
            <a:avLst>
              <a:gd name="adj1" fmla="val 62179"/>
              <a:gd name="adj2" fmla="val 50939"/>
            </a:avLst>
          </a:prstGeom>
          <a:ln>
            <a:solidFill>
              <a:schemeClr val="bg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FFFFFF"/>
              </a:solidFill>
            </a:endParaRPr>
          </a:p>
        </p:txBody>
      </p:sp>
      <p:sp>
        <p:nvSpPr>
          <p:cNvPr id="44" name="TextBox 43"/>
          <p:cNvSpPr txBox="1"/>
          <p:nvPr/>
        </p:nvSpPr>
        <p:spPr>
          <a:xfrm>
            <a:off x="9501818" y="20864220"/>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sp>
        <p:nvSpPr>
          <p:cNvPr id="45" name="Right Brace 44"/>
          <p:cNvSpPr/>
          <p:nvPr/>
        </p:nvSpPr>
        <p:spPr>
          <a:xfrm rot="16200000">
            <a:off x="5523924" y="18948943"/>
            <a:ext cx="301625" cy="3871832"/>
          </a:xfrm>
          <a:prstGeom prst="rightBrace">
            <a:avLst>
              <a:gd name="adj1" fmla="val 62179"/>
              <a:gd name="adj2" fmla="val 50939"/>
            </a:avLst>
          </a:prstGeom>
          <a:ln>
            <a:solidFill>
              <a:schemeClr val="bg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FFFFFF"/>
              </a:solidFill>
            </a:endParaRPr>
          </a:p>
        </p:txBody>
      </p:sp>
      <p:sp>
        <p:nvSpPr>
          <p:cNvPr id="48" name="TextBox 47"/>
          <p:cNvSpPr txBox="1"/>
          <p:nvPr/>
        </p:nvSpPr>
        <p:spPr>
          <a:xfrm>
            <a:off x="5322986" y="20377671"/>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sp>
        <p:nvSpPr>
          <p:cNvPr id="51" name="Right Brace 50"/>
          <p:cNvSpPr/>
          <p:nvPr/>
        </p:nvSpPr>
        <p:spPr>
          <a:xfrm rot="16200000">
            <a:off x="7356358" y="19264872"/>
            <a:ext cx="382547" cy="3924144"/>
          </a:xfrm>
          <a:prstGeom prst="rightBrace">
            <a:avLst>
              <a:gd name="adj1" fmla="val 62179"/>
              <a:gd name="adj2" fmla="val 50939"/>
            </a:avLst>
          </a:prstGeom>
          <a:ln>
            <a:solidFill>
              <a:schemeClr val="bg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FFFFFF"/>
              </a:solidFill>
            </a:endParaRPr>
          </a:p>
        </p:txBody>
      </p:sp>
      <p:sp>
        <p:nvSpPr>
          <p:cNvPr id="54" name="TextBox 53"/>
          <p:cNvSpPr txBox="1"/>
          <p:nvPr/>
        </p:nvSpPr>
        <p:spPr>
          <a:xfrm>
            <a:off x="7218250" y="20684178"/>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sp>
        <p:nvSpPr>
          <p:cNvPr id="56" name="TextBox 55"/>
          <p:cNvSpPr txBox="1"/>
          <p:nvPr/>
        </p:nvSpPr>
        <p:spPr>
          <a:xfrm>
            <a:off x="4249226" y="23831816"/>
            <a:ext cx="759493" cy="553998"/>
          </a:xfrm>
          <a:prstGeom prst="rect">
            <a:avLst/>
          </a:prstGeom>
          <a:noFill/>
          <a:ln>
            <a:noFill/>
          </a:ln>
        </p:spPr>
        <p:txBody>
          <a:bodyPr wrap="none" rtlCol="0">
            <a:spAutoFit/>
          </a:bodyPr>
          <a:lstStyle/>
          <a:p>
            <a:r>
              <a:rPr lang="en-US" sz="3000" dirty="0" smtClean="0">
                <a:solidFill>
                  <a:srgbClr val="FFFFFF"/>
                </a:solidFill>
              </a:rPr>
              <a:t>***</a:t>
            </a:r>
            <a:endParaRPr lang="en-US" sz="3000" dirty="0">
              <a:solidFill>
                <a:srgbClr val="FFFFFF"/>
              </a:solidFill>
            </a:endParaRPr>
          </a:p>
        </p:txBody>
      </p:sp>
      <p:graphicFrame>
        <p:nvGraphicFramePr>
          <p:cNvPr id="57" name="Chart 56"/>
          <p:cNvGraphicFramePr>
            <a:graphicFrameLocks/>
          </p:cNvGraphicFramePr>
          <p:nvPr>
            <p:extLst>
              <p:ext uri="{D42A27DB-BD31-4B8C-83A1-F6EECF244321}">
                <p14:modId xmlns:p14="http://schemas.microsoft.com/office/powerpoint/2010/main" val="3135623128"/>
              </p:ext>
            </p:extLst>
          </p:nvPr>
        </p:nvGraphicFramePr>
        <p:xfrm>
          <a:off x="31452658" y="17241359"/>
          <a:ext cx="13022742" cy="411023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1" name="Chart 70"/>
          <p:cNvGraphicFramePr>
            <a:graphicFrameLocks/>
          </p:cNvGraphicFramePr>
          <p:nvPr>
            <p:extLst>
              <p:ext uri="{D42A27DB-BD31-4B8C-83A1-F6EECF244321}">
                <p14:modId xmlns:p14="http://schemas.microsoft.com/office/powerpoint/2010/main" val="2698844582"/>
              </p:ext>
            </p:extLst>
          </p:nvPr>
        </p:nvGraphicFramePr>
        <p:xfrm>
          <a:off x="29229786" y="9323690"/>
          <a:ext cx="4572000"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2" name="Chart 71"/>
          <p:cNvGraphicFramePr>
            <a:graphicFrameLocks/>
          </p:cNvGraphicFramePr>
          <p:nvPr>
            <p:extLst>
              <p:ext uri="{D42A27DB-BD31-4B8C-83A1-F6EECF244321}">
                <p14:modId xmlns:p14="http://schemas.microsoft.com/office/powerpoint/2010/main" val="235085956"/>
              </p:ext>
            </p:extLst>
          </p:nvPr>
        </p:nvGraphicFramePr>
        <p:xfrm>
          <a:off x="33413757" y="9323690"/>
          <a:ext cx="4572000"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73" name="Chart 72"/>
          <p:cNvGraphicFramePr>
            <a:graphicFrameLocks/>
          </p:cNvGraphicFramePr>
          <p:nvPr>
            <p:extLst>
              <p:ext uri="{D42A27DB-BD31-4B8C-83A1-F6EECF244321}">
                <p14:modId xmlns:p14="http://schemas.microsoft.com/office/powerpoint/2010/main" val="750526873"/>
              </p:ext>
            </p:extLst>
          </p:nvPr>
        </p:nvGraphicFramePr>
        <p:xfrm>
          <a:off x="33517695" y="9323690"/>
          <a:ext cx="4572000" cy="2743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4" name="Chart 73"/>
          <p:cNvGraphicFramePr>
            <a:graphicFrameLocks/>
          </p:cNvGraphicFramePr>
          <p:nvPr>
            <p:extLst>
              <p:ext uri="{D42A27DB-BD31-4B8C-83A1-F6EECF244321}">
                <p14:modId xmlns:p14="http://schemas.microsoft.com/office/powerpoint/2010/main" val="4062835211"/>
              </p:ext>
            </p:extLst>
          </p:nvPr>
        </p:nvGraphicFramePr>
        <p:xfrm>
          <a:off x="37592159" y="9323690"/>
          <a:ext cx="4572000" cy="2743200"/>
        </p:xfrm>
        <a:graphic>
          <a:graphicData uri="http://schemas.openxmlformats.org/drawingml/2006/chart">
            <c:chart xmlns:c="http://schemas.openxmlformats.org/drawingml/2006/chart" xmlns:r="http://schemas.openxmlformats.org/officeDocument/2006/relationships" r:id="rId10"/>
          </a:graphicData>
        </a:graphic>
      </p:graphicFrame>
      <p:sp>
        <p:nvSpPr>
          <p:cNvPr id="75" name="TextBox 74"/>
          <p:cNvSpPr txBox="1"/>
          <p:nvPr/>
        </p:nvSpPr>
        <p:spPr>
          <a:xfrm>
            <a:off x="32219067" y="9323690"/>
            <a:ext cx="1298628" cy="477054"/>
          </a:xfrm>
          <a:prstGeom prst="rect">
            <a:avLst/>
          </a:prstGeom>
          <a:noFill/>
        </p:spPr>
        <p:txBody>
          <a:bodyPr wrap="none" rtlCol="0">
            <a:spAutoFit/>
          </a:bodyPr>
          <a:lstStyle/>
          <a:p>
            <a:r>
              <a:rPr lang="en-US" sz="2500" dirty="0" smtClean="0">
                <a:solidFill>
                  <a:srgbClr val="E1DFD1"/>
                </a:solidFill>
              </a:rPr>
              <a:t>Contrast</a:t>
            </a:r>
          </a:p>
        </p:txBody>
      </p:sp>
      <p:sp>
        <p:nvSpPr>
          <p:cNvPr id="76" name="TextBox 75"/>
          <p:cNvSpPr txBox="1"/>
          <p:nvPr/>
        </p:nvSpPr>
        <p:spPr>
          <a:xfrm>
            <a:off x="29595469" y="11795000"/>
            <a:ext cx="1650067" cy="477054"/>
          </a:xfrm>
          <a:prstGeom prst="rect">
            <a:avLst/>
          </a:prstGeom>
          <a:noFill/>
        </p:spPr>
        <p:txBody>
          <a:bodyPr wrap="none" rtlCol="0">
            <a:spAutoFit/>
          </a:bodyPr>
          <a:lstStyle/>
          <a:p>
            <a:r>
              <a:rPr lang="en-US" sz="2500" dirty="0" smtClean="0">
                <a:solidFill>
                  <a:srgbClr val="E1DFD1"/>
                </a:solidFill>
              </a:rPr>
              <a:t>Concession</a:t>
            </a:r>
          </a:p>
        </p:txBody>
      </p:sp>
      <p:sp>
        <p:nvSpPr>
          <p:cNvPr id="77" name="TextBox 76"/>
          <p:cNvSpPr txBox="1"/>
          <p:nvPr/>
        </p:nvSpPr>
        <p:spPr>
          <a:xfrm>
            <a:off x="40666270" y="9323690"/>
            <a:ext cx="1298628" cy="477054"/>
          </a:xfrm>
          <a:prstGeom prst="rect">
            <a:avLst/>
          </a:prstGeom>
          <a:noFill/>
        </p:spPr>
        <p:txBody>
          <a:bodyPr wrap="none" rtlCol="0">
            <a:spAutoFit/>
          </a:bodyPr>
          <a:lstStyle/>
          <a:p>
            <a:r>
              <a:rPr lang="en-US" sz="2500" dirty="0" smtClean="0">
                <a:solidFill>
                  <a:srgbClr val="E1DFD1"/>
                </a:solidFill>
              </a:rPr>
              <a:t>Contrast</a:t>
            </a:r>
          </a:p>
        </p:txBody>
      </p:sp>
      <p:sp>
        <p:nvSpPr>
          <p:cNvPr id="78" name="TextBox 77"/>
          <p:cNvSpPr txBox="1"/>
          <p:nvPr/>
        </p:nvSpPr>
        <p:spPr>
          <a:xfrm>
            <a:off x="33995873" y="11795000"/>
            <a:ext cx="1650067" cy="477054"/>
          </a:xfrm>
          <a:prstGeom prst="rect">
            <a:avLst/>
          </a:prstGeom>
          <a:noFill/>
        </p:spPr>
        <p:txBody>
          <a:bodyPr wrap="none" rtlCol="0">
            <a:spAutoFit/>
          </a:bodyPr>
          <a:lstStyle/>
          <a:p>
            <a:r>
              <a:rPr lang="en-US" sz="2500" dirty="0" smtClean="0">
                <a:solidFill>
                  <a:srgbClr val="E1DFD1"/>
                </a:solidFill>
              </a:rPr>
              <a:t>Concession</a:t>
            </a:r>
          </a:p>
        </p:txBody>
      </p:sp>
      <p:sp>
        <p:nvSpPr>
          <p:cNvPr id="79" name="TextBox 78"/>
          <p:cNvSpPr txBox="1"/>
          <p:nvPr/>
        </p:nvSpPr>
        <p:spPr>
          <a:xfrm>
            <a:off x="38089695" y="11795000"/>
            <a:ext cx="1650067" cy="477054"/>
          </a:xfrm>
          <a:prstGeom prst="rect">
            <a:avLst/>
          </a:prstGeom>
          <a:noFill/>
        </p:spPr>
        <p:txBody>
          <a:bodyPr wrap="none" rtlCol="0">
            <a:spAutoFit/>
          </a:bodyPr>
          <a:lstStyle/>
          <a:p>
            <a:r>
              <a:rPr lang="en-US" sz="2500" dirty="0" smtClean="0">
                <a:solidFill>
                  <a:srgbClr val="E1DFD1"/>
                </a:solidFill>
              </a:rPr>
              <a:t>Concession</a:t>
            </a:r>
          </a:p>
        </p:txBody>
      </p:sp>
      <p:sp>
        <p:nvSpPr>
          <p:cNvPr id="80" name="TextBox 79"/>
          <p:cNvSpPr txBox="1"/>
          <p:nvPr/>
        </p:nvSpPr>
        <p:spPr>
          <a:xfrm>
            <a:off x="36566895" y="9323690"/>
            <a:ext cx="1298628" cy="477054"/>
          </a:xfrm>
          <a:prstGeom prst="rect">
            <a:avLst/>
          </a:prstGeom>
          <a:noFill/>
        </p:spPr>
        <p:txBody>
          <a:bodyPr wrap="none" rtlCol="0">
            <a:spAutoFit/>
          </a:bodyPr>
          <a:lstStyle/>
          <a:p>
            <a:r>
              <a:rPr lang="en-US" sz="2500" dirty="0" smtClean="0">
                <a:solidFill>
                  <a:srgbClr val="E1DFD1"/>
                </a:solidFill>
              </a:rPr>
              <a:t>Contrast</a:t>
            </a:r>
          </a:p>
        </p:txBody>
      </p:sp>
      <p:sp>
        <p:nvSpPr>
          <p:cNvPr id="81" name="TextBox 80"/>
          <p:cNvSpPr txBox="1"/>
          <p:nvPr/>
        </p:nvSpPr>
        <p:spPr>
          <a:xfrm>
            <a:off x="30597196" y="12572934"/>
            <a:ext cx="1861507" cy="461665"/>
          </a:xfrm>
          <a:prstGeom prst="rect">
            <a:avLst/>
          </a:prstGeom>
          <a:noFill/>
        </p:spPr>
        <p:txBody>
          <a:bodyPr wrap="none" rtlCol="0">
            <a:spAutoFit/>
          </a:bodyPr>
          <a:lstStyle/>
          <a:p>
            <a:r>
              <a:rPr lang="en-US" sz="2400" dirty="0">
                <a:solidFill>
                  <a:srgbClr val="E1DFD1"/>
                </a:solidFill>
              </a:rPr>
              <a:t>a</a:t>
            </a:r>
            <a:r>
              <a:rPr lang="en-US" sz="2400" dirty="0" smtClean="0">
                <a:solidFill>
                  <a:srgbClr val="E1DFD1"/>
                </a:solidFill>
              </a:rPr>
              <a:t>rg1 but arg2</a:t>
            </a:r>
            <a:endParaRPr lang="en-US" sz="2400" dirty="0">
              <a:solidFill>
                <a:srgbClr val="E1DFD1"/>
              </a:solidFill>
            </a:endParaRPr>
          </a:p>
        </p:txBody>
      </p:sp>
      <p:sp>
        <p:nvSpPr>
          <p:cNvPr id="82" name="TextBox 81"/>
          <p:cNvSpPr txBox="1"/>
          <p:nvPr/>
        </p:nvSpPr>
        <p:spPr>
          <a:xfrm>
            <a:off x="38652224" y="12543872"/>
            <a:ext cx="2579101" cy="461665"/>
          </a:xfrm>
          <a:prstGeom prst="rect">
            <a:avLst/>
          </a:prstGeom>
          <a:noFill/>
        </p:spPr>
        <p:txBody>
          <a:bodyPr wrap="none" rtlCol="0">
            <a:spAutoFit/>
          </a:bodyPr>
          <a:lstStyle/>
          <a:p>
            <a:r>
              <a:rPr lang="en-US" sz="2400" dirty="0" smtClean="0">
                <a:solidFill>
                  <a:srgbClr val="E1DFD1"/>
                </a:solidFill>
              </a:rPr>
              <a:t>Although arg2 arg1</a:t>
            </a:r>
            <a:endParaRPr lang="en-US" sz="2400" dirty="0">
              <a:solidFill>
                <a:srgbClr val="E1DFD1"/>
              </a:solidFill>
            </a:endParaRPr>
          </a:p>
        </p:txBody>
      </p:sp>
      <p:sp>
        <p:nvSpPr>
          <p:cNvPr id="83" name="TextBox 82"/>
          <p:cNvSpPr txBox="1"/>
          <p:nvPr/>
        </p:nvSpPr>
        <p:spPr>
          <a:xfrm>
            <a:off x="34403467" y="12543872"/>
            <a:ext cx="2548444" cy="461665"/>
          </a:xfrm>
          <a:prstGeom prst="rect">
            <a:avLst/>
          </a:prstGeom>
          <a:noFill/>
        </p:spPr>
        <p:txBody>
          <a:bodyPr wrap="none" rtlCol="0">
            <a:spAutoFit/>
          </a:bodyPr>
          <a:lstStyle/>
          <a:p>
            <a:r>
              <a:rPr lang="en-US" sz="2400" dirty="0" smtClean="0">
                <a:solidFill>
                  <a:srgbClr val="E1DFD1"/>
                </a:solidFill>
              </a:rPr>
              <a:t>arg1 although arg2</a:t>
            </a:r>
            <a:endParaRPr lang="en-US" sz="2400" dirty="0">
              <a:solidFill>
                <a:srgbClr val="E1DFD1"/>
              </a:solidFill>
            </a:endParaRPr>
          </a:p>
        </p:txBody>
      </p:sp>
      <p:sp>
        <p:nvSpPr>
          <p:cNvPr id="84" name="TextBox 83"/>
          <p:cNvSpPr txBox="1"/>
          <p:nvPr/>
        </p:nvSpPr>
        <p:spPr>
          <a:xfrm>
            <a:off x="31946692" y="21554558"/>
            <a:ext cx="9582308" cy="1742985"/>
          </a:xfrm>
          <a:prstGeom prst="rect">
            <a:avLst/>
          </a:prstGeom>
          <a:noFill/>
        </p:spPr>
        <p:txBody>
          <a:bodyPr wrap="square" lIns="202128" tIns="101064" rIns="202128" bIns="101064" rtlCol="0">
            <a:spAutoFit/>
          </a:bodyPr>
          <a:lstStyle/>
          <a:p>
            <a:pPr algn="just"/>
            <a:r>
              <a:rPr lang="en-US" sz="2500" dirty="0" smtClean="0">
                <a:solidFill>
                  <a:srgbClr val="E1DFD1"/>
                </a:solidFill>
                <a:latin typeface="Arial"/>
                <a:cs typeface="Arial"/>
              </a:rPr>
              <a:t>Figure: go-pass reading time of the critical area in the final sentence: using </a:t>
            </a:r>
            <a:r>
              <a:rPr lang="en-US" sz="2500" b="1" i="1" dirty="0" smtClean="0">
                <a:solidFill>
                  <a:srgbClr val="E1DFD1"/>
                </a:solidFill>
                <a:latin typeface="Arial"/>
                <a:cs typeface="Arial"/>
              </a:rPr>
              <a:t>but</a:t>
            </a:r>
            <a:r>
              <a:rPr lang="en-US" sz="2500" dirty="0" smtClean="0">
                <a:solidFill>
                  <a:srgbClr val="E1DFD1"/>
                </a:solidFill>
                <a:latin typeface="Arial"/>
                <a:cs typeface="Arial"/>
              </a:rPr>
              <a:t> results in the contrast condition to be read faster than the concession condition. Difference between the </a:t>
            </a:r>
            <a:r>
              <a:rPr lang="en-US" sz="2500" b="1" i="1" dirty="0" smtClean="0">
                <a:solidFill>
                  <a:srgbClr val="E1DFD1"/>
                </a:solidFill>
                <a:latin typeface="Arial"/>
                <a:cs typeface="Arial"/>
              </a:rPr>
              <a:t>although</a:t>
            </a:r>
            <a:r>
              <a:rPr lang="en-US" sz="2500" dirty="0" smtClean="0">
                <a:solidFill>
                  <a:srgbClr val="E1DFD1"/>
                </a:solidFill>
                <a:latin typeface="Arial"/>
                <a:cs typeface="Arial"/>
              </a:rPr>
              <a:t> conditions is not significant.</a:t>
            </a:r>
            <a:endParaRPr lang="en-US" sz="2500" dirty="0">
              <a:solidFill>
                <a:srgbClr val="E1DFD1"/>
              </a:solidFill>
              <a:latin typeface="Arial"/>
              <a:cs typeface="Arial"/>
            </a:endParaRPr>
          </a:p>
        </p:txBody>
      </p:sp>
      <p:pic>
        <p:nvPicPr>
          <p:cNvPr id="19" name="Picture 18"/>
          <p:cNvPicPr>
            <a:picLocks noChangeAspect="1"/>
          </p:cNvPicPr>
          <p:nvPr/>
        </p:nvPicPr>
        <p:blipFill>
          <a:blip r:embed="rId11"/>
          <a:stretch>
            <a:fillRect/>
          </a:stretch>
        </p:blipFill>
        <p:spPr>
          <a:xfrm>
            <a:off x="24352965" y="17489588"/>
            <a:ext cx="6536971" cy="1848910"/>
          </a:xfrm>
          <a:prstGeom prst="rect">
            <a:avLst/>
          </a:prstGeom>
        </p:spPr>
      </p:pic>
      <p:sp>
        <p:nvSpPr>
          <p:cNvPr id="85" name="TextBox 84"/>
          <p:cNvSpPr txBox="1"/>
          <p:nvPr/>
        </p:nvSpPr>
        <p:spPr>
          <a:xfrm>
            <a:off x="24327565" y="19444651"/>
            <a:ext cx="6562371" cy="2127705"/>
          </a:xfrm>
          <a:prstGeom prst="rect">
            <a:avLst/>
          </a:prstGeom>
          <a:noFill/>
        </p:spPr>
        <p:txBody>
          <a:bodyPr wrap="square" lIns="202128" tIns="101064" rIns="202128" bIns="101064" rtlCol="0">
            <a:spAutoFit/>
          </a:bodyPr>
          <a:lstStyle/>
          <a:p>
            <a:pPr algn="just"/>
            <a:r>
              <a:rPr lang="en-US" sz="2500" dirty="0" smtClean="0">
                <a:solidFill>
                  <a:srgbClr val="E1DFD1"/>
                </a:solidFill>
                <a:latin typeface="Arial"/>
                <a:cs typeface="Arial"/>
              </a:rPr>
              <a:t>Table: average subject performance in answering the comprehension question after reading passages from different coherence conditions: marginal difference between</a:t>
            </a:r>
            <a:r>
              <a:rPr lang="en-US" sz="2500" i="1" dirty="0" smtClean="0">
                <a:solidFill>
                  <a:srgbClr val="E1DFD1"/>
                </a:solidFill>
                <a:latin typeface="Arial"/>
                <a:cs typeface="Arial"/>
              </a:rPr>
              <a:t> </a:t>
            </a:r>
            <a:r>
              <a:rPr lang="en-US" sz="2500" dirty="0" smtClean="0">
                <a:solidFill>
                  <a:srgbClr val="E1DFD1"/>
                </a:solidFill>
                <a:latin typeface="Arial"/>
                <a:cs typeface="Arial"/>
              </a:rPr>
              <a:t>the two</a:t>
            </a:r>
            <a:r>
              <a:rPr lang="en-US" sz="2500" i="1" dirty="0" smtClean="0">
                <a:solidFill>
                  <a:srgbClr val="E1DFD1"/>
                </a:solidFill>
                <a:latin typeface="Arial"/>
                <a:cs typeface="Arial"/>
              </a:rPr>
              <a:t> </a:t>
            </a:r>
            <a:r>
              <a:rPr lang="en-US" sz="2500" b="1" i="1" dirty="0" smtClean="0">
                <a:solidFill>
                  <a:srgbClr val="E1DFD1"/>
                </a:solidFill>
                <a:latin typeface="Arial"/>
                <a:cs typeface="Arial"/>
              </a:rPr>
              <a:t>but</a:t>
            </a:r>
            <a:r>
              <a:rPr lang="en-US" sz="2500" i="1" dirty="0" smtClean="0">
                <a:solidFill>
                  <a:srgbClr val="E1DFD1"/>
                </a:solidFill>
                <a:latin typeface="Arial"/>
                <a:cs typeface="Arial"/>
              </a:rPr>
              <a:t> </a:t>
            </a:r>
            <a:r>
              <a:rPr lang="en-US" sz="2500" dirty="0" smtClean="0">
                <a:solidFill>
                  <a:srgbClr val="E1DFD1"/>
                </a:solidFill>
                <a:latin typeface="Arial"/>
                <a:cs typeface="Arial"/>
              </a:rPr>
              <a:t>conditions (p&lt;0.1)</a:t>
            </a:r>
            <a:endParaRPr lang="en-US" sz="2500" b="1" i="1" dirty="0">
              <a:solidFill>
                <a:srgbClr val="E1DFD1"/>
              </a:solidFill>
              <a:latin typeface="Arial"/>
              <a:cs typeface="Arial"/>
            </a:endParaRPr>
          </a:p>
        </p:txBody>
      </p:sp>
      <p:pic>
        <p:nvPicPr>
          <p:cNvPr id="20" name="Picture 19"/>
          <p:cNvPicPr>
            <a:picLocks noChangeAspect="1"/>
          </p:cNvPicPr>
          <p:nvPr/>
        </p:nvPicPr>
        <p:blipFill rotWithShape="1">
          <a:blip r:embed="rId12"/>
          <a:srcRect b="5904"/>
          <a:stretch/>
        </p:blipFill>
        <p:spPr>
          <a:xfrm>
            <a:off x="24352965" y="21966495"/>
            <a:ext cx="6536971" cy="2008074"/>
          </a:xfrm>
          <a:prstGeom prst="rect">
            <a:avLst/>
          </a:prstGeom>
        </p:spPr>
      </p:pic>
      <p:sp>
        <p:nvSpPr>
          <p:cNvPr id="86" name="TextBox 85"/>
          <p:cNvSpPr txBox="1"/>
          <p:nvPr/>
        </p:nvSpPr>
        <p:spPr>
          <a:xfrm>
            <a:off x="24352965" y="24038074"/>
            <a:ext cx="6536971" cy="1742985"/>
          </a:xfrm>
          <a:prstGeom prst="rect">
            <a:avLst/>
          </a:prstGeom>
          <a:noFill/>
        </p:spPr>
        <p:txBody>
          <a:bodyPr wrap="square" lIns="202128" tIns="101064" rIns="202128" bIns="101064" rtlCol="0">
            <a:spAutoFit/>
          </a:bodyPr>
          <a:lstStyle/>
          <a:p>
            <a:pPr algn="just"/>
            <a:r>
              <a:rPr lang="en-US" sz="2500" dirty="0" smtClean="0">
                <a:solidFill>
                  <a:srgbClr val="E1DFD1"/>
                </a:solidFill>
                <a:latin typeface="Arial"/>
                <a:cs typeface="Arial"/>
              </a:rPr>
              <a:t>Table: total reading time of the critical area: significant difference between the two </a:t>
            </a:r>
            <a:r>
              <a:rPr lang="en-US" sz="2500" b="1" i="1" dirty="0" smtClean="0">
                <a:solidFill>
                  <a:srgbClr val="E1DFD1"/>
                </a:solidFill>
                <a:latin typeface="Arial"/>
                <a:cs typeface="Arial"/>
              </a:rPr>
              <a:t>but</a:t>
            </a:r>
            <a:r>
              <a:rPr lang="en-US" sz="2500" dirty="0" smtClean="0">
                <a:solidFill>
                  <a:srgbClr val="E1DFD1"/>
                </a:solidFill>
                <a:latin typeface="Arial"/>
                <a:cs typeface="Arial"/>
              </a:rPr>
              <a:t> conditions (p&lt;0.1). Same trend is observed for regression-out (p&lt;0.05).</a:t>
            </a:r>
            <a:endParaRPr lang="en-US" sz="2500" b="1" i="1" dirty="0">
              <a:solidFill>
                <a:srgbClr val="E1DFD1"/>
              </a:solidFill>
              <a:latin typeface="Arial"/>
              <a:cs typeface="Arial"/>
            </a:endParaRPr>
          </a:p>
        </p:txBody>
      </p:sp>
      <p:sp>
        <p:nvSpPr>
          <p:cNvPr id="87" name="TextBox 86"/>
          <p:cNvSpPr txBox="1"/>
          <p:nvPr/>
        </p:nvSpPr>
        <p:spPr>
          <a:xfrm>
            <a:off x="6002851" y="19389892"/>
            <a:ext cx="12644281" cy="716279"/>
          </a:xfrm>
          <a:prstGeom prst="rect">
            <a:avLst/>
          </a:prstGeom>
          <a:noFill/>
        </p:spPr>
        <p:txBody>
          <a:bodyPr wrap="square" lIns="99751" tIns="49876" rIns="99751" bIns="49876" rtlCol="0">
            <a:spAutoFit/>
          </a:bodyPr>
          <a:lstStyle/>
          <a:p>
            <a:pPr algn="ctr"/>
            <a:r>
              <a:rPr lang="en-US" sz="4000" b="1" dirty="0" smtClean="0">
                <a:solidFill>
                  <a:srgbClr val="E1DFD1"/>
                </a:solidFill>
                <a:latin typeface="Arial"/>
                <a:cs typeface="Arial"/>
              </a:rPr>
              <a:t>Coherence </a:t>
            </a:r>
            <a:r>
              <a:rPr lang="en-US" sz="4000" b="1" dirty="0">
                <a:solidFill>
                  <a:srgbClr val="E1DFD1"/>
                </a:solidFill>
                <a:latin typeface="Arial"/>
                <a:cs typeface="Arial"/>
              </a:rPr>
              <a:t>J</a:t>
            </a:r>
            <a:r>
              <a:rPr lang="en-US" sz="4000" b="1" dirty="0" smtClean="0">
                <a:solidFill>
                  <a:srgbClr val="E1DFD1"/>
                </a:solidFill>
                <a:latin typeface="Arial"/>
                <a:cs typeface="Arial"/>
              </a:rPr>
              <a:t>udgment Experiment</a:t>
            </a:r>
            <a:endParaRPr lang="en-US" sz="4000" b="1" i="1" dirty="0">
              <a:solidFill>
                <a:srgbClr val="E1DFD1"/>
              </a:solidFill>
              <a:latin typeface="Arial"/>
              <a:cs typeface="Arial"/>
            </a:endParaRPr>
          </a:p>
        </p:txBody>
      </p:sp>
      <p:sp>
        <p:nvSpPr>
          <p:cNvPr id="88" name="TextBox 87"/>
          <p:cNvSpPr txBox="1"/>
          <p:nvPr/>
        </p:nvSpPr>
        <p:spPr>
          <a:xfrm>
            <a:off x="27091616" y="16138692"/>
            <a:ext cx="12644281" cy="716279"/>
          </a:xfrm>
          <a:prstGeom prst="rect">
            <a:avLst/>
          </a:prstGeom>
          <a:noFill/>
        </p:spPr>
        <p:txBody>
          <a:bodyPr wrap="square" lIns="99751" tIns="49876" rIns="99751" bIns="49876" rtlCol="0">
            <a:spAutoFit/>
          </a:bodyPr>
          <a:lstStyle/>
          <a:p>
            <a:pPr algn="ctr"/>
            <a:r>
              <a:rPr lang="en-US" sz="4000" b="1" dirty="0" smtClean="0">
                <a:solidFill>
                  <a:srgbClr val="E1DFD1"/>
                </a:solidFill>
                <a:latin typeface="Arial"/>
                <a:cs typeface="Arial"/>
              </a:rPr>
              <a:t>Eye-tracking-while-reading Experiment</a:t>
            </a:r>
            <a:endParaRPr lang="en-US" sz="4000" b="1" i="1" dirty="0">
              <a:solidFill>
                <a:srgbClr val="E1DFD1"/>
              </a:solidFill>
              <a:latin typeface="Arial"/>
              <a:cs typeface="Arial"/>
            </a:endParaRPr>
          </a:p>
        </p:txBody>
      </p:sp>
    </p:spTree>
    <p:extLst>
      <p:ext uri="{BB962C8B-B14F-4D97-AF65-F5344CB8AC3E}">
        <p14:creationId xmlns:p14="http://schemas.microsoft.com/office/powerpoint/2010/main" val="20851091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22131</TotalTime>
  <Words>787</Words>
  <Application>Microsoft Macintosh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Saarland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Fatemeh Torabi Asr</dc:creator>
  <cp:lastModifiedBy>Fa Asr</cp:lastModifiedBy>
  <cp:revision>599</cp:revision>
  <dcterms:created xsi:type="dcterms:W3CDTF">2015-01-20T08:35:57Z</dcterms:created>
  <dcterms:modified xsi:type="dcterms:W3CDTF">2016-08-08T20:12:38Z</dcterms:modified>
</cp:coreProperties>
</file>