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43891200" cy="32918400"/>
  <p:notesSz cx="9299575" cy="72199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1pPr>
    <a:lvl2pPr marL="408554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2pPr>
    <a:lvl3pPr marL="817108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3pPr>
    <a:lvl4pPr marL="1225662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4pPr>
    <a:lvl5pPr marL="1634216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5pPr>
    <a:lvl6pPr marL="2042770" algn="l" defTabSz="817108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6pPr>
    <a:lvl7pPr marL="2451324" algn="l" defTabSz="817108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7pPr>
    <a:lvl8pPr marL="2859877" algn="l" defTabSz="817108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8pPr>
    <a:lvl9pPr marL="3268431" algn="l" defTabSz="817108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4000"/>
    <a:srgbClr val="008040"/>
    <a:srgbClr val="400080"/>
    <a:srgbClr val="008080"/>
    <a:srgbClr val="004080"/>
    <a:srgbClr val="800000"/>
    <a:srgbClr val="800100"/>
    <a:srgbClr val="0066FF"/>
    <a:srgbClr val="DFD9BD"/>
    <a:srgbClr val="FAF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16" autoAdjust="0"/>
    <p:restoredTop sz="99410" autoAdjust="0"/>
  </p:normalViewPr>
  <p:slideViewPr>
    <p:cSldViewPr snapToObjects="1">
      <p:cViewPr>
        <p:scale>
          <a:sx n="54" d="100"/>
          <a:sy n="54" d="100"/>
        </p:scale>
        <p:origin x="-2120" y="2504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8" d="100"/>
          <a:sy n="78" d="100"/>
        </p:scale>
        <p:origin x="-1980" y="-102"/>
      </p:cViewPr>
      <p:guideLst>
        <p:guide orient="horz" pos="2274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:workspace:repos:_codes:Jon:cog%20sci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:workspace:repos:_codes:Jon:cog%20sci%20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:workspace:repos:_codes:Jon:cog%20sci%20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:workspace:repos:_codes:Jon:cog%20sci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033587965683"/>
          <c:y val="0.0376288508629159"/>
          <c:w val="0.853694770243272"/>
          <c:h val="0.77626475461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Sheet4!$I$38</c:f>
              <c:strCache>
                <c:ptCount val="1"/>
                <c:pt idx="0">
                  <c:v>v30</c:v>
                </c:pt>
              </c:strCache>
            </c:strRef>
          </c:tx>
          <c:spPr>
            <a:solidFill>
              <a:srgbClr val="00804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Sheet4!$J$44:$M$44</c:f>
                <c:numCache>
                  <c:formatCode>General</c:formatCode>
                  <c:ptCount val="4"/>
                  <c:pt idx="0">
                    <c:v>0.0286885988894683</c:v>
                  </c:pt>
                  <c:pt idx="1">
                    <c:v>0.0329923478813391</c:v>
                  </c:pt>
                  <c:pt idx="2">
                    <c:v>0.0327306459831584</c:v>
                  </c:pt>
                  <c:pt idx="3">
                    <c:v>0.0321900961974662</c:v>
                  </c:pt>
                </c:numCache>
              </c:numRef>
            </c:plus>
            <c:minus>
              <c:numRef>
                <c:f>Sheet4!$J$44:$M$44</c:f>
                <c:numCache>
                  <c:formatCode>General</c:formatCode>
                  <c:ptCount val="4"/>
                  <c:pt idx="0">
                    <c:v>0.0286885988894683</c:v>
                  </c:pt>
                  <c:pt idx="1">
                    <c:v>0.0329923478813391</c:v>
                  </c:pt>
                  <c:pt idx="2">
                    <c:v>0.0327306459831584</c:v>
                  </c:pt>
                  <c:pt idx="3">
                    <c:v>0.0321900961974662</c:v>
                  </c:pt>
                </c:numCache>
              </c:numRef>
            </c:minus>
          </c:errBars>
          <c:cat>
            <c:multiLvlStrRef>
              <c:f>Sheet4!$J$36:$M$37</c:f>
              <c:multiLvlStrCache>
                <c:ptCount val="4"/>
                <c:lvl>
                  <c:pt idx="0">
                    <c:v>cbow</c:v>
                  </c:pt>
                  <c:pt idx="1">
                    <c:v>skipgram</c:v>
                  </c:pt>
                  <c:pt idx="2">
                    <c:v>cbow</c:v>
                  </c:pt>
                  <c:pt idx="3">
                    <c:v>skipgram</c:v>
                  </c:pt>
                </c:lvl>
                <c:lvl>
                  <c:pt idx="0">
                    <c:v>w=2</c:v>
                  </c:pt>
                  <c:pt idx="1">
                    <c:v>w=2</c:v>
                  </c:pt>
                  <c:pt idx="2">
                    <c:v>w=12</c:v>
                  </c:pt>
                  <c:pt idx="3">
                    <c:v>w=12</c:v>
                  </c:pt>
                </c:lvl>
              </c:multiLvlStrCache>
            </c:multiLvlStrRef>
          </c:cat>
          <c:val>
            <c:numRef>
              <c:f>Sheet4!$J$38:$M$38</c:f>
              <c:numCache>
                <c:formatCode>General</c:formatCode>
                <c:ptCount val="4"/>
                <c:pt idx="0">
                  <c:v>0.593103448275862</c:v>
                </c:pt>
                <c:pt idx="1">
                  <c:v>0.673068965517241</c:v>
                </c:pt>
                <c:pt idx="2">
                  <c:v>0.590620689655172</c:v>
                </c:pt>
                <c:pt idx="3">
                  <c:v>0.717551724137931</c:v>
                </c:pt>
              </c:numCache>
            </c:numRef>
          </c:val>
        </c:ser>
        <c:ser>
          <c:idx val="1"/>
          <c:order val="1"/>
          <c:tx>
            <c:strRef>
              <c:f>Sheet4!$I$39</c:f>
              <c:strCache>
                <c:ptCount val="1"/>
                <c:pt idx="0">
                  <c:v>v50</c:v>
                </c:pt>
              </c:strCache>
            </c:strRef>
          </c:tx>
          <c:spPr>
            <a:solidFill>
              <a:srgbClr val="804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Sheet4!$J$45:$M$45</c:f>
                <c:numCache>
                  <c:formatCode>General</c:formatCode>
                  <c:ptCount val="4"/>
                  <c:pt idx="0">
                    <c:v>0.0277450532105545</c:v>
                  </c:pt>
                  <c:pt idx="1">
                    <c:v>0.0343875719402115</c:v>
                  </c:pt>
                  <c:pt idx="2">
                    <c:v>0.0337468654827081</c:v>
                  </c:pt>
                  <c:pt idx="3">
                    <c:v>0.0325018211037056</c:v>
                  </c:pt>
                </c:numCache>
              </c:numRef>
            </c:plus>
            <c:minus>
              <c:numRef>
                <c:f>Sheet4!$J$45:$M$45</c:f>
                <c:numCache>
                  <c:formatCode>General</c:formatCode>
                  <c:ptCount val="4"/>
                  <c:pt idx="0">
                    <c:v>0.0277450532105545</c:v>
                  </c:pt>
                  <c:pt idx="1">
                    <c:v>0.0343875719402115</c:v>
                  </c:pt>
                  <c:pt idx="2">
                    <c:v>0.0337468654827081</c:v>
                  </c:pt>
                  <c:pt idx="3">
                    <c:v>0.0325018211037056</c:v>
                  </c:pt>
                </c:numCache>
              </c:numRef>
            </c:minus>
          </c:errBars>
          <c:cat>
            <c:multiLvlStrRef>
              <c:f>Sheet4!$J$36:$M$37</c:f>
              <c:multiLvlStrCache>
                <c:ptCount val="4"/>
                <c:lvl>
                  <c:pt idx="0">
                    <c:v>cbow</c:v>
                  </c:pt>
                  <c:pt idx="1">
                    <c:v>skipgram</c:v>
                  </c:pt>
                  <c:pt idx="2">
                    <c:v>cbow</c:v>
                  </c:pt>
                  <c:pt idx="3">
                    <c:v>skipgram</c:v>
                  </c:pt>
                </c:lvl>
                <c:lvl>
                  <c:pt idx="0">
                    <c:v>w=2</c:v>
                  </c:pt>
                  <c:pt idx="1">
                    <c:v>w=2</c:v>
                  </c:pt>
                  <c:pt idx="2">
                    <c:v>w=12</c:v>
                  </c:pt>
                  <c:pt idx="3">
                    <c:v>w=12</c:v>
                  </c:pt>
                </c:lvl>
              </c:multiLvlStrCache>
            </c:multiLvlStrRef>
          </c:cat>
          <c:val>
            <c:numRef>
              <c:f>Sheet4!$J$39:$M$39</c:f>
              <c:numCache>
                <c:formatCode>General</c:formatCode>
                <c:ptCount val="4"/>
                <c:pt idx="0">
                  <c:v>0.602551724137931</c:v>
                </c:pt>
                <c:pt idx="1">
                  <c:v>0.680206896551724</c:v>
                </c:pt>
                <c:pt idx="2">
                  <c:v>0.610586206896552</c:v>
                </c:pt>
                <c:pt idx="3">
                  <c:v>0.733379310344828</c:v>
                </c:pt>
              </c:numCache>
            </c:numRef>
          </c:val>
        </c:ser>
        <c:ser>
          <c:idx val="2"/>
          <c:order val="2"/>
          <c:tx>
            <c:strRef>
              <c:f>Sheet4!$I$40</c:f>
              <c:strCache>
                <c:ptCount val="1"/>
                <c:pt idx="0">
                  <c:v>v100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Sheet4!$J$47:$M$47</c:f>
                <c:numCache>
                  <c:formatCode>General</c:formatCode>
                  <c:ptCount val="4"/>
                  <c:pt idx="0">
                    <c:v>0.0281085114503266</c:v>
                  </c:pt>
                  <c:pt idx="1">
                    <c:v>0.0336701897263378</c:v>
                  </c:pt>
                  <c:pt idx="2">
                    <c:v>0.0341569340649305</c:v>
                  </c:pt>
                  <c:pt idx="3">
                    <c:v>0.0309261548238215</c:v>
                  </c:pt>
                </c:numCache>
              </c:numRef>
            </c:plus>
            <c:minus>
              <c:numRef>
                <c:f>Sheet4!$J$47:$M$47</c:f>
                <c:numCache>
                  <c:formatCode>General</c:formatCode>
                  <c:ptCount val="4"/>
                  <c:pt idx="0">
                    <c:v>0.0281085114503266</c:v>
                  </c:pt>
                  <c:pt idx="1">
                    <c:v>0.0336701897263378</c:v>
                  </c:pt>
                  <c:pt idx="2">
                    <c:v>0.0341569340649305</c:v>
                  </c:pt>
                  <c:pt idx="3">
                    <c:v>0.0309261548238215</c:v>
                  </c:pt>
                </c:numCache>
              </c:numRef>
            </c:minus>
          </c:errBars>
          <c:cat>
            <c:multiLvlStrRef>
              <c:f>Sheet4!$J$36:$M$37</c:f>
              <c:multiLvlStrCache>
                <c:ptCount val="4"/>
                <c:lvl>
                  <c:pt idx="0">
                    <c:v>cbow</c:v>
                  </c:pt>
                  <c:pt idx="1">
                    <c:v>skipgram</c:v>
                  </c:pt>
                  <c:pt idx="2">
                    <c:v>cbow</c:v>
                  </c:pt>
                  <c:pt idx="3">
                    <c:v>skipgram</c:v>
                  </c:pt>
                </c:lvl>
                <c:lvl>
                  <c:pt idx="0">
                    <c:v>w=2</c:v>
                  </c:pt>
                  <c:pt idx="1">
                    <c:v>w=2</c:v>
                  </c:pt>
                  <c:pt idx="2">
                    <c:v>w=12</c:v>
                  </c:pt>
                  <c:pt idx="3">
                    <c:v>w=12</c:v>
                  </c:pt>
                </c:lvl>
              </c:multiLvlStrCache>
            </c:multiLvlStrRef>
          </c:cat>
          <c:val>
            <c:numRef>
              <c:f>Sheet4!$J$40:$M$40</c:f>
              <c:numCache>
                <c:formatCode>General</c:formatCode>
                <c:ptCount val="4"/>
                <c:pt idx="0">
                  <c:v>0.604965517241379</c:v>
                </c:pt>
                <c:pt idx="1">
                  <c:v>0.68051724137931</c:v>
                </c:pt>
                <c:pt idx="2">
                  <c:v>0.613413793103448</c:v>
                </c:pt>
                <c:pt idx="3">
                  <c:v>0.740068965517241</c:v>
                </c:pt>
              </c:numCache>
            </c:numRef>
          </c:val>
        </c:ser>
        <c:ser>
          <c:idx val="3"/>
          <c:order val="3"/>
          <c:tx>
            <c:strRef>
              <c:f>Sheet4!$I$41</c:f>
              <c:strCache>
                <c:ptCount val="1"/>
                <c:pt idx="0">
                  <c:v>v200</c:v>
                </c:pt>
              </c:strCache>
            </c:strRef>
          </c:tx>
          <c:spPr>
            <a:solidFill>
              <a:srgbClr val="00408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Sheet4!$J$47:$M$47</c:f>
                <c:numCache>
                  <c:formatCode>General</c:formatCode>
                  <c:ptCount val="4"/>
                  <c:pt idx="0">
                    <c:v>0.0281085114503266</c:v>
                  </c:pt>
                  <c:pt idx="1">
                    <c:v>0.0336701897263378</c:v>
                  </c:pt>
                  <c:pt idx="2">
                    <c:v>0.0341569340649305</c:v>
                  </c:pt>
                  <c:pt idx="3">
                    <c:v>0.0309261548238215</c:v>
                  </c:pt>
                </c:numCache>
              </c:numRef>
            </c:plus>
            <c:minus>
              <c:numRef>
                <c:f>Sheet4!$J$47:$M$47</c:f>
                <c:numCache>
                  <c:formatCode>General</c:formatCode>
                  <c:ptCount val="4"/>
                  <c:pt idx="0">
                    <c:v>0.0281085114503266</c:v>
                  </c:pt>
                  <c:pt idx="1">
                    <c:v>0.0336701897263378</c:v>
                  </c:pt>
                  <c:pt idx="2">
                    <c:v>0.0341569340649305</c:v>
                  </c:pt>
                  <c:pt idx="3">
                    <c:v>0.0309261548238215</c:v>
                  </c:pt>
                </c:numCache>
              </c:numRef>
            </c:minus>
          </c:errBars>
          <c:cat>
            <c:multiLvlStrRef>
              <c:f>Sheet4!$J$36:$M$37</c:f>
              <c:multiLvlStrCache>
                <c:ptCount val="4"/>
                <c:lvl>
                  <c:pt idx="0">
                    <c:v>cbow</c:v>
                  </c:pt>
                  <c:pt idx="1">
                    <c:v>skipgram</c:v>
                  </c:pt>
                  <c:pt idx="2">
                    <c:v>cbow</c:v>
                  </c:pt>
                  <c:pt idx="3">
                    <c:v>skipgram</c:v>
                  </c:pt>
                </c:lvl>
                <c:lvl>
                  <c:pt idx="0">
                    <c:v>w=2</c:v>
                  </c:pt>
                  <c:pt idx="1">
                    <c:v>w=2</c:v>
                  </c:pt>
                  <c:pt idx="2">
                    <c:v>w=12</c:v>
                  </c:pt>
                  <c:pt idx="3">
                    <c:v>w=12</c:v>
                  </c:pt>
                </c:lvl>
              </c:multiLvlStrCache>
            </c:multiLvlStrRef>
          </c:cat>
          <c:val>
            <c:numRef>
              <c:f>Sheet4!$J$41:$M$41</c:f>
              <c:numCache>
                <c:formatCode>General</c:formatCode>
                <c:ptCount val="4"/>
                <c:pt idx="0">
                  <c:v>0.604689655172414</c:v>
                </c:pt>
                <c:pt idx="1">
                  <c:v>0.681103448275862</c:v>
                </c:pt>
                <c:pt idx="2">
                  <c:v>0.614931034482758</c:v>
                </c:pt>
                <c:pt idx="3">
                  <c:v>0.749034482758621</c:v>
                </c:pt>
              </c:numCache>
            </c:numRef>
          </c:val>
        </c:ser>
        <c:ser>
          <c:idx val="4"/>
          <c:order val="4"/>
          <c:tx>
            <c:strRef>
              <c:f>Sheet4!$I$42</c:f>
              <c:strCache>
                <c:ptCount val="1"/>
                <c:pt idx="0">
                  <c:v>v300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Sheet4!$J$48:$M$48</c:f>
                <c:numCache>
                  <c:formatCode>General</c:formatCode>
                  <c:ptCount val="4"/>
                  <c:pt idx="0">
                    <c:v>0.0280728975580187</c:v>
                  </c:pt>
                  <c:pt idx="1">
                    <c:v>0.0331351875659466</c:v>
                  </c:pt>
                  <c:pt idx="2">
                    <c:v>0.0343626940174215</c:v>
                  </c:pt>
                  <c:pt idx="3">
                    <c:v>0.0334706420455495</c:v>
                  </c:pt>
                </c:numCache>
              </c:numRef>
            </c:plus>
            <c:minus>
              <c:numRef>
                <c:f>Sheet4!$J$48:$M$48</c:f>
                <c:numCache>
                  <c:formatCode>General</c:formatCode>
                  <c:ptCount val="4"/>
                  <c:pt idx="0">
                    <c:v>0.0280728975580187</c:v>
                  </c:pt>
                  <c:pt idx="1">
                    <c:v>0.0331351875659466</c:v>
                  </c:pt>
                  <c:pt idx="2">
                    <c:v>0.0343626940174215</c:v>
                  </c:pt>
                  <c:pt idx="3">
                    <c:v>0.0334706420455495</c:v>
                  </c:pt>
                </c:numCache>
              </c:numRef>
            </c:minus>
          </c:errBars>
          <c:cat>
            <c:multiLvlStrRef>
              <c:f>Sheet4!$J$36:$M$37</c:f>
              <c:multiLvlStrCache>
                <c:ptCount val="4"/>
                <c:lvl>
                  <c:pt idx="0">
                    <c:v>cbow</c:v>
                  </c:pt>
                  <c:pt idx="1">
                    <c:v>skipgram</c:v>
                  </c:pt>
                  <c:pt idx="2">
                    <c:v>cbow</c:v>
                  </c:pt>
                  <c:pt idx="3">
                    <c:v>skipgram</c:v>
                  </c:pt>
                </c:lvl>
                <c:lvl>
                  <c:pt idx="0">
                    <c:v>w=2</c:v>
                  </c:pt>
                  <c:pt idx="1">
                    <c:v>w=2</c:v>
                  </c:pt>
                  <c:pt idx="2">
                    <c:v>w=12</c:v>
                  </c:pt>
                  <c:pt idx="3">
                    <c:v>w=12</c:v>
                  </c:pt>
                </c:lvl>
              </c:multiLvlStrCache>
            </c:multiLvlStrRef>
          </c:cat>
          <c:val>
            <c:numRef>
              <c:f>Sheet4!$J$42:$M$42</c:f>
              <c:numCache>
                <c:formatCode>General</c:formatCode>
                <c:ptCount val="4"/>
                <c:pt idx="0">
                  <c:v>0.603896551724138</c:v>
                </c:pt>
                <c:pt idx="1">
                  <c:v>0.681241379310345</c:v>
                </c:pt>
                <c:pt idx="2">
                  <c:v>0.615206896551724</c:v>
                </c:pt>
                <c:pt idx="3">
                  <c:v>0.747413793103448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342888"/>
        <c:axId val="-2144587064"/>
      </c:barChart>
      <c:catAx>
        <c:axId val="-2135342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4587064"/>
        <c:crosses val="autoZero"/>
        <c:auto val="1"/>
        <c:lblAlgn val="ctr"/>
        <c:lblOffset val="100"/>
        <c:noMultiLvlLbl val="0"/>
      </c:catAx>
      <c:valAx>
        <c:axId val="-2144587064"/>
        <c:scaling>
          <c:orientation val="minMax"/>
          <c:max val="1.0"/>
          <c:min val="0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Classification Accuracy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crossAx val="-2135342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510203314138"/>
          <c:y val="0.0243947858472998"/>
          <c:w val="0.65891387822271"/>
          <c:h val="0.072253258845437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8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478003691198"/>
          <c:y val="0.0440393543827542"/>
          <c:w val="0.855339007953009"/>
          <c:h val="0.679775435004429"/>
        </c:manualLayout>
      </c:layout>
      <c:lineChart>
        <c:grouping val="standard"/>
        <c:varyColors val="0"/>
        <c:ser>
          <c:idx val="0"/>
          <c:order val="0"/>
          <c:tx>
            <c:strRef>
              <c:f>Sheet4!$S$36</c:f>
              <c:strCache>
                <c:ptCount val="1"/>
                <c:pt idx="0">
                  <c:v>cbow</c:v>
                </c:pt>
              </c:strCache>
            </c:strRef>
          </c:tx>
          <c:spPr>
            <a:ln>
              <a:solidFill>
                <a:srgbClr val="008080"/>
              </a:solidFill>
            </a:ln>
          </c:spPr>
          <c:marker>
            <c:symbol val="none"/>
          </c:marker>
          <c:cat>
            <c:strRef>
              <c:f>Sheet4!$R$37:$R$65</c:f>
              <c:strCache>
                <c:ptCount val="29"/>
                <c:pt idx="0">
                  <c:v>TOYS</c:v>
                </c:pt>
                <c:pt idx="1">
                  <c:v>ELECTRONICS</c:v>
                </c:pt>
                <c:pt idx="2">
                  <c:v>INSECT</c:v>
                </c:pt>
                <c:pt idx="3">
                  <c:v>TOOLS</c:v>
                </c:pt>
                <c:pt idx="4">
                  <c:v>PLANTS</c:v>
                </c:pt>
                <c:pt idx="5">
                  <c:v>TIMES</c:v>
                </c:pt>
                <c:pt idx="6">
                  <c:v>BATHROOM</c:v>
                </c:pt>
                <c:pt idx="7">
                  <c:v>FAMILY</c:v>
                </c:pt>
                <c:pt idx="8">
                  <c:v>FURNITURE</c:v>
                </c:pt>
                <c:pt idx="9">
                  <c:v>BODY</c:v>
                </c:pt>
                <c:pt idx="10">
                  <c:v>WEATHER</c:v>
                </c:pt>
                <c:pt idx="11">
                  <c:v>SHAPE</c:v>
                </c:pt>
                <c:pt idx="12">
                  <c:v>MAMMAL</c:v>
                </c:pt>
                <c:pt idx="13">
                  <c:v>MEAT</c:v>
                </c:pt>
                <c:pt idx="14">
                  <c:v>HOUSEHOLD</c:v>
                </c:pt>
                <c:pt idx="15">
                  <c:v>MUSIC</c:v>
                </c:pt>
                <c:pt idx="16">
                  <c:v>VEHICLES</c:v>
                </c:pt>
                <c:pt idx="17">
                  <c:v>KITCHEN</c:v>
                </c:pt>
                <c:pt idx="18">
                  <c:v>BIRD</c:v>
                </c:pt>
                <c:pt idx="19">
                  <c:v>GAMES</c:v>
                </c:pt>
                <c:pt idx="20">
                  <c:v>CLOTHING</c:v>
                </c:pt>
                <c:pt idx="21">
                  <c:v>DRINK</c:v>
                </c:pt>
                <c:pt idx="22">
                  <c:v>SPACE</c:v>
                </c:pt>
                <c:pt idx="23">
                  <c:v>DESSERT</c:v>
                </c:pt>
                <c:pt idx="24">
                  <c:v>VEGETABLE</c:v>
                </c:pt>
                <c:pt idx="25">
                  <c:v>MONTHS</c:v>
                </c:pt>
                <c:pt idx="26">
                  <c:v>FRUIT</c:v>
                </c:pt>
                <c:pt idx="27">
                  <c:v>DAYS</c:v>
                </c:pt>
                <c:pt idx="28">
                  <c:v>NUMBERS</c:v>
                </c:pt>
              </c:strCache>
            </c:strRef>
          </c:cat>
          <c:val>
            <c:numRef>
              <c:f>Sheet4!$S$37:$S$65</c:f>
              <c:numCache>
                <c:formatCode>General</c:formatCode>
                <c:ptCount val="29"/>
                <c:pt idx="0">
                  <c:v>0.56</c:v>
                </c:pt>
                <c:pt idx="1">
                  <c:v>0.566</c:v>
                </c:pt>
                <c:pt idx="2">
                  <c:v>0.588</c:v>
                </c:pt>
                <c:pt idx="3">
                  <c:v>0.61</c:v>
                </c:pt>
                <c:pt idx="4">
                  <c:v>0.493</c:v>
                </c:pt>
                <c:pt idx="5">
                  <c:v>0.492</c:v>
                </c:pt>
                <c:pt idx="6">
                  <c:v>0.548</c:v>
                </c:pt>
                <c:pt idx="7">
                  <c:v>0.567</c:v>
                </c:pt>
                <c:pt idx="8">
                  <c:v>0.674</c:v>
                </c:pt>
                <c:pt idx="9">
                  <c:v>0.614</c:v>
                </c:pt>
                <c:pt idx="10">
                  <c:v>0.564</c:v>
                </c:pt>
                <c:pt idx="11">
                  <c:v>0.593</c:v>
                </c:pt>
                <c:pt idx="12">
                  <c:v>0.605</c:v>
                </c:pt>
                <c:pt idx="13">
                  <c:v>0.524</c:v>
                </c:pt>
                <c:pt idx="14">
                  <c:v>0.668</c:v>
                </c:pt>
                <c:pt idx="15">
                  <c:v>0.606</c:v>
                </c:pt>
                <c:pt idx="16">
                  <c:v>0.648</c:v>
                </c:pt>
                <c:pt idx="17">
                  <c:v>0.657</c:v>
                </c:pt>
                <c:pt idx="18">
                  <c:v>0.577</c:v>
                </c:pt>
                <c:pt idx="19">
                  <c:v>0.503</c:v>
                </c:pt>
                <c:pt idx="20">
                  <c:v>0.636</c:v>
                </c:pt>
                <c:pt idx="21">
                  <c:v>0.68</c:v>
                </c:pt>
                <c:pt idx="22">
                  <c:v>0.565</c:v>
                </c:pt>
                <c:pt idx="23">
                  <c:v>0.54</c:v>
                </c:pt>
                <c:pt idx="24">
                  <c:v>0.599</c:v>
                </c:pt>
                <c:pt idx="25">
                  <c:v>0.723</c:v>
                </c:pt>
                <c:pt idx="26">
                  <c:v>0.658</c:v>
                </c:pt>
                <c:pt idx="27">
                  <c:v>0.853</c:v>
                </c:pt>
                <c:pt idx="28">
                  <c:v>0.922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Sheet4!$T$36</c:f>
              <c:strCache>
                <c:ptCount val="1"/>
                <c:pt idx="0">
                  <c:v>skipgram</c:v>
                </c:pt>
              </c:strCache>
            </c:strRef>
          </c:tx>
          <c:spPr>
            <a:ln>
              <a:solidFill>
                <a:srgbClr val="800000"/>
              </a:solidFill>
              <a:prstDash val="sysDash"/>
            </a:ln>
          </c:spPr>
          <c:marker>
            <c:symbol val="none"/>
          </c:marker>
          <c:cat>
            <c:strRef>
              <c:f>Sheet4!$R$37:$R$65</c:f>
              <c:strCache>
                <c:ptCount val="29"/>
                <c:pt idx="0">
                  <c:v>TOYS</c:v>
                </c:pt>
                <c:pt idx="1">
                  <c:v>ELECTRONICS</c:v>
                </c:pt>
                <c:pt idx="2">
                  <c:v>INSECT</c:v>
                </c:pt>
                <c:pt idx="3">
                  <c:v>TOOLS</c:v>
                </c:pt>
                <c:pt idx="4">
                  <c:v>PLANTS</c:v>
                </c:pt>
                <c:pt idx="5">
                  <c:v>TIMES</c:v>
                </c:pt>
                <c:pt idx="6">
                  <c:v>BATHROOM</c:v>
                </c:pt>
                <c:pt idx="7">
                  <c:v>FAMILY</c:v>
                </c:pt>
                <c:pt idx="8">
                  <c:v>FURNITURE</c:v>
                </c:pt>
                <c:pt idx="9">
                  <c:v>BODY</c:v>
                </c:pt>
                <c:pt idx="10">
                  <c:v>WEATHER</c:v>
                </c:pt>
                <c:pt idx="11">
                  <c:v>SHAPE</c:v>
                </c:pt>
                <c:pt idx="12">
                  <c:v>MAMMAL</c:v>
                </c:pt>
                <c:pt idx="13">
                  <c:v>MEAT</c:v>
                </c:pt>
                <c:pt idx="14">
                  <c:v>HOUSEHOLD</c:v>
                </c:pt>
                <c:pt idx="15">
                  <c:v>MUSIC</c:v>
                </c:pt>
                <c:pt idx="16">
                  <c:v>VEHICLES</c:v>
                </c:pt>
                <c:pt idx="17">
                  <c:v>KITCHEN</c:v>
                </c:pt>
                <c:pt idx="18">
                  <c:v>BIRD</c:v>
                </c:pt>
                <c:pt idx="19">
                  <c:v>GAMES</c:v>
                </c:pt>
                <c:pt idx="20">
                  <c:v>CLOTHING</c:v>
                </c:pt>
                <c:pt idx="21">
                  <c:v>DRINK</c:v>
                </c:pt>
                <c:pt idx="22">
                  <c:v>SPACE</c:v>
                </c:pt>
                <c:pt idx="23">
                  <c:v>DESSERT</c:v>
                </c:pt>
                <c:pt idx="24">
                  <c:v>VEGETABLE</c:v>
                </c:pt>
                <c:pt idx="25">
                  <c:v>MONTHS</c:v>
                </c:pt>
                <c:pt idx="26">
                  <c:v>FRUIT</c:v>
                </c:pt>
                <c:pt idx="27">
                  <c:v>DAYS</c:v>
                </c:pt>
                <c:pt idx="28">
                  <c:v>NUMBERS</c:v>
                </c:pt>
              </c:strCache>
            </c:strRef>
          </c:cat>
          <c:val>
            <c:numRef>
              <c:f>Sheet4!$T$37:$T$65</c:f>
              <c:numCache>
                <c:formatCode>General</c:formatCode>
                <c:ptCount val="29"/>
                <c:pt idx="0">
                  <c:v>0.582</c:v>
                </c:pt>
                <c:pt idx="1">
                  <c:v>0.638</c:v>
                </c:pt>
                <c:pt idx="2">
                  <c:v>0.644</c:v>
                </c:pt>
                <c:pt idx="3">
                  <c:v>0.657</c:v>
                </c:pt>
                <c:pt idx="4">
                  <c:v>0.674</c:v>
                </c:pt>
                <c:pt idx="5">
                  <c:v>0.678</c:v>
                </c:pt>
                <c:pt idx="6">
                  <c:v>0.679</c:v>
                </c:pt>
                <c:pt idx="7">
                  <c:v>0.68</c:v>
                </c:pt>
                <c:pt idx="8">
                  <c:v>0.684</c:v>
                </c:pt>
                <c:pt idx="9">
                  <c:v>0.689</c:v>
                </c:pt>
                <c:pt idx="10">
                  <c:v>0.708</c:v>
                </c:pt>
                <c:pt idx="11">
                  <c:v>0.709</c:v>
                </c:pt>
                <c:pt idx="12">
                  <c:v>0.71</c:v>
                </c:pt>
                <c:pt idx="13">
                  <c:v>0.723</c:v>
                </c:pt>
                <c:pt idx="14">
                  <c:v>0.734</c:v>
                </c:pt>
                <c:pt idx="15">
                  <c:v>0.765</c:v>
                </c:pt>
                <c:pt idx="16">
                  <c:v>0.765</c:v>
                </c:pt>
                <c:pt idx="17">
                  <c:v>0.767</c:v>
                </c:pt>
                <c:pt idx="18">
                  <c:v>0.793</c:v>
                </c:pt>
                <c:pt idx="19">
                  <c:v>0.793</c:v>
                </c:pt>
                <c:pt idx="20">
                  <c:v>0.797</c:v>
                </c:pt>
                <c:pt idx="21">
                  <c:v>0.811</c:v>
                </c:pt>
                <c:pt idx="22">
                  <c:v>0.827</c:v>
                </c:pt>
                <c:pt idx="23">
                  <c:v>0.828</c:v>
                </c:pt>
                <c:pt idx="24">
                  <c:v>0.834</c:v>
                </c:pt>
                <c:pt idx="25">
                  <c:v>0.84</c:v>
                </c:pt>
                <c:pt idx="26">
                  <c:v>0.85</c:v>
                </c:pt>
                <c:pt idx="27">
                  <c:v>0.925</c:v>
                </c:pt>
                <c:pt idx="28">
                  <c:v>0.938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3403208"/>
        <c:axId val="-2120815688"/>
      </c:lineChart>
      <c:catAx>
        <c:axId val="-2143403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20815688"/>
        <c:crosses val="autoZero"/>
        <c:auto val="1"/>
        <c:lblAlgn val="ctr"/>
        <c:lblOffset val="100"/>
        <c:noMultiLvlLbl val="0"/>
      </c:catAx>
      <c:valAx>
        <c:axId val="-2120815688"/>
        <c:scaling>
          <c:orientation val="minMax"/>
          <c:min val="0.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Classification Accuracy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3403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9920915246644"/>
          <c:y val="0.00112081692913386"/>
          <c:w val="0.422222222222222"/>
          <c:h val="0.185952901720618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975699158295"/>
          <c:y val="0.0320197044334975"/>
          <c:w val="0.8807395465653"/>
          <c:h val="0.731368769434998"/>
        </c:manualLayout>
      </c:layout>
      <c:lineChart>
        <c:grouping val="standard"/>
        <c:varyColors val="0"/>
        <c:ser>
          <c:idx val="0"/>
          <c:order val="0"/>
          <c:tx>
            <c:strRef>
              <c:f>Sheet1!$E$9</c:f>
              <c:strCache>
                <c:ptCount val="1"/>
                <c:pt idx="0">
                  <c:v>PCA</c:v>
                </c:pt>
              </c:strCache>
            </c:strRef>
          </c:tx>
          <c:spPr>
            <a:ln>
              <a:solidFill>
                <a:srgbClr val="004080"/>
              </a:solidFill>
            </a:ln>
          </c:spPr>
          <c:marker>
            <c:symbol val="none"/>
          </c:marker>
          <c:cat>
            <c:strRef>
              <c:f>Sheet1!$D$10:$D$38</c:f>
              <c:strCache>
                <c:ptCount val="29"/>
                <c:pt idx="0">
                  <c:v>TOYS</c:v>
                </c:pt>
                <c:pt idx="1">
                  <c:v>ELECTRONICS</c:v>
                </c:pt>
                <c:pt idx="2">
                  <c:v>TOOLS</c:v>
                </c:pt>
                <c:pt idx="3">
                  <c:v>FAMILY</c:v>
                </c:pt>
                <c:pt idx="4">
                  <c:v>INSECT</c:v>
                </c:pt>
                <c:pt idx="5">
                  <c:v>PLANTS</c:v>
                </c:pt>
                <c:pt idx="6">
                  <c:v>HOUSEHOLD</c:v>
                </c:pt>
                <c:pt idx="7">
                  <c:v>MAMMAL</c:v>
                </c:pt>
                <c:pt idx="8">
                  <c:v>BODY</c:v>
                </c:pt>
                <c:pt idx="9">
                  <c:v>TIMES</c:v>
                </c:pt>
                <c:pt idx="10">
                  <c:v>FURNITURE</c:v>
                </c:pt>
                <c:pt idx="11">
                  <c:v>KITCHEN</c:v>
                </c:pt>
                <c:pt idx="12">
                  <c:v>BATHROOM</c:v>
                </c:pt>
                <c:pt idx="13">
                  <c:v>MEAT</c:v>
                </c:pt>
                <c:pt idx="14">
                  <c:v>VEHICLES</c:v>
                </c:pt>
                <c:pt idx="15">
                  <c:v>SHAPE</c:v>
                </c:pt>
                <c:pt idx="16">
                  <c:v>BIRD</c:v>
                </c:pt>
                <c:pt idx="17">
                  <c:v>WEATHER</c:v>
                </c:pt>
                <c:pt idx="18">
                  <c:v>GAMES</c:v>
                </c:pt>
                <c:pt idx="19">
                  <c:v>DRINK</c:v>
                </c:pt>
                <c:pt idx="20">
                  <c:v>DESSERT</c:v>
                </c:pt>
                <c:pt idx="21">
                  <c:v>FRUIT</c:v>
                </c:pt>
                <c:pt idx="22">
                  <c:v>MUSIC</c:v>
                </c:pt>
                <c:pt idx="23">
                  <c:v>CLOTHING</c:v>
                </c:pt>
                <c:pt idx="24">
                  <c:v>VEGETABLE</c:v>
                </c:pt>
                <c:pt idx="25">
                  <c:v>SPACE</c:v>
                </c:pt>
                <c:pt idx="26">
                  <c:v>DAYS</c:v>
                </c:pt>
                <c:pt idx="27">
                  <c:v>NUMBERS</c:v>
                </c:pt>
                <c:pt idx="28">
                  <c:v>MONTHS</c:v>
                </c:pt>
              </c:strCache>
            </c:strRef>
          </c:cat>
          <c:val>
            <c:numRef>
              <c:f>Sheet1!$E$10:$E$38</c:f>
              <c:numCache>
                <c:formatCode>General</c:formatCode>
                <c:ptCount val="29"/>
                <c:pt idx="0">
                  <c:v>0.668</c:v>
                </c:pt>
                <c:pt idx="1">
                  <c:v>0.685</c:v>
                </c:pt>
                <c:pt idx="2">
                  <c:v>0.685</c:v>
                </c:pt>
                <c:pt idx="3">
                  <c:v>0.689</c:v>
                </c:pt>
                <c:pt idx="4">
                  <c:v>0.732</c:v>
                </c:pt>
                <c:pt idx="5">
                  <c:v>0.733</c:v>
                </c:pt>
                <c:pt idx="6">
                  <c:v>0.746</c:v>
                </c:pt>
                <c:pt idx="7">
                  <c:v>0.759</c:v>
                </c:pt>
                <c:pt idx="8">
                  <c:v>0.769</c:v>
                </c:pt>
                <c:pt idx="9">
                  <c:v>0.777</c:v>
                </c:pt>
                <c:pt idx="10">
                  <c:v>0.786</c:v>
                </c:pt>
                <c:pt idx="11">
                  <c:v>0.794</c:v>
                </c:pt>
                <c:pt idx="12">
                  <c:v>0.796</c:v>
                </c:pt>
                <c:pt idx="13">
                  <c:v>0.804</c:v>
                </c:pt>
                <c:pt idx="14">
                  <c:v>0.805</c:v>
                </c:pt>
                <c:pt idx="15">
                  <c:v>0.809</c:v>
                </c:pt>
                <c:pt idx="16">
                  <c:v>0.815</c:v>
                </c:pt>
                <c:pt idx="17">
                  <c:v>0.825</c:v>
                </c:pt>
                <c:pt idx="18">
                  <c:v>0.838</c:v>
                </c:pt>
                <c:pt idx="19">
                  <c:v>0.84</c:v>
                </c:pt>
                <c:pt idx="20">
                  <c:v>0.854</c:v>
                </c:pt>
                <c:pt idx="21">
                  <c:v>0.884</c:v>
                </c:pt>
                <c:pt idx="22">
                  <c:v>0.896</c:v>
                </c:pt>
                <c:pt idx="23">
                  <c:v>0.909</c:v>
                </c:pt>
                <c:pt idx="24">
                  <c:v>0.916</c:v>
                </c:pt>
                <c:pt idx="25">
                  <c:v>0.943</c:v>
                </c:pt>
                <c:pt idx="26">
                  <c:v>0.961</c:v>
                </c:pt>
                <c:pt idx="27">
                  <c:v>0.975</c:v>
                </c:pt>
                <c:pt idx="28">
                  <c:v>0.977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Sheet1!$F$9</c:f>
              <c:strCache>
                <c:ptCount val="1"/>
                <c:pt idx="0">
                  <c:v>W2V</c:v>
                </c:pt>
              </c:strCache>
            </c:strRef>
          </c:tx>
          <c:spPr>
            <a:ln>
              <a:solidFill>
                <a:srgbClr val="800000"/>
              </a:solidFill>
              <a:prstDash val="sysDash"/>
            </a:ln>
          </c:spPr>
          <c:marker>
            <c:symbol val="none"/>
          </c:marker>
          <c:cat>
            <c:strRef>
              <c:f>Sheet1!$D$10:$D$38</c:f>
              <c:strCache>
                <c:ptCount val="29"/>
                <c:pt idx="0">
                  <c:v>TOYS</c:v>
                </c:pt>
                <c:pt idx="1">
                  <c:v>ELECTRONICS</c:v>
                </c:pt>
                <c:pt idx="2">
                  <c:v>TOOLS</c:v>
                </c:pt>
                <c:pt idx="3">
                  <c:v>FAMILY</c:v>
                </c:pt>
                <c:pt idx="4">
                  <c:v>INSECT</c:v>
                </c:pt>
                <c:pt idx="5">
                  <c:v>PLANTS</c:v>
                </c:pt>
                <c:pt idx="6">
                  <c:v>HOUSEHOLD</c:v>
                </c:pt>
                <c:pt idx="7">
                  <c:v>MAMMAL</c:v>
                </c:pt>
                <c:pt idx="8">
                  <c:v>BODY</c:v>
                </c:pt>
                <c:pt idx="9">
                  <c:v>TIMES</c:v>
                </c:pt>
                <c:pt idx="10">
                  <c:v>FURNITURE</c:v>
                </c:pt>
                <c:pt idx="11">
                  <c:v>KITCHEN</c:v>
                </c:pt>
                <c:pt idx="12">
                  <c:v>BATHROOM</c:v>
                </c:pt>
                <c:pt idx="13">
                  <c:v>MEAT</c:v>
                </c:pt>
                <c:pt idx="14">
                  <c:v>VEHICLES</c:v>
                </c:pt>
                <c:pt idx="15">
                  <c:v>SHAPE</c:v>
                </c:pt>
                <c:pt idx="16">
                  <c:v>BIRD</c:v>
                </c:pt>
                <c:pt idx="17">
                  <c:v>WEATHER</c:v>
                </c:pt>
                <c:pt idx="18">
                  <c:v>GAMES</c:v>
                </c:pt>
                <c:pt idx="19">
                  <c:v>DRINK</c:v>
                </c:pt>
                <c:pt idx="20">
                  <c:v>DESSERT</c:v>
                </c:pt>
                <c:pt idx="21">
                  <c:v>FRUIT</c:v>
                </c:pt>
                <c:pt idx="22">
                  <c:v>MUSIC</c:v>
                </c:pt>
                <c:pt idx="23">
                  <c:v>CLOTHING</c:v>
                </c:pt>
                <c:pt idx="24">
                  <c:v>VEGETABLE</c:v>
                </c:pt>
                <c:pt idx="25">
                  <c:v>SPACE</c:v>
                </c:pt>
                <c:pt idx="26">
                  <c:v>DAYS</c:v>
                </c:pt>
                <c:pt idx="27">
                  <c:v>NUMBERS</c:v>
                </c:pt>
                <c:pt idx="28">
                  <c:v>MONTHS</c:v>
                </c:pt>
              </c:strCache>
            </c:strRef>
          </c:cat>
          <c:val>
            <c:numRef>
              <c:f>Sheet1!$F$10:$F$38</c:f>
              <c:numCache>
                <c:formatCode>General</c:formatCode>
                <c:ptCount val="29"/>
                <c:pt idx="0">
                  <c:v>0.582</c:v>
                </c:pt>
                <c:pt idx="1">
                  <c:v>0.638</c:v>
                </c:pt>
                <c:pt idx="2">
                  <c:v>0.657</c:v>
                </c:pt>
                <c:pt idx="3">
                  <c:v>0.68</c:v>
                </c:pt>
                <c:pt idx="4">
                  <c:v>0.644</c:v>
                </c:pt>
                <c:pt idx="5">
                  <c:v>0.674</c:v>
                </c:pt>
                <c:pt idx="6">
                  <c:v>0.734</c:v>
                </c:pt>
                <c:pt idx="7">
                  <c:v>0.71</c:v>
                </c:pt>
                <c:pt idx="8">
                  <c:v>0.689</c:v>
                </c:pt>
                <c:pt idx="9">
                  <c:v>0.678</c:v>
                </c:pt>
                <c:pt idx="10">
                  <c:v>0.684</c:v>
                </c:pt>
                <c:pt idx="11">
                  <c:v>0.767</c:v>
                </c:pt>
                <c:pt idx="12">
                  <c:v>0.679</c:v>
                </c:pt>
                <c:pt idx="13">
                  <c:v>0.723</c:v>
                </c:pt>
                <c:pt idx="14">
                  <c:v>0.765</c:v>
                </c:pt>
                <c:pt idx="15">
                  <c:v>0.709</c:v>
                </c:pt>
                <c:pt idx="16">
                  <c:v>0.793</c:v>
                </c:pt>
                <c:pt idx="17">
                  <c:v>0.708</c:v>
                </c:pt>
                <c:pt idx="18">
                  <c:v>0.793</c:v>
                </c:pt>
                <c:pt idx="19">
                  <c:v>0.811</c:v>
                </c:pt>
                <c:pt idx="20">
                  <c:v>0.828</c:v>
                </c:pt>
                <c:pt idx="21">
                  <c:v>0.85</c:v>
                </c:pt>
                <c:pt idx="22">
                  <c:v>0.765</c:v>
                </c:pt>
                <c:pt idx="23">
                  <c:v>0.797</c:v>
                </c:pt>
                <c:pt idx="24">
                  <c:v>0.834</c:v>
                </c:pt>
                <c:pt idx="25">
                  <c:v>0.827</c:v>
                </c:pt>
                <c:pt idx="26">
                  <c:v>0.925</c:v>
                </c:pt>
                <c:pt idx="27">
                  <c:v>0.938</c:v>
                </c:pt>
                <c:pt idx="28">
                  <c:v>0.84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Sheet1!$G$9</c:f>
              <c:strCache>
                <c:ptCount val="1"/>
                <c:pt idx="0">
                  <c:v>NDL</c:v>
                </c:pt>
              </c:strCache>
            </c:strRef>
          </c:tx>
          <c:spPr>
            <a:ln w="38100" cmpd="dbl">
              <a:solidFill>
                <a:srgbClr val="804000"/>
              </a:solidFill>
            </a:ln>
          </c:spPr>
          <c:marker>
            <c:symbol val="none"/>
          </c:marker>
          <c:cat>
            <c:strRef>
              <c:f>Sheet1!$D$10:$D$38</c:f>
              <c:strCache>
                <c:ptCount val="29"/>
                <c:pt idx="0">
                  <c:v>TOYS</c:v>
                </c:pt>
                <c:pt idx="1">
                  <c:v>ELECTRONICS</c:v>
                </c:pt>
                <c:pt idx="2">
                  <c:v>TOOLS</c:v>
                </c:pt>
                <c:pt idx="3">
                  <c:v>FAMILY</c:v>
                </c:pt>
                <c:pt idx="4">
                  <c:v>INSECT</c:v>
                </c:pt>
                <c:pt idx="5">
                  <c:v>PLANTS</c:v>
                </c:pt>
                <c:pt idx="6">
                  <c:v>HOUSEHOLD</c:v>
                </c:pt>
                <c:pt idx="7">
                  <c:v>MAMMAL</c:v>
                </c:pt>
                <c:pt idx="8">
                  <c:v>BODY</c:v>
                </c:pt>
                <c:pt idx="9">
                  <c:v>TIMES</c:v>
                </c:pt>
                <c:pt idx="10">
                  <c:v>FURNITURE</c:v>
                </c:pt>
                <c:pt idx="11">
                  <c:v>KITCHEN</c:v>
                </c:pt>
                <c:pt idx="12">
                  <c:v>BATHROOM</c:v>
                </c:pt>
                <c:pt idx="13">
                  <c:v>MEAT</c:v>
                </c:pt>
                <c:pt idx="14">
                  <c:v>VEHICLES</c:v>
                </c:pt>
                <c:pt idx="15">
                  <c:v>SHAPE</c:v>
                </c:pt>
                <c:pt idx="16">
                  <c:v>BIRD</c:v>
                </c:pt>
                <c:pt idx="17">
                  <c:v>WEATHER</c:v>
                </c:pt>
                <c:pt idx="18">
                  <c:v>GAMES</c:v>
                </c:pt>
                <c:pt idx="19">
                  <c:v>DRINK</c:v>
                </c:pt>
                <c:pt idx="20">
                  <c:v>DESSERT</c:v>
                </c:pt>
                <c:pt idx="21">
                  <c:v>FRUIT</c:v>
                </c:pt>
                <c:pt idx="22">
                  <c:v>MUSIC</c:v>
                </c:pt>
                <c:pt idx="23">
                  <c:v>CLOTHING</c:v>
                </c:pt>
                <c:pt idx="24">
                  <c:v>VEGETABLE</c:v>
                </c:pt>
                <c:pt idx="25">
                  <c:v>SPACE</c:v>
                </c:pt>
                <c:pt idx="26">
                  <c:v>DAYS</c:v>
                </c:pt>
                <c:pt idx="27">
                  <c:v>NUMBERS</c:v>
                </c:pt>
                <c:pt idx="28">
                  <c:v>MONTHS</c:v>
                </c:pt>
              </c:strCache>
            </c:strRef>
          </c:cat>
          <c:val>
            <c:numRef>
              <c:f>Sheet1!$G$10:$G$38</c:f>
              <c:numCache>
                <c:formatCode>General</c:formatCode>
                <c:ptCount val="29"/>
                <c:pt idx="0">
                  <c:v>0.538911109178912</c:v>
                </c:pt>
                <c:pt idx="1">
                  <c:v>0.591488118426178</c:v>
                </c:pt>
                <c:pt idx="2">
                  <c:v>0.562089930722639</c:v>
                </c:pt>
                <c:pt idx="3">
                  <c:v>0.618938688999173</c:v>
                </c:pt>
                <c:pt idx="4">
                  <c:v>0.553566384791418</c:v>
                </c:pt>
                <c:pt idx="5">
                  <c:v>0.594231616028181</c:v>
                </c:pt>
                <c:pt idx="6">
                  <c:v>0.617878068285677</c:v>
                </c:pt>
                <c:pt idx="7">
                  <c:v>0.54542528201554</c:v>
                </c:pt>
                <c:pt idx="8">
                  <c:v>0.59108589087809</c:v>
                </c:pt>
                <c:pt idx="9">
                  <c:v>0.682653304700549</c:v>
                </c:pt>
                <c:pt idx="10">
                  <c:v>0.638147615496609</c:v>
                </c:pt>
                <c:pt idx="11">
                  <c:v>0.626251340463148</c:v>
                </c:pt>
                <c:pt idx="12">
                  <c:v>0.631994729907773</c:v>
                </c:pt>
                <c:pt idx="13">
                  <c:v>0.617734654939736</c:v>
                </c:pt>
                <c:pt idx="14">
                  <c:v>0.615060167208871</c:v>
                </c:pt>
                <c:pt idx="15">
                  <c:v>0.688941493289319</c:v>
                </c:pt>
                <c:pt idx="16">
                  <c:v>0.573576210764281</c:v>
                </c:pt>
                <c:pt idx="17">
                  <c:v>0.64327701284223</c:v>
                </c:pt>
                <c:pt idx="18">
                  <c:v>0.775596276905177</c:v>
                </c:pt>
                <c:pt idx="19">
                  <c:v>0.782426859632742</c:v>
                </c:pt>
                <c:pt idx="20">
                  <c:v>0.653728650399755</c:v>
                </c:pt>
                <c:pt idx="21">
                  <c:v>0.696686794851422</c:v>
                </c:pt>
                <c:pt idx="22">
                  <c:v>0.715441985909291</c:v>
                </c:pt>
                <c:pt idx="23">
                  <c:v>0.621051002118299</c:v>
                </c:pt>
                <c:pt idx="24">
                  <c:v>0.678597368011482</c:v>
                </c:pt>
                <c:pt idx="25">
                  <c:v>0.7557293629853</c:v>
                </c:pt>
                <c:pt idx="26">
                  <c:v>0.889487324269933</c:v>
                </c:pt>
                <c:pt idx="27">
                  <c:v>0.897061631646082</c:v>
                </c:pt>
                <c:pt idx="28">
                  <c:v>0.947081646423752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Sheet1!$H$9</c:f>
              <c:strCache>
                <c:ptCount val="1"/>
                <c:pt idx="0">
                  <c:v>RVA</c:v>
                </c:pt>
              </c:strCache>
            </c:strRef>
          </c:tx>
          <c:spPr>
            <a:ln w="38100" cmpd="dbl">
              <a:solidFill>
                <a:srgbClr val="008040"/>
              </a:solidFill>
            </a:ln>
          </c:spPr>
          <c:marker>
            <c:symbol val="none"/>
          </c:marker>
          <c:cat>
            <c:strRef>
              <c:f>Sheet1!$D$10:$D$38</c:f>
              <c:strCache>
                <c:ptCount val="29"/>
                <c:pt idx="0">
                  <c:v>TOYS</c:v>
                </c:pt>
                <c:pt idx="1">
                  <c:v>ELECTRONICS</c:v>
                </c:pt>
                <c:pt idx="2">
                  <c:v>TOOLS</c:v>
                </c:pt>
                <c:pt idx="3">
                  <c:v>FAMILY</c:v>
                </c:pt>
                <c:pt idx="4">
                  <c:v>INSECT</c:v>
                </c:pt>
                <c:pt idx="5">
                  <c:v>PLANTS</c:v>
                </c:pt>
                <c:pt idx="6">
                  <c:v>HOUSEHOLD</c:v>
                </c:pt>
                <c:pt idx="7">
                  <c:v>MAMMAL</c:v>
                </c:pt>
                <c:pt idx="8">
                  <c:v>BODY</c:v>
                </c:pt>
                <c:pt idx="9">
                  <c:v>TIMES</c:v>
                </c:pt>
                <c:pt idx="10">
                  <c:v>FURNITURE</c:v>
                </c:pt>
                <c:pt idx="11">
                  <c:v>KITCHEN</c:v>
                </c:pt>
                <c:pt idx="12">
                  <c:v>BATHROOM</c:v>
                </c:pt>
                <c:pt idx="13">
                  <c:v>MEAT</c:v>
                </c:pt>
                <c:pt idx="14">
                  <c:v>VEHICLES</c:v>
                </c:pt>
                <c:pt idx="15">
                  <c:v>SHAPE</c:v>
                </c:pt>
                <c:pt idx="16">
                  <c:v>BIRD</c:v>
                </c:pt>
                <c:pt idx="17">
                  <c:v>WEATHER</c:v>
                </c:pt>
                <c:pt idx="18">
                  <c:v>GAMES</c:v>
                </c:pt>
                <c:pt idx="19">
                  <c:v>DRINK</c:v>
                </c:pt>
                <c:pt idx="20">
                  <c:v>DESSERT</c:v>
                </c:pt>
                <c:pt idx="21">
                  <c:v>FRUIT</c:v>
                </c:pt>
                <c:pt idx="22">
                  <c:v>MUSIC</c:v>
                </c:pt>
                <c:pt idx="23">
                  <c:v>CLOTHING</c:v>
                </c:pt>
                <c:pt idx="24">
                  <c:v>VEGETABLE</c:v>
                </c:pt>
                <c:pt idx="25">
                  <c:v>SPACE</c:v>
                </c:pt>
                <c:pt idx="26">
                  <c:v>DAYS</c:v>
                </c:pt>
                <c:pt idx="27">
                  <c:v>NUMBERS</c:v>
                </c:pt>
                <c:pt idx="28">
                  <c:v>MONTHS</c:v>
                </c:pt>
              </c:strCache>
            </c:strRef>
          </c:cat>
          <c:val>
            <c:numRef>
              <c:f>Sheet1!$H$10:$H$38</c:f>
              <c:numCache>
                <c:formatCode>General</c:formatCode>
                <c:ptCount val="29"/>
                <c:pt idx="0">
                  <c:v>0.551</c:v>
                </c:pt>
                <c:pt idx="1">
                  <c:v>0.578</c:v>
                </c:pt>
                <c:pt idx="2">
                  <c:v>0.568</c:v>
                </c:pt>
                <c:pt idx="3">
                  <c:v>0.629</c:v>
                </c:pt>
                <c:pt idx="4">
                  <c:v>0.56</c:v>
                </c:pt>
                <c:pt idx="5">
                  <c:v>0.568</c:v>
                </c:pt>
                <c:pt idx="6">
                  <c:v>0.666</c:v>
                </c:pt>
                <c:pt idx="7">
                  <c:v>0.587</c:v>
                </c:pt>
                <c:pt idx="8">
                  <c:v>0.584</c:v>
                </c:pt>
                <c:pt idx="9">
                  <c:v>0.744</c:v>
                </c:pt>
                <c:pt idx="10">
                  <c:v>0.676</c:v>
                </c:pt>
                <c:pt idx="11">
                  <c:v>0.696</c:v>
                </c:pt>
                <c:pt idx="12">
                  <c:v>0.613</c:v>
                </c:pt>
                <c:pt idx="13">
                  <c:v>0.698</c:v>
                </c:pt>
                <c:pt idx="14">
                  <c:v>0.617</c:v>
                </c:pt>
                <c:pt idx="15">
                  <c:v>0.682</c:v>
                </c:pt>
                <c:pt idx="16">
                  <c:v>0.61</c:v>
                </c:pt>
                <c:pt idx="17">
                  <c:v>0.598</c:v>
                </c:pt>
                <c:pt idx="18">
                  <c:v>0.89</c:v>
                </c:pt>
                <c:pt idx="19">
                  <c:v>0.787</c:v>
                </c:pt>
                <c:pt idx="20">
                  <c:v>0.714</c:v>
                </c:pt>
                <c:pt idx="21">
                  <c:v>0.698</c:v>
                </c:pt>
                <c:pt idx="22">
                  <c:v>0.773</c:v>
                </c:pt>
                <c:pt idx="23">
                  <c:v>0.627</c:v>
                </c:pt>
                <c:pt idx="24">
                  <c:v>0.725</c:v>
                </c:pt>
                <c:pt idx="25">
                  <c:v>0.793</c:v>
                </c:pt>
                <c:pt idx="26">
                  <c:v>0.783</c:v>
                </c:pt>
                <c:pt idx="27">
                  <c:v>0.925</c:v>
                </c:pt>
                <c:pt idx="28">
                  <c:v>0.813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0540296"/>
        <c:axId val="-2138328152"/>
      </c:lineChart>
      <c:catAx>
        <c:axId val="-2120540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2000"/>
            </a:pPr>
            <a:endParaRPr lang="en-US"/>
          </a:p>
        </c:txPr>
        <c:crossAx val="-2138328152"/>
        <c:crosses val="autoZero"/>
        <c:auto val="1"/>
        <c:lblAlgn val="ctr"/>
        <c:lblOffset val="100"/>
        <c:noMultiLvlLbl val="0"/>
      </c:catAx>
      <c:valAx>
        <c:axId val="-2138328152"/>
        <c:scaling>
          <c:orientation val="minMax"/>
          <c:max val="1.0"/>
          <c:min val="0.5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Classification Accuracy</a:t>
                </a:r>
              </a:p>
            </c:rich>
          </c:tx>
          <c:layout>
            <c:manualLayout>
              <c:xMode val="edge"/>
              <c:yMode val="edge"/>
              <c:x val="0.00405826972804868"/>
              <c:y val="0.154213229355946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crossAx val="-2120540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1380696900796"/>
          <c:y val="0.0463895892323804"/>
          <c:w val="0.214080459770115"/>
          <c:h val="0.16000945609281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800">
          <a:latin typeface="Arial(body)"/>
          <a:ea typeface="Times New Roman" charset="0"/>
          <a:cs typeface="Arial(body)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125765529309"/>
          <c:y val="0.0601851851851852"/>
          <c:w val="0.82776312335958"/>
          <c:h val="0.8224693788276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00000"/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-0.04100946372239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205761316872428"/>
                  <c:y val="-0.04731861198738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205761316872435"/>
                  <c:y val="-0.08832807570977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"/>
                  <c:y val="-0.0694006309148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Sheet1!$E$5:$H$5</c:f>
                <c:numCache>
                  <c:formatCode>General</c:formatCode>
                  <c:ptCount val="4"/>
                  <c:pt idx="0">
                    <c:v>0.031783170769803</c:v>
                  </c:pt>
                  <c:pt idx="1">
                    <c:v>0.0309261548238218</c:v>
                  </c:pt>
                  <c:pt idx="2">
                    <c:v>0.0379495894222814</c:v>
                  </c:pt>
                  <c:pt idx="3">
                    <c:v>0.036009342613676</c:v>
                  </c:pt>
                </c:numCache>
              </c:numRef>
            </c:plus>
            <c:minus>
              <c:numRef>
                <c:f>Sheet1!$E$5:$H$5</c:f>
                <c:numCache>
                  <c:formatCode>General</c:formatCode>
                  <c:ptCount val="4"/>
                  <c:pt idx="0">
                    <c:v>0.031783170769803</c:v>
                  </c:pt>
                  <c:pt idx="1">
                    <c:v>0.0309261548238218</c:v>
                  </c:pt>
                  <c:pt idx="2">
                    <c:v>0.0379495894222814</c:v>
                  </c:pt>
                  <c:pt idx="3">
                    <c:v>0.036009342613676</c:v>
                  </c:pt>
                </c:numCache>
              </c:numRef>
            </c:minus>
          </c:errBars>
          <c:cat>
            <c:strRef>
              <c:f>Sheet1!$E$3:$H$3</c:f>
              <c:strCache>
                <c:ptCount val="4"/>
                <c:pt idx="0">
                  <c:v>PCA</c:v>
                </c:pt>
                <c:pt idx="1">
                  <c:v>W2V</c:v>
                </c:pt>
                <c:pt idx="2">
                  <c:v>RVA</c:v>
                </c:pt>
                <c:pt idx="3">
                  <c:v>NDL</c:v>
                </c:pt>
              </c:strCache>
            </c:strRef>
          </c:cat>
          <c:val>
            <c:numRef>
              <c:f>Sheet1!$E$4:$H$4</c:f>
              <c:numCache>
                <c:formatCode>General</c:formatCode>
                <c:ptCount val="4"/>
                <c:pt idx="0">
                  <c:v>0.816206896551724</c:v>
                </c:pt>
                <c:pt idx="1">
                  <c:v>0.749034482758621</c:v>
                </c:pt>
                <c:pt idx="2">
                  <c:v>0.685785714285714</c:v>
                </c:pt>
                <c:pt idx="3">
                  <c:v>0.667039328347985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824984"/>
        <c:axId val="-2134986744"/>
      </c:barChart>
      <c:catAx>
        <c:axId val="-2139824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4986744"/>
        <c:crosses val="autoZero"/>
        <c:auto val="1"/>
        <c:lblAlgn val="ctr"/>
        <c:lblOffset val="100"/>
        <c:noMultiLvlLbl val="0"/>
      </c:catAx>
      <c:valAx>
        <c:axId val="-2134986744"/>
        <c:scaling>
          <c:orientation val="minMax"/>
          <c:max val="1.0"/>
          <c:min val="0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Classificaiton Accuracy</a:t>
                </a:r>
              </a:p>
            </c:rich>
          </c:tx>
          <c:layout>
            <c:manualLayout>
              <c:xMode val="edge"/>
              <c:yMode val="edge"/>
              <c:x val="0.0209318681204062"/>
              <c:y val="0.109615086314261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crossAx val="-21398249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800">
          <a:latin typeface="Arial(body)"/>
          <a:ea typeface="Times New Roman" charset="0"/>
          <a:cs typeface="Arial(body)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0225" cy="36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9351" y="0"/>
            <a:ext cx="4030224" cy="36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858830"/>
            <a:ext cx="4030225" cy="36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9351" y="6858830"/>
            <a:ext cx="4030224" cy="36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5C7FBD-8A72-43A5-BB60-E9E806C81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57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0225" cy="36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06" y="0"/>
            <a:ext cx="4030225" cy="36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4800" y="541338"/>
            <a:ext cx="3609975" cy="2708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368" y="3431264"/>
            <a:ext cx="7438842" cy="324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857597"/>
            <a:ext cx="4030225" cy="36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06" y="6857597"/>
            <a:ext cx="4030225" cy="36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276B54F-CB8B-4770-9B9A-2657CB61B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08554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1710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225662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63421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042770" algn="l" defTabSz="8171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1324" algn="l" defTabSz="8171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9877" algn="l" defTabSz="8171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8431" algn="l" defTabSz="8171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41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9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301165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01165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itchFamily="34" charset="0"/>
        </a:defRPr>
      </a:lvl2pPr>
      <a:lvl3pPr algn="ctr" defTabSz="4301165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itchFamily="34" charset="0"/>
        </a:defRPr>
      </a:lvl3pPr>
      <a:lvl4pPr algn="ctr" defTabSz="4301165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itchFamily="34" charset="0"/>
        </a:defRPr>
      </a:lvl4pPr>
      <a:lvl5pPr algn="ctr" defTabSz="4301165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itchFamily="34" charset="0"/>
        </a:defRPr>
      </a:lvl5pPr>
      <a:lvl6pPr marL="408554" algn="ctr" defTabSz="4301165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itchFamily="34" charset="0"/>
        </a:defRPr>
      </a:lvl6pPr>
      <a:lvl7pPr marL="817108" algn="ctr" defTabSz="4301165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itchFamily="34" charset="0"/>
        </a:defRPr>
      </a:lvl7pPr>
      <a:lvl8pPr marL="1225662" algn="ctr" defTabSz="4301165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itchFamily="34" charset="0"/>
        </a:defRPr>
      </a:lvl8pPr>
      <a:lvl9pPr marL="1634216" algn="ctr" defTabSz="4301165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itchFamily="34" charset="0"/>
        </a:defRPr>
      </a:lvl9pPr>
    </p:titleStyle>
    <p:bodyStyle>
      <a:lvl1pPr marL="1612937" indent="-1612937" algn="l" defTabSz="4301165" rtl="0" eaLnBrk="0" fontAlgn="base" hangingPunct="0">
        <a:spcBef>
          <a:spcPct val="20000"/>
        </a:spcBef>
        <a:spcAft>
          <a:spcPct val="0"/>
        </a:spcAft>
        <a:buChar char="•"/>
        <a:defRPr sz="15000">
          <a:solidFill>
            <a:schemeClr val="tx1"/>
          </a:solidFill>
          <a:latin typeface="+mn-lt"/>
          <a:ea typeface="+mn-ea"/>
          <a:cs typeface="+mn-cs"/>
        </a:defRPr>
      </a:lvl1pPr>
      <a:lvl2pPr marL="3493988" indent="-1343405" algn="l" defTabSz="4301165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</a:defRPr>
      </a:lvl2pPr>
      <a:lvl3pPr marL="5375038" indent="-1073873" algn="l" defTabSz="4301165" rtl="0" eaLnBrk="0" fontAlgn="base" hangingPunct="0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</a:defRPr>
      </a:lvl3pPr>
      <a:lvl4pPr marL="7525620" indent="-1075291" algn="l" defTabSz="4301165" rtl="0" eaLnBrk="0" fontAlgn="base" hangingPunct="0">
        <a:spcBef>
          <a:spcPct val="20000"/>
        </a:spcBef>
        <a:spcAft>
          <a:spcPct val="0"/>
        </a:spcAft>
        <a:buChar char="–"/>
        <a:defRPr sz="9400">
          <a:solidFill>
            <a:schemeClr val="tx1"/>
          </a:solidFill>
          <a:latin typeface="+mn-lt"/>
        </a:defRPr>
      </a:lvl4pPr>
      <a:lvl5pPr marL="9676203" indent="-1075291" algn="l" defTabSz="4301165" rtl="0" eaLnBrk="0" fontAlgn="base" hangingPunct="0">
        <a:spcBef>
          <a:spcPct val="20000"/>
        </a:spcBef>
        <a:spcAft>
          <a:spcPct val="0"/>
        </a:spcAft>
        <a:buChar char="»"/>
        <a:defRPr sz="9400">
          <a:solidFill>
            <a:schemeClr val="tx1"/>
          </a:solidFill>
          <a:latin typeface="+mn-lt"/>
        </a:defRPr>
      </a:lvl5pPr>
      <a:lvl6pPr marL="10084757" indent="-1075291" algn="l" defTabSz="4301165" rtl="0" fontAlgn="base">
        <a:spcBef>
          <a:spcPct val="20000"/>
        </a:spcBef>
        <a:spcAft>
          <a:spcPct val="0"/>
        </a:spcAft>
        <a:buChar char="»"/>
        <a:defRPr sz="9400">
          <a:solidFill>
            <a:schemeClr val="tx1"/>
          </a:solidFill>
          <a:latin typeface="+mn-lt"/>
        </a:defRPr>
      </a:lvl6pPr>
      <a:lvl7pPr marL="10493311" indent="-1075291" algn="l" defTabSz="4301165" rtl="0" fontAlgn="base">
        <a:spcBef>
          <a:spcPct val="20000"/>
        </a:spcBef>
        <a:spcAft>
          <a:spcPct val="0"/>
        </a:spcAft>
        <a:buChar char="»"/>
        <a:defRPr sz="9400">
          <a:solidFill>
            <a:schemeClr val="tx1"/>
          </a:solidFill>
          <a:latin typeface="+mn-lt"/>
        </a:defRPr>
      </a:lvl7pPr>
      <a:lvl8pPr marL="10901865" indent="-1075291" algn="l" defTabSz="4301165" rtl="0" fontAlgn="base">
        <a:spcBef>
          <a:spcPct val="20000"/>
        </a:spcBef>
        <a:spcAft>
          <a:spcPct val="0"/>
        </a:spcAft>
        <a:buChar char="»"/>
        <a:defRPr sz="9400">
          <a:solidFill>
            <a:schemeClr val="tx1"/>
          </a:solidFill>
          <a:latin typeface="+mn-lt"/>
        </a:defRPr>
      </a:lvl8pPr>
      <a:lvl9pPr marL="11310419" indent="-1075291" algn="l" defTabSz="4301165" rtl="0" fontAlgn="base">
        <a:spcBef>
          <a:spcPct val="20000"/>
        </a:spcBef>
        <a:spcAft>
          <a:spcPct val="0"/>
        </a:spcAft>
        <a:buChar char="»"/>
        <a:defRPr sz="9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7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554" algn="l" defTabSz="817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7108" algn="l" defTabSz="817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5662" algn="l" defTabSz="817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4216" algn="l" defTabSz="817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2770" algn="l" defTabSz="817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1324" algn="l" defTabSz="817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9877" algn="l" defTabSz="817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8431" algn="l" defTabSz="817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chart" Target="../charts/chart3.xml"/><Relationship Id="rId7" Type="http://schemas.openxmlformats.org/officeDocument/2006/relationships/chart" Target="../charts/chart4.xml"/><Relationship Id="rId8" Type="http://schemas.openxmlformats.org/officeDocument/2006/relationships/image" Target="../media/image2.jp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-10695" y="0"/>
            <a:ext cx="28932828" cy="5410200"/>
          </a:xfrm>
          <a:prstGeom prst="rect">
            <a:avLst/>
          </a:prstGeom>
          <a:solidFill>
            <a:srgbClr val="F6F5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7108" tIns="817108" rIns="817108" bIns="817108" numCol="1" rtlCol="0" anchor="ctr" anchorCtr="0" compatLnSpc="1">
            <a:prstTxWarp prst="textNoShape">
              <a:avLst/>
            </a:prstTxWarp>
          </a:bodyPr>
          <a:lstStyle/>
          <a:p>
            <a:pPr defTabSz="4301165"/>
            <a:r>
              <a:rPr lang="en-US" sz="9200" b="1" dirty="0">
                <a:latin typeface="Arial"/>
                <a:cs typeface="Arial"/>
              </a:rPr>
              <a:t>Comparing </a:t>
            </a:r>
            <a:r>
              <a:rPr lang="en-US" sz="9200" b="1" dirty="0">
                <a:solidFill>
                  <a:srgbClr val="7D120C"/>
                </a:solidFill>
                <a:latin typeface="Arial"/>
                <a:cs typeface="Arial"/>
              </a:rPr>
              <a:t>Predictive</a:t>
            </a:r>
            <a:r>
              <a:rPr lang="en-US" sz="9200" b="1" dirty="0">
                <a:latin typeface="Arial"/>
                <a:cs typeface="Arial"/>
              </a:rPr>
              <a:t> and </a:t>
            </a:r>
            <a:r>
              <a:rPr lang="en-US" sz="9200" b="1" dirty="0" smtClean="0">
                <a:solidFill>
                  <a:srgbClr val="7D120C"/>
                </a:solidFill>
                <a:latin typeface="Arial"/>
                <a:cs typeface="Arial"/>
              </a:rPr>
              <a:t>Co-occurrence </a:t>
            </a:r>
            <a:r>
              <a:rPr lang="en-US" sz="9200" b="1" dirty="0">
                <a:solidFill>
                  <a:srgbClr val="000000"/>
                </a:solidFill>
                <a:latin typeface="Arial"/>
                <a:cs typeface="Arial"/>
              </a:rPr>
              <a:t>Based</a:t>
            </a:r>
            <a:r>
              <a:rPr lang="en-US" sz="9200" b="1" dirty="0">
                <a:latin typeface="Arial"/>
                <a:cs typeface="Arial"/>
              </a:rPr>
              <a:t> </a:t>
            </a:r>
            <a:r>
              <a:rPr lang="en-US" sz="9200" b="1" dirty="0" smtClean="0">
                <a:latin typeface="Arial"/>
                <a:cs typeface="Arial"/>
              </a:rPr>
              <a:t>Models </a:t>
            </a:r>
            <a:r>
              <a:rPr lang="en-US" sz="9200" b="1" dirty="0">
                <a:latin typeface="Arial"/>
                <a:cs typeface="Arial"/>
              </a:rPr>
              <a:t>of Lexical Semantics </a:t>
            </a:r>
            <a:r>
              <a:rPr lang="en-US" sz="9200" b="1" dirty="0" smtClean="0">
                <a:latin typeface="Arial"/>
                <a:cs typeface="Arial"/>
              </a:rPr>
              <a:t>Trained </a:t>
            </a:r>
            <a:r>
              <a:rPr lang="en-US" sz="9200" b="1" dirty="0">
                <a:latin typeface="Arial"/>
                <a:cs typeface="Arial"/>
              </a:rPr>
              <a:t>on Child</a:t>
            </a:r>
            <a:r>
              <a:rPr lang="en-US" sz="9200" b="1" dirty="0" smtClean="0">
                <a:latin typeface="Arial"/>
                <a:cs typeface="Arial"/>
              </a:rPr>
              <a:t>-Directed </a:t>
            </a:r>
            <a:r>
              <a:rPr lang="en-US" sz="9200" b="1" dirty="0">
                <a:latin typeface="Arial"/>
                <a:cs typeface="Arial"/>
              </a:rPr>
              <a:t>Speech</a:t>
            </a:r>
            <a:r>
              <a:rPr lang="en-GB" sz="9200" dirty="0">
                <a:latin typeface="Arial"/>
                <a:cs typeface="Arial"/>
              </a:rPr>
              <a:t> </a:t>
            </a:r>
            <a:endParaRPr lang="en-US" sz="9200" spc="-134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itchFamily="34" charset="0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4466414" y="8458200"/>
            <a:ext cx="14455719" cy="24458195"/>
          </a:xfrm>
          <a:prstGeom prst="rect">
            <a:avLst/>
          </a:prstGeom>
          <a:gradFill>
            <a:gsLst>
              <a:gs pos="0">
                <a:srgbClr val="F6F5EE"/>
              </a:gs>
              <a:gs pos="100000">
                <a:srgbClr val="DFD9BD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711" tIns="40855" rIns="81711" bIns="40855" numCol="1" rtlCol="0" anchor="t" anchorCtr="0" compatLnSpc="1">
            <a:prstTxWarp prst="textNoShape">
              <a:avLst/>
            </a:prstTxWarp>
          </a:bodyPr>
          <a:lstStyle/>
          <a:p>
            <a:pPr defTabSz="4301165"/>
            <a:endParaRPr lang="en-US"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-10695" y="31752540"/>
            <a:ext cx="43901895" cy="1165860"/>
          </a:xfrm>
          <a:prstGeom prst="rect">
            <a:avLst/>
          </a:prstGeom>
          <a:solidFill>
            <a:srgbClr val="FAF9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662" tIns="817108" rIns="6536863" bIns="817108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latin typeface="Arial"/>
                <a:cs typeface="Arial"/>
              </a:rPr>
              <a:t>This </a:t>
            </a:r>
            <a:r>
              <a:rPr lang="en-US" sz="3600" dirty="0">
                <a:latin typeface="Arial"/>
                <a:cs typeface="Arial"/>
              </a:rPr>
              <a:t>research was funded by grant R305A140382 from the Institute of Education </a:t>
            </a:r>
            <a:r>
              <a:rPr lang="en-US" sz="3600" dirty="0" smtClean="0">
                <a:latin typeface="Arial"/>
                <a:cs typeface="Arial"/>
              </a:rPr>
              <a:t>Sciences, US Department of Education. </a:t>
            </a:r>
          </a:p>
          <a:p>
            <a:r>
              <a:rPr lang="en-US" sz="3600" dirty="0" smtClean="0">
                <a:latin typeface="Arial"/>
                <a:cs typeface="Arial"/>
              </a:rPr>
              <a:t>The first author’s conference travel was supported by IU Provost’s Women in Science &amp; Cognitive Science Society awards.</a:t>
            </a:r>
            <a:endParaRPr lang="en-GB" sz="36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18617597"/>
            <a:ext cx="13140267" cy="12624403"/>
          </a:xfrm>
          <a:prstGeom prst="rect">
            <a:avLst/>
          </a:prstGeom>
          <a:noFill/>
        </p:spPr>
        <p:txBody>
          <a:bodyPr wrap="square" lIns="81711" tIns="40855" rIns="81711" bIns="40855" rtlCol="0">
            <a:spAutoFit/>
          </a:bodyPr>
          <a:lstStyle/>
          <a:p>
            <a:pPr algn="ctr"/>
            <a:r>
              <a:rPr lang="en-US" sz="4500" b="1" dirty="0" smtClean="0">
                <a:latin typeface="Arial"/>
                <a:cs typeface="Arial"/>
              </a:rPr>
              <a:t>METHOD</a:t>
            </a:r>
          </a:p>
          <a:p>
            <a:pPr algn="ctr">
              <a:lnSpc>
                <a:spcPct val="50000"/>
              </a:lnSpc>
            </a:pPr>
            <a:endParaRPr lang="en-US" sz="5000" b="1" dirty="0">
              <a:latin typeface="Arial"/>
              <a:cs typeface="Arial"/>
            </a:endParaRPr>
          </a:p>
          <a:p>
            <a:pPr algn="ctr"/>
            <a:endParaRPr lang="en-US" sz="5000" b="1" dirty="0" smtClean="0">
              <a:latin typeface="Arial"/>
              <a:cs typeface="Arial"/>
            </a:endParaRPr>
          </a:p>
          <a:p>
            <a:pPr algn="ctr"/>
            <a:endParaRPr lang="en-US" sz="5000" b="1" dirty="0">
              <a:latin typeface="Arial"/>
              <a:cs typeface="Arial"/>
            </a:endParaRPr>
          </a:p>
          <a:p>
            <a:pPr algn="ctr"/>
            <a:endParaRPr lang="en-US" sz="5000" b="1" dirty="0" smtClean="0">
              <a:latin typeface="Arial"/>
              <a:cs typeface="Arial"/>
            </a:endParaRPr>
          </a:p>
          <a:p>
            <a:pPr algn="ctr"/>
            <a:endParaRPr lang="en-US" sz="5000" b="1" dirty="0" smtClean="0">
              <a:latin typeface="Arial"/>
              <a:cs typeface="Arial"/>
            </a:endParaRPr>
          </a:p>
          <a:p>
            <a:pPr algn="ctr"/>
            <a:endParaRPr lang="en-US" sz="4000" b="1" dirty="0">
              <a:latin typeface="Arial"/>
              <a:cs typeface="Arial"/>
            </a:endParaRPr>
          </a:p>
          <a:p>
            <a:pPr algn="ctr"/>
            <a:endParaRPr lang="en-US" sz="4000" b="1" dirty="0" smtClean="0">
              <a:latin typeface="Arial"/>
              <a:cs typeface="Arial"/>
            </a:endParaRPr>
          </a:p>
          <a:p>
            <a:pPr algn="ctr"/>
            <a:endParaRPr lang="en-US" sz="4000" b="1" dirty="0" smtClean="0">
              <a:latin typeface="Arial"/>
              <a:cs typeface="Arial"/>
            </a:endParaRPr>
          </a:p>
          <a:p>
            <a:endParaRPr lang="en-US" sz="4000" b="1" dirty="0" smtClean="0">
              <a:latin typeface="Arial"/>
              <a:cs typeface="Arial"/>
            </a:endParaRPr>
          </a:p>
          <a:p>
            <a:r>
              <a:rPr lang="en-US" sz="4000" b="1" dirty="0" smtClean="0">
                <a:latin typeface="Arial"/>
                <a:cs typeface="Arial"/>
              </a:rPr>
              <a:t>Training</a:t>
            </a:r>
            <a:endParaRPr lang="en-US" sz="4000" b="1" dirty="0">
              <a:latin typeface="Arial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Arial"/>
                <a:cs typeface="Arial"/>
              </a:rPr>
              <a:t>English </a:t>
            </a:r>
            <a:r>
              <a:rPr lang="en-US" sz="4000" dirty="0" smtClean="0">
                <a:latin typeface="Arial"/>
                <a:cs typeface="Arial"/>
              </a:rPr>
              <a:t>Child-directed Speech </a:t>
            </a:r>
            <a:r>
              <a:rPr lang="en-US" sz="4000" dirty="0">
                <a:latin typeface="Arial"/>
                <a:cs typeface="Arial"/>
              </a:rPr>
              <a:t>portion of </a:t>
            </a:r>
            <a:r>
              <a:rPr lang="en-US" sz="4000" dirty="0" smtClean="0">
                <a:latin typeface="Arial"/>
                <a:cs typeface="Arial"/>
              </a:rPr>
              <a:t>CHILDES [2]</a:t>
            </a:r>
            <a:endParaRPr lang="en-US" sz="4000" dirty="0">
              <a:latin typeface="Arial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Arial"/>
                <a:cs typeface="Arial"/>
              </a:rPr>
              <a:t>36,170 types and 8,323,266 tokens</a:t>
            </a:r>
          </a:p>
          <a:p>
            <a:pPr marL="571500" indent="-571500">
              <a:buFont typeface="Arial"/>
              <a:buChar char="•"/>
            </a:pPr>
            <a:r>
              <a:rPr lang="en-GB" sz="4000" dirty="0">
                <a:latin typeface="Arial"/>
                <a:cs typeface="Arial"/>
              </a:rPr>
              <a:t>Only 10,000 most frequent words </a:t>
            </a:r>
            <a:r>
              <a:rPr lang="en-GB" sz="4000" dirty="0" smtClean="0">
                <a:latin typeface="Arial"/>
                <a:cs typeface="Arial"/>
              </a:rPr>
              <a:t>used</a:t>
            </a:r>
          </a:p>
          <a:p>
            <a:endParaRPr lang="en-GB" sz="4000" dirty="0">
              <a:latin typeface="Arial"/>
              <a:cs typeface="Arial"/>
            </a:endParaRPr>
          </a:p>
          <a:p>
            <a:r>
              <a:rPr lang="en-GB" sz="4000" b="1" dirty="0" smtClean="0">
                <a:latin typeface="Arial"/>
                <a:cs typeface="Arial"/>
              </a:rPr>
              <a:t>Evaluation</a:t>
            </a:r>
            <a:endParaRPr lang="en-GB" sz="4000" b="1" dirty="0">
              <a:latin typeface="Arial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Arial"/>
                <a:cs typeface="Arial"/>
              </a:rPr>
              <a:t>30 categories of 1,244 high freq. nouns 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Arial"/>
                <a:cs typeface="Arial"/>
              </a:rPr>
              <a:t>Pairwise similarity: </a:t>
            </a:r>
            <a:r>
              <a:rPr lang="en-US" sz="4000" i="1" dirty="0">
                <a:latin typeface="Arial"/>
                <a:cs typeface="Arial"/>
              </a:rPr>
              <a:t>shoe</a:t>
            </a:r>
            <a:r>
              <a:rPr lang="en-US" sz="4000" dirty="0">
                <a:latin typeface="Arial"/>
                <a:cs typeface="Arial"/>
              </a:rPr>
              <a:t>-</a:t>
            </a:r>
            <a:r>
              <a:rPr lang="en-US" sz="4000" i="1" dirty="0">
                <a:latin typeface="Arial"/>
                <a:cs typeface="Arial"/>
              </a:rPr>
              <a:t>sock</a:t>
            </a:r>
            <a:r>
              <a:rPr lang="en-US" sz="4000" dirty="0">
                <a:latin typeface="Arial"/>
                <a:cs typeface="Arial"/>
              </a:rPr>
              <a:t> in clothing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Arial"/>
                <a:cs typeface="Arial"/>
              </a:rPr>
              <a:t>Similarity threshold ~ balanced accuracy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4" y="31958280"/>
            <a:ext cx="577571" cy="75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9656845" y="22326600"/>
            <a:ext cx="13584709" cy="6329346"/>
          </a:xfrm>
          <a:prstGeom prst="rect">
            <a:avLst/>
          </a:prstGeom>
          <a:noFill/>
        </p:spPr>
        <p:txBody>
          <a:bodyPr wrap="square" lIns="81711" tIns="40855" rIns="81711" bIns="40855" rtlCol="0">
            <a:spAutoFit/>
          </a:bodyPr>
          <a:lstStyle/>
          <a:p>
            <a:pPr algn="ctr">
              <a:spcAft>
                <a:spcPts val="536"/>
              </a:spcAft>
            </a:pPr>
            <a:r>
              <a:rPr lang="en-US" sz="4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ahoma" pitchFamily="34" charset="0"/>
                <a:cs typeface="Arial"/>
              </a:rPr>
              <a:t>CONCLUSION</a:t>
            </a:r>
          </a:p>
          <a:p>
            <a:pPr algn="ctr">
              <a:lnSpc>
                <a:spcPct val="50000"/>
              </a:lnSpc>
              <a:spcAft>
                <a:spcPts val="536"/>
              </a:spcAft>
            </a:pPr>
            <a:endParaRPr lang="en-US" sz="4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itchFamily="34" charset="0"/>
              <a:cs typeface="Arial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500" dirty="0" smtClean="0">
                <a:solidFill>
                  <a:srgbClr val="000000"/>
                </a:solidFill>
                <a:latin typeface="Arial"/>
                <a:cs typeface="Arial"/>
              </a:rPr>
              <a:t>Parameter setting, </a:t>
            </a:r>
            <a:r>
              <a:rPr lang="en-US" sz="3500" dirty="0">
                <a:solidFill>
                  <a:srgbClr val="000000"/>
                </a:solidFill>
                <a:latin typeface="Arial"/>
                <a:cs typeface="Arial"/>
              </a:rPr>
              <a:t>and in particular, the right amount of abstraction seems to be the key to a better overall categorization performance. Predictive learning is not necessarily superior to co-occurrence-based learning.</a:t>
            </a:r>
          </a:p>
          <a:p>
            <a:pPr marL="457200" lvl="0" indent="-457200" algn="just"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Arial"/>
                <a:cs typeface="Arial"/>
              </a:rPr>
              <a:t>Different models excel at different categories, providing evidence for complimentary learning systems in category acquisition. Future research should look at the correspondence between models’ performances and behavioral data.</a:t>
            </a:r>
          </a:p>
          <a:p>
            <a:pPr algn="just">
              <a:spcAft>
                <a:spcPts val="536"/>
              </a:spcAft>
            </a:pPr>
            <a:endParaRPr lang="en-US" sz="45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itchFamily="34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11399" y="8839200"/>
            <a:ext cx="13411201" cy="4816103"/>
          </a:xfrm>
          <a:prstGeom prst="rect">
            <a:avLst/>
          </a:prstGeom>
          <a:noFill/>
        </p:spPr>
        <p:txBody>
          <a:bodyPr wrap="square" lIns="45126" tIns="22563" rIns="45126" bIns="22563" rtlCol="0">
            <a:spAutoFit/>
          </a:bodyPr>
          <a:lstStyle/>
          <a:p>
            <a:pPr algn="ctr"/>
            <a:r>
              <a:rPr lang="en-US" sz="4500" b="1" dirty="0" smtClean="0">
                <a:latin typeface="Arial"/>
                <a:cs typeface="Arial"/>
              </a:rPr>
              <a:t>EXPERIMENT 1</a:t>
            </a:r>
          </a:p>
          <a:p>
            <a:pPr algn="ctr"/>
            <a:r>
              <a:rPr lang="en-US" sz="4500" b="1" dirty="0" smtClean="0">
                <a:latin typeface="Arial"/>
                <a:cs typeface="Arial"/>
              </a:rPr>
              <a:t>Exploring Predictive Architectures</a:t>
            </a:r>
          </a:p>
          <a:p>
            <a:pPr algn="ctr">
              <a:lnSpc>
                <a:spcPct val="50000"/>
              </a:lnSpc>
            </a:pPr>
            <a:endParaRPr lang="en-US" sz="4000" b="1" dirty="0" smtClean="0">
              <a:latin typeface="Arial"/>
              <a:cs typeface="Arial"/>
            </a:endParaRPr>
          </a:p>
          <a:p>
            <a:r>
              <a:rPr lang="en-US" sz="4000" b="1" dirty="0" smtClean="0">
                <a:latin typeface="Arial"/>
                <a:cs typeface="Arial"/>
              </a:rPr>
              <a:t>Word2Vec parameter setup</a:t>
            </a:r>
            <a:endParaRPr lang="en-US" sz="4000" b="1" dirty="0">
              <a:latin typeface="Arial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latin typeface="Arial"/>
                <a:cs typeface="Arial"/>
              </a:rPr>
              <a:t>Architecture: continuous </a:t>
            </a:r>
            <a:r>
              <a:rPr lang="en-US" sz="4000" dirty="0">
                <a:latin typeface="Arial"/>
                <a:cs typeface="Arial"/>
              </a:rPr>
              <a:t>bag-of-</a:t>
            </a:r>
            <a:r>
              <a:rPr lang="en-US" sz="4000" dirty="0" smtClean="0">
                <a:latin typeface="Arial"/>
                <a:cs typeface="Arial"/>
              </a:rPr>
              <a:t>words (</a:t>
            </a:r>
            <a:r>
              <a:rPr lang="en-US" sz="4000" dirty="0" err="1" smtClean="0">
                <a:latin typeface="Arial"/>
                <a:cs typeface="Arial"/>
              </a:rPr>
              <a:t>cbow</a:t>
            </a:r>
            <a:r>
              <a:rPr lang="en-US" sz="4000" dirty="0" smtClean="0">
                <a:latin typeface="Arial"/>
                <a:cs typeface="Arial"/>
              </a:rPr>
              <a:t>), and </a:t>
            </a:r>
            <a:r>
              <a:rPr lang="en-US" sz="4000" dirty="0" err="1" smtClean="0">
                <a:latin typeface="Arial"/>
                <a:cs typeface="Arial"/>
              </a:rPr>
              <a:t>skipgram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>
                <a:latin typeface="Arial"/>
                <a:cs typeface="Arial"/>
              </a:rPr>
              <a:t>with negative </a:t>
            </a:r>
            <a:r>
              <a:rPr lang="en-US" sz="4000" dirty="0" smtClean="0">
                <a:latin typeface="Arial"/>
                <a:cs typeface="Arial"/>
              </a:rPr>
              <a:t>sampling [3]</a:t>
            </a:r>
            <a:endParaRPr lang="en-US" sz="4000" dirty="0" smtClean="0">
              <a:latin typeface="Arial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latin typeface="Arial"/>
                <a:cs typeface="Arial"/>
              </a:rPr>
              <a:t>Context: 2 or 12 words from each side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latin typeface="Arial"/>
                <a:cs typeface="Arial"/>
              </a:rPr>
              <a:t>Hidden layer size: 30/50/100/200/</a:t>
            </a:r>
            <a:r>
              <a:rPr lang="en-US" sz="4000" dirty="0" smtClean="0">
                <a:latin typeface="Arial"/>
                <a:cs typeface="Arial"/>
              </a:rPr>
              <a:t>300</a:t>
            </a:r>
            <a:endParaRPr lang="en-US" sz="4000" dirty="0" smtClean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656845" y="152400"/>
            <a:ext cx="13411201" cy="6662763"/>
          </a:xfrm>
          <a:prstGeom prst="rect">
            <a:avLst/>
          </a:prstGeom>
          <a:noFill/>
        </p:spPr>
        <p:txBody>
          <a:bodyPr wrap="square" lIns="45126" tIns="22563" rIns="45126" bIns="22563" rtlCol="0">
            <a:spAutoFit/>
          </a:bodyPr>
          <a:lstStyle/>
          <a:p>
            <a:pPr algn="ctr"/>
            <a:r>
              <a:rPr lang="en-US" sz="4500" b="1" dirty="0" smtClean="0">
                <a:latin typeface="Arial"/>
                <a:cs typeface="Arial"/>
              </a:rPr>
              <a:t>EXPERIMENT 2</a:t>
            </a:r>
          </a:p>
          <a:p>
            <a:pPr algn="ctr"/>
            <a:r>
              <a:rPr lang="en-US" sz="4500" b="1" dirty="0" smtClean="0">
                <a:latin typeface="Arial"/>
                <a:cs typeface="Arial"/>
              </a:rPr>
              <a:t>Comparison with other Models</a:t>
            </a:r>
            <a:endParaRPr lang="en-US" sz="4500" b="1" dirty="0">
              <a:latin typeface="Arial"/>
              <a:cs typeface="Arial"/>
            </a:endParaRPr>
          </a:p>
          <a:p>
            <a:pPr algn="ctr">
              <a:lnSpc>
                <a:spcPct val="50000"/>
              </a:lnSpc>
            </a:pPr>
            <a:endParaRPr lang="en-US" sz="4000" b="1" dirty="0" smtClean="0">
              <a:latin typeface="Arial"/>
              <a:cs typeface="Arial"/>
            </a:endParaRPr>
          </a:p>
          <a:p>
            <a:pPr marL="571500" indent="-571500" algn="just">
              <a:buFont typeface="Arial"/>
              <a:buChar char="•"/>
            </a:pPr>
            <a:r>
              <a:rPr lang="en-US" sz="4000" b="1" dirty="0" smtClean="0">
                <a:latin typeface="Arial"/>
                <a:cs typeface="Arial"/>
              </a:rPr>
              <a:t>W2V</a:t>
            </a:r>
            <a:r>
              <a:rPr lang="en-US" sz="4000" b="1" dirty="0">
                <a:latin typeface="Arial"/>
                <a:cs typeface="Arial"/>
              </a:rPr>
              <a:t>: </a:t>
            </a:r>
            <a:r>
              <a:rPr lang="en-US" sz="4000" dirty="0" err="1">
                <a:latin typeface="Arial"/>
                <a:cs typeface="Arial"/>
              </a:rPr>
              <a:t>Skipgram</a:t>
            </a:r>
            <a:r>
              <a:rPr lang="en-US" sz="4000" dirty="0">
                <a:latin typeface="Arial"/>
                <a:cs typeface="Arial"/>
              </a:rPr>
              <a:t> with negative sampling, hidden </a:t>
            </a:r>
            <a:r>
              <a:rPr lang="en-US" sz="4000" dirty="0" smtClean="0">
                <a:latin typeface="Arial"/>
                <a:cs typeface="Arial"/>
              </a:rPr>
              <a:t>layer size 200, </a:t>
            </a:r>
            <a:r>
              <a:rPr lang="en-US" sz="4000" dirty="0">
                <a:latin typeface="Arial"/>
                <a:cs typeface="Arial"/>
              </a:rPr>
              <a:t>context 12.</a:t>
            </a:r>
          </a:p>
          <a:p>
            <a:pPr marL="571500" indent="-571500" algn="just">
              <a:buFont typeface="Arial"/>
              <a:buChar char="•"/>
            </a:pPr>
            <a:r>
              <a:rPr lang="en-US" sz="4000" b="1" dirty="0">
                <a:latin typeface="Arial"/>
                <a:cs typeface="Arial"/>
              </a:rPr>
              <a:t>PCA: </a:t>
            </a:r>
            <a:r>
              <a:rPr lang="en-US" sz="4000" dirty="0">
                <a:latin typeface="Arial"/>
                <a:cs typeface="Arial"/>
              </a:rPr>
              <a:t>Singular value decomposition of PMI matrix, </a:t>
            </a:r>
            <a:r>
              <a:rPr lang="en-US" sz="4000" dirty="0" smtClean="0">
                <a:latin typeface="Arial"/>
                <a:cs typeface="Arial"/>
              </a:rPr>
              <a:t>30 principle </a:t>
            </a:r>
            <a:r>
              <a:rPr lang="en-US" sz="4000" dirty="0">
                <a:latin typeface="Arial"/>
                <a:cs typeface="Arial"/>
              </a:rPr>
              <a:t>components, context 12. </a:t>
            </a:r>
          </a:p>
          <a:p>
            <a:pPr marL="571500" indent="-571500" algn="just">
              <a:buFont typeface="Arial"/>
              <a:buChar char="•"/>
            </a:pPr>
            <a:r>
              <a:rPr lang="en-US" sz="4000" b="1" dirty="0">
                <a:latin typeface="Arial"/>
                <a:cs typeface="Arial"/>
              </a:rPr>
              <a:t>NDL: </a:t>
            </a:r>
            <a:r>
              <a:rPr lang="en-US" sz="4000" dirty="0">
                <a:latin typeface="Arial"/>
                <a:cs typeface="Arial"/>
              </a:rPr>
              <a:t>Naïve Discrimination Learner, </a:t>
            </a:r>
            <a:r>
              <a:rPr lang="en-US" sz="4000" dirty="0" err="1">
                <a:latin typeface="Arial"/>
                <a:cs typeface="Arial"/>
              </a:rPr>
              <a:t>Rescorla</a:t>
            </a:r>
            <a:r>
              <a:rPr lang="en-US" sz="4000" dirty="0">
                <a:latin typeface="Arial"/>
                <a:cs typeface="Arial"/>
              </a:rPr>
              <a:t>-Wagner learning, context 12.</a:t>
            </a:r>
          </a:p>
          <a:p>
            <a:pPr marL="571500" indent="-571500" algn="just">
              <a:buFont typeface="Arial"/>
              <a:buChar char="•"/>
            </a:pPr>
            <a:r>
              <a:rPr lang="en-US" sz="4000" b="1" dirty="0">
                <a:latin typeface="Arial"/>
                <a:cs typeface="Arial"/>
              </a:rPr>
              <a:t>RVA: </a:t>
            </a:r>
            <a:r>
              <a:rPr lang="en-US" sz="4000" dirty="0">
                <a:latin typeface="Arial"/>
                <a:cs typeface="Arial"/>
              </a:rPr>
              <a:t>Sparse Random Vector Accumulator, 8000 environment size, context 12</a:t>
            </a:r>
            <a:r>
              <a:rPr lang="en-US" sz="4000" dirty="0" smtClean="0">
                <a:latin typeface="Arial"/>
                <a:cs typeface="Arial"/>
              </a:rPr>
              <a:t>. </a:t>
            </a:r>
            <a:endParaRPr lang="en-US" sz="4000" dirty="0">
              <a:latin typeface="Arial"/>
              <a:cs typeface="Arial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439198"/>
              </p:ext>
            </p:extLst>
          </p:nvPr>
        </p:nvGraphicFramePr>
        <p:xfrm>
          <a:off x="457200" y="20192999"/>
          <a:ext cx="13419834" cy="4038601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473278"/>
                <a:gridCol w="4473278"/>
                <a:gridCol w="4473278"/>
              </a:tblGrid>
              <a:tr h="1539683">
                <a:tc>
                  <a:txBody>
                    <a:bodyPr/>
                    <a:lstStyle/>
                    <a:p>
                      <a:pPr algn="ctr"/>
                      <a:endParaRPr lang="en-US" sz="3700" dirty="0">
                        <a:solidFill>
                          <a:srgbClr val="7D120C"/>
                        </a:solidFill>
                      </a:endParaRPr>
                    </a:p>
                  </a:txBody>
                  <a:tcPr marL="67056" marR="67056" marT="68580" marB="6858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smtClean="0">
                          <a:solidFill>
                            <a:srgbClr val="7D120C"/>
                          </a:solidFill>
                        </a:rPr>
                        <a:t>With abstraction</a:t>
                      </a:r>
                      <a:endParaRPr lang="en-US" sz="3700" dirty="0">
                        <a:solidFill>
                          <a:srgbClr val="7D120C"/>
                        </a:solidFill>
                      </a:endParaRPr>
                    </a:p>
                  </a:txBody>
                  <a:tcPr marL="67056" marR="67056" marT="68580" marB="6858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smtClean="0">
                          <a:solidFill>
                            <a:srgbClr val="7D120C"/>
                          </a:solidFill>
                        </a:rPr>
                        <a:t>Without abstraction</a:t>
                      </a:r>
                      <a:endParaRPr lang="en-US" sz="3700" dirty="0">
                        <a:solidFill>
                          <a:srgbClr val="7D120C"/>
                        </a:solidFill>
                      </a:endParaRPr>
                    </a:p>
                  </a:txBody>
                  <a:tcPr marL="67056" marR="67056" marT="68580" marB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9235"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 smtClean="0">
                          <a:solidFill>
                            <a:srgbClr val="7D120C"/>
                          </a:solidFill>
                        </a:rPr>
                        <a:t>Predictive</a:t>
                      </a:r>
                      <a:endParaRPr lang="en-US" sz="3700" b="1" dirty="0">
                        <a:solidFill>
                          <a:srgbClr val="7D120C"/>
                        </a:solidFill>
                      </a:endParaRPr>
                    </a:p>
                  </a:txBody>
                  <a:tcPr marL="67056" marR="67056" marT="68580" marB="6858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smtClean="0">
                          <a:solidFill>
                            <a:schemeClr val="tx1"/>
                          </a:solidFill>
                        </a:rPr>
                        <a:t>W2V</a:t>
                      </a:r>
                      <a:endParaRPr lang="en-US" sz="3700" dirty="0">
                        <a:solidFill>
                          <a:schemeClr val="tx1"/>
                        </a:solidFill>
                      </a:endParaRPr>
                    </a:p>
                  </a:txBody>
                  <a:tcPr marL="67056" marR="67056" marT="68580" marB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smtClean="0">
                          <a:solidFill>
                            <a:schemeClr val="tx1"/>
                          </a:solidFill>
                        </a:rPr>
                        <a:t>NDL</a:t>
                      </a:r>
                      <a:endParaRPr lang="en-US" sz="3700" dirty="0">
                        <a:solidFill>
                          <a:schemeClr val="tx1"/>
                        </a:solidFill>
                      </a:endParaRPr>
                    </a:p>
                  </a:txBody>
                  <a:tcPr marL="67056" marR="67056" marT="68580" marB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39683"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 smtClean="0">
                          <a:solidFill>
                            <a:srgbClr val="7D120C"/>
                          </a:solidFill>
                        </a:rPr>
                        <a:t>Co-occurrence</a:t>
                      </a:r>
                      <a:r>
                        <a:rPr lang="en-US" sz="3700" b="1" baseline="0" dirty="0" smtClean="0">
                          <a:solidFill>
                            <a:srgbClr val="7D120C"/>
                          </a:solidFill>
                        </a:rPr>
                        <a:t> based</a:t>
                      </a:r>
                      <a:endParaRPr lang="en-US" sz="3700" b="1" dirty="0">
                        <a:solidFill>
                          <a:srgbClr val="7D120C"/>
                        </a:solidFill>
                      </a:endParaRPr>
                    </a:p>
                  </a:txBody>
                  <a:tcPr marL="67056" marR="67056" marT="68580" marB="6858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smtClean="0">
                          <a:solidFill>
                            <a:schemeClr val="tx1"/>
                          </a:solidFill>
                        </a:rPr>
                        <a:t>PCA</a:t>
                      </a:r>
                      <a:endParaRPr lang="en-US" sz="3700" dirty="0">
                        <a:solidFill>
                          <a:schemeClr val="tx1"/>
                        </a:solidFill>
                      </a:endParaRPr>
                    </a:p>
                  </a:txBody>
                  <a:tcPr marL="67056" marR="67056" marT="68580" marB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smtClean="0">
                          <a:solidFill>
                            <a:schemeClr val="tx1"/>
                          </a:solidFill>
                        </a:rPr>
                        <a:t>RVA</a:t>
                      </a:r>
                      <a:endParaRPr lang="en-US" sz="3700" dirty="0">
                        <a:solidFill>
                          <a:schemeClr val="tx1"/>
                        </a:solidFill>
                      </a:endParaRPr>
                    </a:p>
                  </a:txBody>
                  <a:tcPr marL="67056" marR="67056" marT="68580" marB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62000" y="8839200"/>
            <a:ext cx="13140267" cy="9392749"/>
          </a:xfrm>
          <a:prstGeom prst="rect">
            <a:avLst/>
          </a:prstGeom>
          <a:noFill/>
        </p:spPr>
        <p:txBody>
          <a:bodyPr wrap="square" lIns="81711" tIns="40855" rIns="81711" bIns="40855" rtlCol="0">
            <a:spAutoFit/>
          </a:bodyPr>
          <a:lstStyle/>
          <a:p>
            <a:pPr algn="ctr"/>
            <a:r>
              <a:rPr lang="en-US" sz="4500" b="1" dirty="0" smtClean="0">
                <a:latin typeface="Arial"/>
                <a:cs typeface="Arial"/>
              </a:rPr>
              <a:t>INTRODUCTION</a:t>
            </a:r>
          </a:p>
          <a:p>
            <a:pPr algn="ctr">
              <a:lnSpc>
                <a:spcPct val="50000"/>
              </a:lnSpc>
            </a:pPr>
            <a:endParaRPr lang="en-US" sz="3500" b="1" dirty="0" smtClean="0">
              <a:latin typeface="Arial"/>
              <a:cs typeface="Arial"/>
            </a:endParaRPr>
          </a:p>
          <a:p>
            <a:pPr algn="just"/>
            <a:r>
              <a:rPr lang="en-US" sz="3500" dirty="0">
                <a:latin typeface="Arial"/>
                <a:cs typeface="Arial"/>
              </a:rPr>
              <a:t>Distributional Semantic Models have been successful at predicting many semantic behaviors. The aim of this paper is to compare two major classes of these models </a:t>
            </a:r>
            <a:r>
              <a:rPr lang="en-US" sz="3500" dirty="0">
                <a:latin typeface="Arial"/>
                <a:cs typeface="Arial"/>
              </a:rPr>
              <a:t>(</a:t>
            </a:r>
            <a:r>
              <a:rPr lang="en-US" sz="3500" dirty="0" smtClean="0">
                <a:latin typeface="Arial"/>
                <a:cs typeface="Arial"/>
              </a:rPr>
              <a:t>co</a:t>
            </a:r>
            <a:r>
              <a:rPr lang="en-US" sz="3500" dirty="0">
                <a:latin typeface="Arial"/>
                <a:cs typeface="Arial"/>
              </a:rPr>
              <a:t>-occurrence-based </a:t>
            </a:r>
            <a:r>
              <a:rPr lang="en-US" sz="3500" dirty="0" smtClean="0">
                <a:latin typeface="Arial"/>
                <a:cs typeface="Arial"/>
              </a:rPr>
              <a:t>and </a:t>
            </a:r>
            <a:r>
              <a:rPr lang="en-US" sz="3500" dirty="0">
                <a:latin typeface="Arial"/>
                <a:cs typeface="Arial"/>
              </a:rPr>
              <a:t>prediction error-driven </a:t>
            </a:r>
            <a:r>
              <a:rPr lang="en-US" sz="3500" dirty="0" smtClean="0">
                <a:latin typeface="Arial"/>
                <a:cs typeface="Arial"/>
              </a:rPr>
              <a:t>models) in </a:t>
            </a:r>
            <a:r>
              <a:rPr lang="en-US" sz="3500" dirty="0">
                <a:latin typeface="Arial"/>
                <a:cs typeface="Arial"/>
              </a:rPr>
              <a:t>learning semantic categories from child-directed speech. Co-occurrence models have gained more attention in cognitive </a:t>
            </a:r>
            <a:r>
              <a:rPr lang="en-US" sz="3500" dirty="0" smtClean="0">
                <a:latin typeface="Arial"/>
                <a:cs typeface="Arial"/>
              </a:rPr>
              <a:t>research [1], </a:t>
            </a:r>
            <a:r>
              <a:rPr lang="en-US" sz="3500" dirty="0">
                <a:latin typeface="Arial"/>
                <a:cs typeface="Arial"/>
              </a:rPr>
              <a:t>while research from computational linguistics on big datasets has found more success with prediction-based </a:t>
            </a:r>
            <a:r>
              <a:rPr lang="en-US" sz="3500" dirty="0" smtClean="0">
                <a:latin typeface="Arial"/>
                <a:cs typeface="Arial"/>
              </a:rPr>
              <a:t>models [3]. </a:t>
            </a:r>
            <a:r>
              <a:rPr lang="en-US" sz="3500" dirty="0">
                <a:latin typeface="Arial"/>
                <a:cs typeface="Arial"/>
              </a:rPr>
              <a:t>We explore differences between these types of lexical semantic models (as representatives of </a:t>
            </a:r>
            <a:r>
              <a:rPr lang="en-US" sz="3500" dirty="0" err="1">
                <a:latin typeface="Arial"/>
                <a:cs typeface="Arial"/>
              </a:rPr>
              <a:t>Hebbian</a:t>
            </a:r>
            <a:r>
              <a:rPr lang="en-US" sz="3500" dirty="0">
                <a:latin typeface="Arial"/>
                <a:cs typeface="Arial"/>
              </a:rPr>
              <a:t> vs. reinforcement learning mechanisms, respectively) within a more cognitively relevant context: the acquisition of semantic categories (e.g., </a:t>
            </a:r>
            <a:r>
              <a:rPr lang="en-US" sz="3500" i="1" dirty="0">
                <a:latin typeface="Arial"/>
                <a:cs typeface="Arial"/>
              </a:rPr>
              <a:t>apple</a:t>
            </a:r>
            <a:r>
              <a:rPr lang="en-US" sz="3500" dirty="0">
                <a:latin typeface="Arial"/>
                <a:cs typeface="Arial"/>
              </a:rPr>
              <a:t> and </a:t>
            </a:r>
            <a:r>
              <a:rPr lang="en-US" sz="3500" i="1" dirty="0">
                <a:latin typeface="Arial"/>
                <a:cs typeface="Arial"/>
              </a:rPr>
              <a:t>orange</a:t>
            </a:r>
            <a:r>
              <a:rPr lang="en-US" sz="3500" dirty="0">
                <a:latin typeface="Arial"/>
                <a:cs typeface="Arial"/>
              </a:rPr>
              <a:t> as fruit vs. </a:t>
            </a:r>
            <a:r>
              <a:rPr lang="en-US" sz="3500" i="1" dirty="0">
                <a:latin typeface="Arial"/>
                <a:cs typeface="Arial"/>
              </a:rPr>
              <a:t>soap</a:t>
            </a:r>
            <a:r>
              <a:rPr lang="en-US" sz="3500" dirty="0">
                <a:latin typeface="Arial"/>
                <a:cs typeface="Arial"/>
              </a:rPr>
              <a:t> and </a:t>
            </a:r>
            <a:r>
              <a:rPr lang="en-US" sz="3500" i="1" dirty="0">
                <a:latin typeface="Arial"/>
                <a:cs typeface="Arial"/>
              </a:rPr>
              <a:t>shampoo</a:t>
            </a:r>
            <a:r>
              <a:rPr lang="en-US" sz="3500" dirty="0">
                <a:latin typeface="Arial"/>
                <a:cs typeface="Arial"/>
              </a:rPr>
              <a:t> as bathroom items) from linguistic data available to children. </a:t>
            </a:r>
            <a:endParaRPr lang="en-US" sz="3500" b="1" dirty="0">
              <a:latin typeface="Arial"/>
              <a:cs typeface="Arial"/>
            </a:endParaRPr>
          </a:p>
          <a:p>
            <a:pPr algn="ctr"/>
            <a:endParaRPr lang="en-US" sz="3500" b="1" dirty="0" smtClean="0">
              <a:latin typeface="Arial"/>
              <a:cs typeface="Arial"/>
            </a:endParaRPr>
          </a:p>
        </p:txBody>
      </p: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259858"/>
              </p:ext>
            </p:extLst>
          </p:nvPr>
        </p:nvGraphicFramePr>
        <p:xfrm>
          <a:off x="15011399" y="15086819"/>
          <a:ext cx="13106400" cy="7282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324248"/>
              </p:ext>
            </p:extLst>
          </p:nvPr>
        </p:nvGraphicFramePr>
        <p:xfrm>
          <a:off x="15011399" y="23430448"/>
          <a:ext cx="13106400" cy="7728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149027"/>
              </p:ext>
            </p:extLst>
          </p:nvPr>
        </p:nvGraphicFramePr>
        <p:xfrm>
          <a:off x="29377271" y="13563600"/>
          <a:ext cx="13864283" cy="79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114973"/>
              </p:ext>
            </p:extLst>
          </p:nvPr>
        </p:nvGraphicFramePr>
        <p:xfrm>
          <a:off x="29108400" y="7010400"/>
          <a:ext cx="14572899" cy="578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011400" y="31023580"/>
            <a:ext cx="13426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Arial"/>
                <a:cs typeface="Arial"/>
              </a:rPr>
              <a:t>Per-category classification accuracy of w2v models with best parameter settings</a:t>
            </a:r>
            <a:endParaRPr lang="en-US" sz="2800" i="1" dirty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248314" y="21412200"/>
            <a:ext cx="13426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Arial"/>
                <a:cs typeface="Arial"/>
              </a:rPr>
              <a:t>Per-category accuracy of the four DSM models with their best parameter settings</a:t>
            </a:r>
            <a:endParaRPr lang="en-US" sz="2800" i="1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163800" y="22369790"/>
            <a:ext cx="13426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Arial"/>
                <a:cs typeface="Arial"/>
              </a:rPr>
              <a:t>Overall classification accuracy of w2v models with different parameter settings</a:t>
            </a:r>
            <a:endParaRPr lang="en-US" sz="2800" i="1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248314" y="12733913"/>
            <a:ext cx="13426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Arial"/>
                <a:cs typeface="Arial"/>
              </a:rPr>
              <a:t>Overall accuracy of the four DSM models with their best parameter settings</a:t>
            </a:r>
            <a:endParaRPr lang="en-US" sz="2800" i="1" dirty="0">
              <a:latin typeface="Arial"/>
              <a:cs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10695" y="5410200"/>
            <a:ext cx="28932828" cy="3050006"/>
            <a:chOff x="-12032" y="10972800"/>
            <a:chExt cx="31013400" cy="3388895"/>
          </a:xfrm>
        </p:grpSpPr>
        <p:sp>
          <p:nvSpPr>
            <p:cNvPr id="23" name="Rectangle 22"/>
            <p:cNvSpPr/>
            <p:nvPr userDrawn="1"/>
          </p:nvSpPr>
          <p:spPr bwMode="auto">
            <a:xfrm>
              <a:off x="-12032" y="11008895"/>
              <a:ext cx="31013400" cy="3352800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b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301165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>
              <a:off x="-12032" y="10972800"/>
              <a:ext cx="31013400" cy="3388895"/>
            </a:xfrm>
            <a:prstGeom prst="rect">
              <a:avLst/>
            </a:prstGeom>
            <a:gradFill flip="none" rotWithShape="1">
              <a:gsLst>
                <a:gs pos="0">
                  <a:srgbClr val="7D120C"/>
                </a:gs>
                <a:gs pos="60000">
                  <a:srgbClr val="7D120C">
                    <a:alpha val="81000"/>
                  </a:srgbClr>
                </a:gs>
                <a:gs pos="100000">
                  <a:srgbClr val="7D120C">
                    <a:alpha val="50000"/>
                  </a:srgb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0" tIns="914400" rIns="914400" bIns="914400" numCol="1" rtlCol="0" anchor="ctr" anchorCtr="0" compatLnSpc="1">
              <a:prstTxWarp prst="textNoShape">
                <a:avLst/>
              </a:prstTxWarp>
            </a:bodyPr>
            <a:lstStyle/>
            <a:p>
              <a:pPr defTabSz="4301165"/>
              <a:r>
                <a:rPr lang="en-US" sz="6500" cap="all" spc="-134" dirty="0" err="1" smtClean="0">
                  <a:solidFill>
                    <a:srgbClr val="FAF9F4"/>
                  </a:solidFill>
                  <a:latin typeface="Arial"/>
                  <a:ea typeface="Tahoma" pitchFamily="34" charset="0"/>
                  <a:cs typeface="Arial"/>
                </a:rPr>
                <a:t>Fatemeh</a:t>
              </a:r>
              <a:r>
                <a:rPr lang="en-US" sz="6500" cap="all" spc="-134" dirty="0" smtClean="0">
                  <a:solidFill>
                    <a:srgbClr val="FAF9F4"/>
                  </a:solidFill>
                  <a:latin typeface="Arial"/>
                  <a:ea typeface="Tahoma" pitchFamily="34" charset="0"/>
                  <a:cs typeface="Arial"/>
                </a:rPr>
                <a:t> </a:t>
              </a:r>
              <a:r>
                <a:rPr lang="en-US" sz="6500" cap="all" spc="-134" dirty="0" err="1" smtClean="0">
                  <a:solidFill>
                    <a:srgbClr val="FAF9F4"/>
                  </a:solidFill>
                  <a:latin typeface="Arial"/>
                  <a:ea typeface="Tahoma" pitchFamily="34" charset="0"/>
                  <a:cs typeface="Arial"/>
                </a:rPr>
                <a:t>Torabi</a:t>
              </a:r>
              <a:r>
                <a:rPr lang="en-US" sz="6500" cap="all" spc="-134" dirty="0" smtClean="0">
                  <a:solidFill>
                    <a:srgbClr val="FAF9F4"/>
                  </a:solidFill>
                  <a:latin typeface="Arial"/>
                  <a:ea typeface="Tahoma" pitchFamily="34" charset="0"/>
                  <a:cs typeface="Arial"/>
                </a:rPr>
                <a:t> Asr</a:t>
              </a:r>
              <a:r>
                <a:rPr lang="en-US" sz="6500" cap="all" spc="-134" baseline="30000" dirty="0">
                  <a:solidFill>
                    <a:srgbClr val="FAF9F4"/>
                  </a:solidFill>
                  <a:latin typeface="Arial"/>
                  <a:ea typeface="Tahoma" pitchFamily="34" charset="0"/>
                  <a:cs typeface="Arial"/>
                </a:rPr>
                <a:t>1</a:t>
              </a:r>
              <a:r>
                <a:rPr lang="en-US" sz="6500" cap="all" spc="-134" dirty="0" smtClean="0">
                  <a:solidFill>
                    <a:srgbClr val="FAF9F4"/>
                  </a:solidFill>
                  <a:latin typeface="Arial"/>
                  <a:ea typeface="Tahoma" pitchFamily="34" charset="0"/>
                  <a:cs typeface="Arial"/>
                </a:rPr>
                <a:t>, Jon A. Willits</a:t>
              </a:r>
              <a:r>
                <a:rPr lang="en-US" sz="6500" cap="all" spc="-134" baseline="30000" dirty="0" smtClean="0">
                  <a:solidFill>
                    <a:srgbClr val="FAF9F4"/>
                  </a:solidFill>
                  <a:latin typeface="Arial"/>
                  <a:ea typeface="Tahoma" pitchFamily="34" charset="0"/>
                  <a:cs typeface="Arial"/>
                </a:rPr>
                <a:t>2</a:t>
              </a:r>
              <a:r>
                <a:rPr lang="en-US" sz="6500" cap="all" spc="-134" dirty="0">
                  <a:solidFill>
                    <a:srgbClr val="FAF9F4"/>
                  </a:solidFill>
                  <a:latin typeface="Arial"/>
                  <a:ea typeface="Tahoma" pitchFamily="34" charset="0"/>
                  <a:cs typeface="Arial"/>
                </a:rPr>
                <a:t>, Michael N. </a:t>
              </a:r>
              <a:r>
                <a:rPr lang="en-US" sz="6500" cap="all" spc="-134" dirty="0" smtClean="0">
                  <a:solidFill>
                    <a:srgbClr val="FAF9F4"/>
                  </a:solidFill>
                  <a:latin typeface="Arial"/>
                  <a:ea typeface="Tahoma" pitchFamily="34" charset="0"/>
                  <a:cs typeface="Arial"/>
                </a:rPr>
                <a:t>Jones</a:t>
              </a:r>
              <a:r>
                <a:rPr lang="en-US" sz="6500" cap="all" spc="-134" baseline="30000" dirty="0" smtClean="0">
                  <a:solidFill>
                    <a:srgbClr val="FAF9F4"/>
                  </a:solidFill>
                  <a:latin typeface="Arial"/>
                  <a:ea typeface="Tahoma" pitchFamily="34" charset="0"/>
                  <a:cs typeface="Arial"/>
                </a:rPr>
                <a:t>3</a:t>
              </a:r>
              <a:endParaRPr lang="en-US" sz="6500" cap="all" spc="-134" dirty="0" smtClean="0">
                <a:solidFill>
                  <a:srgbClr val="FAF9F4"/>
                </a:solidFill>
                <a:latin typeface="Arial"/>
                <a:ea typeface="Tahoma" pitchFamily="34" charset="0"/>
                <a:cs typeface="Arial"/>
              </a:endParaRPr>
            </a:p>
            <a:p>
              <a:pPr defTabSz="4301165"/>
              <a:r>
                <a:rPr lang="en-US" sz="4000" cap="all" spc="-134" dirty="0" smtClean="0">
                  <a:solidFill>
                    <a:srgbClr val="DFD9BD"/>
                  </a:solidFill>
                  <a:latin typeface="Arial"/>
                  <a:ea typeface="Tahoma" pitchFamily="34" charset="0"/>
                  <a:cs typeface="Arial"/>
                </a:rPr>
                <a:t>Cognitive science program, Indiana University, Bloomington</a:t>
              </a:r>
            </a:p>
            <a:p>
              <a:pPr defTabSz="4301165"/>
              <a:r>
                <a:rPr lang="en-US" sz="4000" cap="all" spc="-134" dirty="0">
                  <a:solidFill>
                    <a:srgbClr val="DFD9BD"/>
                  </a:solidFill>
                  <a:latin typeface="Arial"/>
                  <a:ea typeface="Tahoma" pitchFamily="34" charset="0"/>
                  <a:cs typeface="Arial"/>
                </a:rPr>
                <a:t>Department of </a:t>
              </a:r>
              <a:r>
                <a:rPr lang="en-US" sz="4000" cap="all" spc="-134" dirty="0" smtClean="0">
                  <a:solidFill>
                    <a:srgbClr val="DFD9BD"/>
                  </a:solidFill>
                  <a:latin typeface="Arial"/>
                  <a:ea typeface="Tahoma" pitchFamily="34" charset="0"/>
                  <a:cs typeface="Arial"/>
                </a:rPr>
                <a:t>Psychology, University </a:t>
              </a:r>
              <a:r>
                <a:rPr lang="en-US" sz="4000" cap="all" spc="-134" dirty="0">
                  <a:solidFill>
                    <a:srgbClr val="DFD9BD"/>
                  </a:solidFill>
                  <a:latin typeface="Arial"/>
                  <a:ea typeface="Tahoma" pitchFamily="34" charset="0"/>
                  <a:cs typeface="Arial"/>
                </a:rPr>
                <a:t>of California, </a:t>
              </a:r>
              <a:r>
                <a:rPr lang="en-US" sz="4000" cap="all" spc="-134" dirty="0" smtClean="0">
                  <a:solidFill>
                    <a:srgbClr val="DFD9BD"/>
                  </a:solidFill>
                  <a:latin typeface="Arial"/>
                  <a:ea typeface="Tahoma" pitchFamily="34" charset="0"/>
                  <a:cs typeface="Arial"/>
                </a:rPr>
                <a:t>Riverside</a:t>
              </a:r>
              <a:endParaRPr lang="en-US" sz="4000" cap="all" spc="-134" dirty="0" smtClean="0">
                <a:solidFill>
                  <a:srgbClr val="DFD9BD"/>
                </a:solidFill>
                <a:latin typeface="Arial"/>
                <a:ea typeface="Tahoma" pitchFamily="34" charset="0"/>
                <a:cs typeface="Arial"/>
              </a:endParaRPr>
            </a:p>
            <a:p>
              <a:pPr lvl="0" defTabSz="4301165"/>
              <a:r>
                <a:rPr lang="en-US" sz="4000" cap="all" spc="-134" dirty="0">
                  <a:solidFill>
                    <a:srgbClr val="DFD9BD"/>
                  </a:solidFill>
                  <a:latin typeface="Arial"/>
                  <a:ea typeface="Tahoma" pitchFamily="34" charset="0"/>
                  <a:cs typeface="Arial"/>
                </a:rPr>
                <a:t>Department of Psychological and Brain </a:t>
              </a:r>
              <a:r>
                <a:rPr lang="en-US" sz="4000" cap="all" spc="-134" dirty="0" smtClean="0">
                  <a:solidFill>
                    <a:srgbClr val="DFD9BD"/>
                  </a:solidFill>
                  <a:latin typeface="Arial"/>
                  <a:ea typeface="Tahoma" pitchFamily="34" charset="0"/>
                  <a:cs typeface="Arial"/>
                </a:rPr>
                <a:t>Sciences, Indiana University, Bloomington</a:t>
              </a:r>
              <a:endParaRPr lang="en-US" sz="4000" cap="all" spc="-134" dirty="0">
                <a:solidFill>
                  <a:srgbClr val="DFD9BD"/>
                </a:solidFill>
                <a:latin typeface="Arial"/>
                <a:ea typeface="Tahoma" pitchFamily="34" charset="0"/>
                <a:cs typeface="Arial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9656845" y="28270200"/>
            <a:ext cx="13584709" cy="5172619"/>
          </a:xfrm>
          <a:prstGeom prst="rect">
            <a:avLst/>
          </a:prstGeom>
          <a:noFill/>
        </p:spPr>
        <p:txBody>
          <a:bodyPr wrap="square" lIns="81711" tIns="40855" rIns="81711" bIns="40855" rtlCol="0">
            <a:spAutoFit/>
          </a:bodyPr>
          <a:lstStyle/>
          <a:p>
            <a:pPr algn="ctr">
              <a:spcAft>
                <a:spcPts val="536"/>
              </a:spcAft>
            </a:pPr>
            <a:r>
              <a:rPr lang="en-US" sz="4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ahoma" pitchFamily="34" charset="0"/>
                <a:cs typeface="Arial"/>
              </a:rPr>
              <a:t>REFERENCES</a:t>
            </a:r>
          </a:p>
          <a:p>
            <a:pPr algn="ctr">
              <a:lnSpc>
                <a:spcPct val="50000"/>
              </a:lnSpc>
              <a:spcAft>
                <a:spcPts val="536"/>
              </a:spcAft>
            </a:pPr>
            <a:endParaRPr lang="en-US" sz="4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itchFamily="34" charset="0"/>
              <a:cs typeface="Arial"/>
            </a:endParaRPr>
          </a:p>
          <a:p>
            <a:pPr marL="514350" indent="-514350">
              <a:spcAft>
                <a:spcPts val="536"/>
              </a:spcAft>
              <a:buFont typeface="+mj-lt"/>
              <a:buAutoNum type="arabicPeriod"/>
            </a:pPr>
            <a:r>
              <a:rPr lang="en-US" sz="2500" dirty="0" smtClean="0">
                <a:latin typeface="Arial"/>
                <a:cs typeface="Arial"/>
              </a:rPr>
              <a:t>Jones</a:t>
            </a:r>
            <a:r>
              <a:rPr lang="en-US" sz="2500" dirty="0">
                <a:latin typeface="Arial"/>
                <a:cs typeface="Arial"/>
              </a:rPr>
              <a:t>, M. N., Willits, J., Dennis, S., &amp; Jones, M. (2015). Models of semantic memory. </a:t>
            </a:r>
            <a:r>
              <a:rPr lang="en-US" sz="2500" i="1" dirty="0">
                <a:latin typeface="Arial"/>
                <a:cs typeface="Arial"/>
              </a:rPr>
              <a:t>Oxford Handbook of Mathematical and Computational Psychology</a:t>
            </a:r>
            <a:r>
              <a:rPr lang="en-US" sz="2500" dirty="0">
                <a:latin typeface="Arial"/>
                <a:cs typeface="Arial"/>
              </a:rPr>
              <a:t>, 232-</a:t>
            </a:r>
            <a:r>
              <a:rPr lang="en-US" sz="2500" dirty="0" smtClean="0">
                <a:latin typeface="Arial"/>
                <a:cs typeface="Arial"/>
              </a:rPr>
              <a:t>254</a:t>
            </a:r>
          </a:p>
          <a:p>
            <a:pPr marL="514350" indent="-514350">
              <a:spcAft>
                <a:spcPts val="536"/>
              </a:spcAft>
              <a:buFont typeface="+mj-lt"/>
              <a:buAutoNum type="arabicPeriod"/>
            </a:pPr>
            <a:r>
              <a:rPr lang="en-US" sz="2500" dirty="0" err="1">
                <a:latin typeface="Arial"/>
                <a:cs typeface="Arial"/>
              </a:rPr>
              <a:t>MacWhinney</a:t>
            </a:r>
            <a:r>
              <a:rPr lang="en-US" sz="2500" dirty="0">
                <a:latin typeface="Arial"/>
                <a:cs typeface="Arial"/>
              </a:rPr>
              <a:t>, B. (2000). The CHILDES project: The database (Vol. 2)</a:t>
            </a:r>
            <a:r>
              <a:rPr lang="en-US" sz="2500" dirty="0" smtClean="0">
                <a:latin typeface="Arial"/>
                <a:cs typeface="Arial"/>
              </a:rPr>
              <a:t>.</a:t>
            </a:r>
          </a:p>
          <a:p>
            <a:pPr marL="514350" indent="-514350">
              <a:spcAft>
                <a:spcPts val="536"/>
              </a:spcAft>
              <a:buFont typeface="+mj-lt"/>
              <a:buAutoNum type="arabicPeriod"/>
            </a:pPr>
            <a:r>
              <a:rPr lang="en-GB" sz="2500" dirty="0" err="1">
                <a:latin typeface="Arial"/>
                <a:cs typeface="Arial"/>
              </a:rPr>
              <a:t>Mikolov</a:t>
            </a:r>
            <a:r>
              <a:rPr lang="en-GB" sz="2500" dirty="0">
                <a:latin typeface="Arial"/>
                <a:cs typeface="Arial"/>
              </a:rPr>
              <a:t>, T., </a:t>
            </a:r>
            <a:r>
              <a:rPr lang="en-GB" sz="2500" dirty="0" err="1">
                <a:latin typeface="Arial"/>
                <a:cs typeface="Arial"/>
              </a:rPr>
              <a:t>Sutskever</a:t>
            </a:r>
            <a:r>
              <a:rPr lang="en-GB" sz="2500" dirty="0">
                <a:latin typeface="Arial"/>
                <a:cs typeface="Arial"/>
              </a:rPr>
              <a:t>, I., Chen, K., </a:t>
            </a:r>
            <a:r>
              <a:rPr lang="en-GB" sz="2500" dirty="0" err="1">
                <a:latin typeface="Arial"/>
                <a:cs typeface="Arial"/>
              </a:rPr>
              <a:t>Corrado</a:t>
            </a:r>
            <a:r>
              <a:rPr lang="en-GB" sz="2500" dirty="0">
                <a:latin typeface="Arial"/>
                <a:cs typeface="Arial"/>
              </a:rPr>
              <a:t>, G.S. and Dean, J. (2013). Efficient estimation of word representations in vector space. In </a:t>
            </a:r>
            <a:r>
              <a:rPr lang="en-GB" sz="2500" i="1" dirty="0">
                <a:latin typeface="Arial"/>
                <a:cs typeface="Arial"/>
              </a:rPr>
              <a:t>ICLR</a:t>
            </a:r>
            <a:endParaRPr lang="en-GB" sz="2500" dirty="0">
              <a:latin typeface="Arial"/>
              <a:cs typeface="Arial"/>
            </a:endParaRPr>
          </a:p>
          <a:p>
            <a:pPr>
              <a:spcAft>
                <a:spcPts val="536"/>
              </a:spcAft>
            </a:pPr>
            <a:endParaRPr lang="en-GB" sz="3200" dirty="0">
              <a:latin typeface="Arial"/>
              <a:cs typeface="Arial"/>
            </a:endParaRPr>
          </a:p>
          <a:p>
            <a:pPr algn="ctr">
              <a:spcAft>
                <a:spcPts val="536"/>
              </a:spcAft>
            </a:pPr>
            <a:endParaRPr lang="en-US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itchFamily="34" charset="0"/>
              <a:cs typeface="Arial"/>
            </a:endParaRPr>
          </a:p>
          <a:p>
            <a:pPr algn="just">
              <a:spcAft>
                <a:spcPts val="536"/>
              </a:spcAft>
            </a:pPr>
            <a:endParaRPr lang="en-US" sz="45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itchFamily="34" charset="0"/>
              <a:cs typeface="Arial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" r="1985"/>
          <a:stretch/>
        </p:blipFill>
        <p:spPr>
          <a:xfrm flipH="1">
            <a:off x="26212800" y="5225149"/>
            <a:ext cx="2709333" cy="3235057"/>
          </a:xfrm>
          <a:prstGeom prst="rect">
            <a:avLst/>
          </a:prstGeom>
          <a:effectLst/>
        </p:spPr>
      </p:pic>
      <p:sp>
        <p:nvSpPr>
          <p:cNvPr id="3" name="Right Brace 2"/>
          <p:cNvSpPr/>
          <p:nvPr/>
        </p:nvSpPr>
        <p:spPr bwMode="auto">
          <a:xfrm rot="5400000" flipH="1">
            <a:off x="36918900" y="8724900"/>
            <a:ext cx="381000" cy="1676400"/>
          </a:xfrm>
          <a:prstGeom prst="rightBrace">
            <a:avLst>
              <a:gd name="adj1" fmla="val 51374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13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45" name="Right Brace 44"/>
          <p:cNvSpPr/>
          <p:nvPr/>
        </p:nvSpPr>
        <p:spPr bwMode="auto">
          <a:xfrm rot="5400000" flipH="1">
            <a:off x="33870900" y="8039100"/>
            <a:ext cx="381000" cy="1676400"/>
          </a:xfrm>
          <a:prstGeom prst="rightBrace">
            <a:avLst>
              <a:gd name="adj1" fmla="val 51374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13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99400" y="8129826"/>
            <a:ext cx="152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/>
                <a:cs typeface="Arial"/>
              </a:rPr>
              <a:t>***</a:t>
            </a:r>
            <a:endParaRPr lang="en-US" sz="5000" dirty="0"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347400" y="8815626"/>
            <a:ext cx="152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/>
                <a:cs typeface="Arial"/>
              </a:rPr>
              <a:t>***</a:t>
            </a:r>
            <a:endParaRPr lang="en-US" sz="5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394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13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13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4808</TotalTime>
  <Words>553</Words>
  <Application>Microsoft Macintosh PowerPoint</Application>
  <PresentationFormat>Custom</PresentationFormat>
  <Paragraphs>75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bmotz@indiana.edu</dc:creator>
  <cp:lastModifiedBy>Fa Asr</cp:lastModifiedBy>
  <cp:revision>374</cp:revision>
  <cp:lastPrinted>2016-08-04T20:54:09Z</cp:lastPrinted>
  <dcterms:created xsi:type="dcterms:W3CDTF">2004-09-13T02:49:40Z</dcterms:created>
  <dcterms:modified xsi:type="dcterms:W3CDTF">2016-08-04T22:03:58Z</dcterms:modified>
</cp:coreProperties>
</file>