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6" r:id="rId1"/>
  </p:sldMasterIdLst>
  <p:notesMasterIdLst>
    <p:notesMasterId r:id="rId9"/>
  </p:notesMasterIdLst>
  <p:handoutMasterIdLst>
    <p:handoutMasterId r:id="rId10"/>
  </p:handoutMasterIdLst>
  <p:sldIdLst>
    <p:sldId id="318" r:id="rId2"/>
    <p:sldId id="312" r:id="rId3"/>
    <p:sldId id="388" r:id="rId4"/>
    <p:sldId id="390" r:id="rId5"/>
    <p:sldId id="391" r:id="rId6"/>
    <p:sldId id="389" r:id="rId7"/>
    <p:sldId id="392" r:id="rId8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11E61A96-C51D-449A-A86D-3D42F6A16B72}">
          <p14:sldIdLst>
            <p14:sldId id="318"/>
            <p14:sldId id="312"/>
            <p14:sldId id="388"/>
            <p14:sldId id="390"/>
            <p14:sldId id="391"/>
            <p14:sldId id="389"/>
            <p14:sldId id="392"/>
          </p14:sldIdLst>
        </p14:section>
        <p14:section name="Abschnitt ohne Titel" id="{CC567DBE-E410-4FB8-AA28-43AE9A0202C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stra Andreeva" initials="BA" lastIdx="1" clrIdx="0">
    <p:extLst>
      <p:ext uri="{19B8F6BF-5375-455C-9EA6-DF929625EA0E}">
        <p15:presenceInfo xmlns:p15="http://schemas.microsoft.com/office/powerpoint/2012/main" userId="S::bian001@uni-saarland.de::e2a9e85c-71c1-4b8d-ba1a-c2c00d05c8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7591"/>
    <a:srgbClr val="19406B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71" autoAdjust="0"/>
    <p:restoredTop sz="94660"/>
  </p:normalViewPr>
  <p:slideViewPr>
    <p:cSldViewPr snapToObjects="1">
      <p:cViewPr varScale="1">
        <p:scale>
          <a:sx n="77" d="100"/>
          <a:sy n="77" d="100"/>
        </p:scale>
        <p:origin x="106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C811333-F980-8A45-95A5-B23679795947}" type="datetimeFigureOut">
              <a:rPr lang="de-DE"/>
              <a:pPr/>
              <a:t>12.10.2025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948D411-649F-0A46-BF28-2D67E08F1D35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10839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C7BF29A4-1A0B-F644-B593-20668C394250}" type="datetimeFigureOut">
              <a:rPr lang="de-DE"/>
              <a:pPr/>
              <a:t>12.10.2025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0"/>
            <a:r>
              <a:rPr lang="de-DE"/>
              <a:t>Zweite Ebene</a:t>
            </a:r>
          </a:p>
          <a:p>
            <a:pPr lvl="0"/>
            <a:r>
              <a:rPr lang="de-DE"/>
              <a:t>Dritte Ebene</a:t>
            </a:r>
          </a:p>
          <a:p>
            <a:pPr lvl="0"/>
            <a:r>
              <a:rPr lang="de-DE"/>
              <a:t>Vierte Ebene</a:t>
            </a:r>
          </a:p>
          <a:p>
            <a:pPr lvl="0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28AA1BB-16BE-E248-B43C-3D6CFF117666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66454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83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319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71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7"/>
          <p:cNvSpPr/>
          <p:nvPr userDrawn="1"/>
        </p:nvSpPr>
        <p:spPr>
          <a:xfrm>
            <a:off x="0" y="6335713"/>
            <a:ext cx="9144000" cy="522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cxnSp>
        <p:nvCxnSpPr>
          <p:cNvPr id="6" name="Gerade Verbindung 8"/>
          <p:cNvCxnSpPr/>
          <p:nvPr userDrawn="1"/>
        </p:nvCxnSpPr>
        <p:spPr>
          <a:xfrm rot="5400000">
            <a:off x="960438" y="6596063"/>
            <a:ext cx="522287" cy="1587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9"/>
          <p:cNvCxnSpPr/>
          <p:nvPr userDrawn="1"/>
        </p:nvCxnSpPr>
        <p:spPr>
          <a:xfrm rot="5400000">
            <a:off x="6911975" y="6596063"/>
            <a:ext cx="522287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hteck 10"/>
          <p:cNvSpPr/>
          <p:nvPr userDrawn="1"/>
        </p:nvSpPr>
        <p:spPr>
          <a:xfrm>
            <a:off x="0" y="0"/>
            <a:ext cx="9144000" cy="839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cxnSp>
        <p:nvCxnSpPr>
          <p:cNvPr id="9" name="Gerade Verbindung 11"/>
          <p:cNvCxnSpPr/>
          <p:nvPr userDrawn="1"/>
        </p:nvCxnSpPr>
        <p:spPr>
          <a:xfrm rot="5400000">
            <a:off x="798513" y="428625"/>
            <a:ext cx="846138" cy="1587"/>
          </a:xfrm>
          <a:prstGeom prst="line">
            <a:avLst/>
          </a:prstGeom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hteck 12"/>
          <p:cNvSpPr/>
          <p:nvPr userDrawn="1"/>
        </p:nvSpPr>
        <p:spPr>
          <a:xfrm>
            <a:off x="0" y="838200"/>
            <a:ext cx="9144000" cy="53975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pic>
        <p:nvPicPr>
          <p:cNvPr id="11" name="Bild 15" descr="haupt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403672" cy="58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eck 14"/>
          <p:cNvSpPr>
            <a:spLocks noChangeArrowheads="1"/>
          </p:cNvSpPr>
          <p:nvPr userDrawn="1"/>
        </p:nvSpPr>
        <p:spPr bwMode="auto">
          <a:xfrm flipH="1">
            <a:off x="0" y="6310313"/>
            <a:ext cx="9151938" cy="5397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A6A6A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latin typeface="Calibri" charset="0"/>
              <a:ea typeface="+mn-e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99592" y="1537200"/>
            <a:ext cx="7486608" cy="1812423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r>
              <a:rPr lang="de-DE" dirty="0"/>
              <a:t>Segmentale Variabilität und</a:t>
            </a:r>
            <a:br>
              <a:rPr lang="de-DE" dirty="0"/>
            </a:br>
            <a:r>
              <a:rPr lang="de-DE" dirty="0"/>
              <a:t>Informationsdichte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743200" y="3429000"/>
            <a:ext cx="5643000" cy="1981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Habilitationskolloquium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0709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86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316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70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6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71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25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968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83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09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image" Target="../media/image2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microsoft.com/office/2007/relationships/media" Target="../media/media8.mp3"/><Relationship Id="rId10" Type="http://schemas.openxmlformats.org/officeDocument/2006/relationships/audio" Target="../media/media5.mp3"/><Relationship Id="rId19" Type="http://schemas.openxmlformats.org/officeDocument/2006/relationships/image" Target="../media/image3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0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audio" Target="../media/media11.mp3"/><Relationship Id="rId5" Type="http://schemas.microsoft.com/office/2007/relationships/media" Target="../media/media11.mp3"/><Relationship Id="rId10" Type="http://schemas.openxmlformats.org/officeDocument/2006/relationships/image" Target="../media/image3.png"/><Relationship Id="rId4" Type="http://schemas.openxmlformats.org/officeDocument/2006/relationships/audio" Target="../media/media10.mp3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Intonation des Deutschen: Pränukleare Konturen</a:t>
            </a:r>
            <a:endParaRPr lang="en-GB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429000"/>
            <a:ext cx="7846648" cy="266429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Bistra Andreeva</a:t>
            </a:r>
          </a:p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Proseminar Prosodie</a:t>
            </a:r>
          </a:p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WS2025/2026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andreeva@lst.uni-saarland.de</a:t>
            </a:r>
          </a:p>
          <a:p>
            <a:pPr algn="ctr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http://www.coli.uni-saarland.de/~andreeva/</a:t>
            </a:r>
          </a:p>
          <a:p>
            <a:pPr algn="ctr"/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0D82715-E15C-45AD-9D82-616C83FAD953}"/>
              </a:ext>
            </a:extLst>
          </p:cNvPr>
          <p:cNvSpPr txBox="1"/>
          <p:nvPr/>
        </p:nvSpPr>
        <p:spPr>
          <a:xfrm>
            <a:off x="2051720" y="18864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Peters, J. (2014). Intonation. Heidelberg: Winter. (S. 5</a:t>
            </a:r>
            <a:r>
              <a:rPr lang="de-DE" dirty="0">
                <a:solidFill>
                  <a:srgbClr val="000000"/>
                </a:solidFill>
                <a:latin typeface="Times New Roman" panose="02020603050405020304" pitchFamily="18" charset="0"/>
              </a:rPr>
              <a:t>0-52)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6724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9552" y="3068960"/>
            <a:ext cx="8064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Nukleare Konturen</a:t>
            </a:r>
          </a:p>
          <a:p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GB" sz="40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de-D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935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3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216296" y="1340768"/>
            <a:ext cx="4659960" cy="452431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fallend  					H*L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>
              <a:lnSpc>
                <a:spcPct val="150000"/>
              </a:lnSpc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fallend-steigend 			H*L H%</a:t>
            </a:r>
          </a:p>
          <a:p>
            <a:pPr>
              <a:lnSpc>
                <a:spcPct val="150000"/>
              </a:lnSpc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fallend-gleichbleibend 	H*L 0%</a:t>
            </a:r>
          </a:p>
          <a:p>
            <a:pPr>
              <a:lnSpc>
                <a:spcPct val="150000"/>
              </a:lnSpc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hoch-steigend 				H* H%</a:t>
            </a:r>
          </a:p>
          <a:p>
            <a:pPr>
              <a:lnSpc>
                <a:spcPct val="150000"/>
              </a:lnSpc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hoch-gleichbleibend 		H* 0%</a:t>
            </a:r>
          </a:p>
          <a:p>
            <a:pPr>
              <a:lnSpc>
                <a:spcPct val="150000"/>
              </a:lnSpc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zweifach steigend 			L*H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>
              <a:lnSpc>
                <a:spcPct val="150000"/>
              </a:lnSpc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steigend-gleichbleibend 	L*H 0%</a:t>
            </a:r>
          </a:p>
          <a:p>
            <a:pPr>
              <a:lnSpc>
                <a:spcPct val="150000"/>
              </a:lnSpc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tief-steigend 				L* H%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066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9552" y="3068960"/>
            <a:ext cx="8064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Pränukleare Konturen</a:t>
            </a:r>
          </a:p>
          <a:p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GB" sz="40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de-D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526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707457F-9BB2-486C-A9B3-07C4745D7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5</a:t>
            </a:fld>
            <a:endParaRPr lang="en-GB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FB53DFB-80D8-4AC1-925F-11CA779B63DD}"/>
              </a:ext>
            </a:extLst>
          </p:cNvPr>
          <p:cNvSpPr txBox="1"/>
          <p:nvPr/>
        </p:nvSpPr>
        <p:spPr>
          <a:xfrm>
            <a:off x="539552" y="836712"/>
            <a:ext cx="76328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Kombination aus: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intitialen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Grenztönen %L, %H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Tonkzenten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L*, H*, L*H, H*L</a:t>
            </a:r>
          </a:p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treten einfach oder mehrfach ein</a:t>
            </a:r>
          </a:p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wenn keine – nur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-Head</a:t>
            </a:r>
            <a:endParaRPr lang="en-GB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728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FCBE630-C6FB-4990-979A-7077A8BC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6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07708BD-9430-4292-8C11-9BCB02E8AF81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17712" t="17801" r="19288" b="8891"/>
          <a:stretch/>
        </p:blipFill>
        <p:spPr>
          <a:xfrm>
            <a:off x="287524" y="624615"/>
            <a:ext cx="8568952" cy="5608769"/>
          </a:xfrm>
          <a:prstGeom prst="rect">
            <a:avLst/>
          </a:prstGeom>
        </p:spPr>
      </p:pic>
      <p:pic>
        <p:nvPicPr>
          <p:cNvPr id="5" name="6_3-Abb11-1a">
            <a:hlinkClick r:id="" action="ppaction://media"/>
            <a:extLst>
              <a:ext uri="{FF2B5EF4-FFF2-40B4-BE49-F238E27FC236}">
                <a16:creationId xmlns:a16="http://schemas.microsoft.com/office/drawing/2014/main" id="{C8FA1DFD-F721-4C0A-866E-B208E53DCA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67544" y="1654448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6_3-Abb11-1b">
            <a:hlinkClick r:id="" action="ppaction://media"/>
            <a:extLst>
              <a:ext uri="{FF2B5EF4-FFF2-40B4-BE49-F238E27FC236}">
                <a16:creationId xmlns:a16="http://schemas.microsoft.com/office/drawing/2014/main" id="{0ED1BE98-7B80-4A6F-A2F9-C4A5D474245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203848" y="1654448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6_3-Abb11-1c">
            <a:hlinkClick r:id="" action="ppaction://media"/>
            <a:extLst>
              <a:ext uri="{FF2B5EF4-FFF2-40B4-BE49-F238E27FC236}">
                <a16:creationId xmlns:a16="http://schemas.microsoft.com/office/drawing/2014/main" id="{ECA5623F-C084-4B2F-9E63-143013484BB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965800" y="1654448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6_3-Abb11-2a">
            <a:hlinkClick r:id="" action="ppaction://media"/>
            <a:extLst>
              <a:ext uri="{FF2B5EF4-FFF2-40B4-BE49-F238E27FC236}">
                <a16:creationId xmlns:a16="http://schemas.microsoft.com/office/drawing/2014/main" id="{A7239C79-44D8-4C61-AF96-3DC43198EEE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67544" y="2819400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6_3-Abb11-2b">
            <a:hlinkClick r:id="" action="ppaction://media"/>
            <a:extLst>
              <a:ext uri="{FF2B5EF4-FFF2-40B4-BE49-F238E27FC236}">
                <a16:creationId xmlns:a16="http://schemas.microsoft.com/office/drawing/2014/main" id="{C7E99939-5BCD-4E66-A45D-01CB7E65CE9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203848" y="2815208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6_3-Abb11-3a">
            <a:hlinkClick r:id="" action="ppaction://media"/>
            <a:extLst>
              <a:ext uri="{FF2B5EF4-FFF2-40B4-BE49-F238E27FC236}">
                <a16:creationId xmlns:a16="http://schemas.microsoft.com/office/drawing/2014/main" id="{3E9AF54D-BC3E-4004-9C13-B11B01A35E7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67544" y="3984352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6_3-Abb11-3b">
            <a:hlinkClick r:id="" action="ppaction://media"/>
            <a:extLst>
              <a:ext uri="{FF2B5EF4-FFF2-40B4-BE49-F238E27FC236}">
                <a16:creationId xmlns:a16="http://schemas.microsoft.com/office/drawing/2014/main" id="{6571C059-0F9C-49CB-AB91-05EF1B8F29E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203848" y="3985492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6_3-Abb11-3c">
            <a:hlinkClick r:id="" action="ppaction://media"/>
            <a:extLst>
              <a:ext uri="{FF2B5EF4-FFF2-40B4-BE49-F238E27FC236}">
                <a16:creationId xmlns:a16="http://schemas.microsoft.com/office/drawing/2014/main" id="{6E58670C-15C9-47A4-935C-672784DC016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968727" y="3984352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6_3-Abb11-4a">
            <a:hlinkClick r:id="" action="ppaction://media"/>
            <a:extLst>
              <a:ext uri="{FF2B5EF4-FFF2-40B4-BE49-F238E27FC236}">
                <a16:creationId xmlns:a16="http://schemas.microsoft.com/office/drawing/2014/main" id="{3759BA43-57D7-4CBE-8936-24FBC78709C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67544" y="5085184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6_3-Abb11-4b">
            <a:hlinkClick r:id="" action="ppaction://media"/>
            <a:extLst>
              <a:ext uri="{FF2B5EF4-FFF2-40B4-BE49-F238E27FC236}">
                <a16:creationId xmlns:a16="http://schemas.microsoft.com/office/drawing/2014/main" id="{BA6DC356-C7C0-4CCD-B0F6-1BD86828F23C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203848" y="5085184"/>
            <a:ext cx="406400" cy="4064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3244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4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2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4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47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47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42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4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150A8085-F341-42A6-B8B6-7E8B231382E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225" t="62600" r="18501" b="20600"/>
          <a:stretch/>
        </p:blipFill>
        <p:spPr>
          <a:xfrm>
            <a:off x="539552" y="5445224"/>
            <a:ext cx="7776864" cy="1249436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53C794B-03FD-4550-8040-76AF318FF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5924302"/>
            <a:ext cx="2133600" cy="365125"/>
          </a:xfrm>
        </p:spPr>
        <p:txBody>
          <a:bodyPr/>
          <a:lstStyle/>
          <a:p>
            <a:fld id="{5480B5D5-1566-4E36-96D8-CDBF5A872E93}" type="slidenum">
              <a:rPr lang="en-GB" smtClean="0"/>
              <a:t>7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1ABD3BE-CFBE-455C-AFA9-38651EE70A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3225" t="24801" r="19288" b="37400"/>
          <a:stretch/>
        </p:blipFill>
        <p:spPr>
          <a:xfrm>
            <a:off x="611560" y="2708920"/>
            <a:ext cx="7495499" cy="277230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1F4B592-08AF-49EE-A8B6-CA1FBD1307B4}"/>
              </a:ext>
            </a:extLst>
          </p:cNvPr>
          <p:cNvSpPr txBox="1"/>
          <p:nvPr/>
        </p:nvSpPr>
        <p:spPr>
          <a:xfrm>
            <a:off x="539552" y="836712"/>
            <a:ext cx="76328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5D75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kein wahrnehmbarer Unterschied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durch  </a:t>
            </a:r>
            <a:r>
              <a:rPr lang="de-DE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Upstep</a:t>
            </a:r>
            <a:r>
              <a:rPr lang="de-D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auf dem nuklearen Gipfel nimmt man den Unterschied wahr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durch</a:t>
            </a:r>
            <a:r>
              <a:rPr lang="de-DE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Downstep</a:t>
            </a:r>
            <a:r>
              <a:rPr lang="de-DE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der Variante mit Ausbreitung</a:t>
            </a:r>
            <a:endParaRPr lang="en-GB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5AB2DD3-0B83-484A-A904-F9E50745FD28}"/>
              </a:ext>
            </a:extLst>
          </p:cNvPr>
          <p:cNvSpPr/>
          <p:nvPr/>
        </p:nvSpPr>
        <p:spPr>
          <a:xfrm>
            <a:off x="1979711" y="2708919"/>
            <a:ext cx="2886987" cy="39740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A8BEF5C-A285-4825-9571-BC505FEE4412}"/>
              </a:ext>
            </a:extLst>
          </p:cNvPr>
          <p:cNvSpPr/>
          <p:nvPr/>
        </p:nvSpPr>
        <p:spPr>
          <a:xfrm>
            <a:off x="5220071" y="2708920"/>
            <a:ext cx="2886987" cy="39740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CDD848F-2C35-445A-9DAD-50AB5D01172A}"/>
              </a:ext>
            </a:extLst>
          </p:cNvPr>
          <p:cNvSpPr/>
          <p:nvPr/>
        </p:nvSpPr>
        <p:spPr>
          <a:xfrm>
            <a:off x="6948264" y="2780928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5FB01C6D-032B-45B0-83CA-FF70FD52F047}"/>
              </a:ext>
            </a:extLst>
          </p:cNvPr>
          <p:cNvSpPr/>
          <p:nvPr/>
        </p:nvSpPr>
        <p:spPr>
          <a:xfrm>
            <a:off x="6948264" y="4221088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513C7DA-2AA7-43E1-ABD9-BF6BA3EF383A}"/>
              </a:ext>
            </a:extLst>
          </p:cNvPr>
          <p:cNvSpPr/>
          <p:nvPr/>
        </p:nvSpPr>
        <p:spPr>
          <a:xfrm>
            <a:off x="7020272" y="5661248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6_3-9a">
            <a:hlinkClick r:id="" action="ppaction://media"/>
            <a:extLst>
              <a:ext uri="{FF2B5EF4-FFF2-40B4-BE49-F238E27FC236}">
                <a16:creationId xmlns:a16="http://schemas.microsoft.com/office/drawing/2014/main" id="{ED7A02D2-F6AA-4012-943C-4043E683D4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77368" y="3068960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6_3-9b">
            <a:hlinkClick r:id="" action="ppaction://media"/>
            <a:extLst>
              <a:ext uri="{FF2B5EF4-FFF2-40B4-BE49-F238E27FC236}">
                <a16:creationId xmlns:a16="http://schemas.microsoft.com/office/drawing/2014/main" id="{3B6ACE59-47E2-49D2-AB7C-85BBF49171D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77368" y="4419258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6_3-10">
            <a:hlinkClick r:id="" action="ppaction://media"/>
            <a:extLst>
              <a:ext uri="{FF2B5EF4-FFF2-40B4-BE49-F238E27FC236}">
                <a16:creationId xmlns:a16="http://schemas.microsoft.com/office/drawing/2014/main" id="{05E6F328-AA6B-4967-866A-3F9D13C06AC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77368" y="5546777"/>
            <a:ext cx="406400" cy="4064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6427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87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42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</Words>
  <Application>Microsoft Office PowerPoint</Application>
  <PresentationFormat>On-screen Show (4:3)</PresentationFormat>
  <Paragraphs>31</Paragraphs>
  <Slides>7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Verdana</vt:lpstr>
      <vt:lpstr>Custom Design</vt:lpstr>
      <vt:lpstr>Intonation des Deutschen: Pränukleare Konturen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Einführung</dc:title>
  <dc:creator>Bistra Andreeva</dc:creator>
  <cp:lastModifiedBy>Bistra Andreeva</cp:lastModifiedBy>
  <cp:revision>286</cp:revision>
  <dcterms:created xsi:type="dcterms:W3CDTF">2020-11-15T17:55:27Z</dcterms:created>
  <dcterms:modified xsi:type="dcterms:W3CDTF">2025-10-12T17:23:16Z</dcterms:modified>
</cp:coreProperties>
</file>