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1"/>
  </p:notesMasterIdLst>
  <p:handoutMasterIdLst>
    <p:handoutMasterId r:id="rId12"/>
  </p:handoutMasterIdLst>
  <p:sldIdLst>
    <p:sldId id="318" r:id="rId2"/>
    <p:sldId id="365" r:id="rId3"/>
    <p:sldId id="312" r:id="rId4"/>
    <p:sldId id="380" r:id="rId5"/>
    <p:sldId id="388" r:id="rId6"/>
    <p:sldId id="381" r:id="rId7"/>
    <p:sldId id="387" r:id="rId8"/>
    <p:sldId id="382" r:id="rId9"/>
    <p:sldId id="384" r:id="rId1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65"/>
            <p14:sldId id="312"/>
            <p14:sldId id="380"/>
            <p14:sldId id="388"/>
            <p14:sldId id="381"/>
            <p14:sldId id="387"/>
            <p14:sldId id="382"/>
            <p14:sldId id="384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91"/>
    <a:srgbClr val="19406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77" d="100"/>
          <a:sy n="77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media" Target="../media/media11.mp3"/><Relationship Id="rId18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audio" Target="../media/media10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6" Type="http://schemas.openxmlformats.org/officeDocument/2006/relationships/audio" Target="../media/media12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microsoft.com/office/2007/relationships/media" Target="../media/media10.mp3"/><Relationship Id="rId5" Type="http://schemas.microsoft.com/office/2007/relationships/media" Target="../media/media7.mp3"/><Relationship Id="rId15" Type="http://schemas.microsoft.com/office/2007/relationships/media" Target="../media/media12.mp3"/><Relationship Id="rId10" Type="http://schemas.openxmlformats.org/officeDocument/2006/relationships/audio" Target="../media/media9.mp3"/><Relationship Id="rId19" Type="http://schemas.openxmlformats.org/officeDocument/2006/relationships/image" Target="../media/image3.png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audio" Target="../media/media11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p3"/><Relationship Id="rId7" Type="http://schemas.openxmlformats.org/officeDocument/2006/relationships/image" Target="../media/image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4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5" Type="http://schemas.microsoft.com/office/2007/relationships/media" Target="../media/media15.mp3"/><Relationship Id="rId10" Type="http://schemas.openxmlformats.org/officeDocument/2006/relationships/image" Target="../media/image8.png"/><Relationship Id="rId4" Type="http://schemas.openxmlformats.org/officeDocument/2006/relationships/audio" Target="../media/media14.mp3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3" Type="http://schemas.microsoft.com/office/2007/relationships/media" Target="../media/media17.mp3"/><Relationship Id="rId7" Type="http://schemas.microsoft.com/office/2007/relationships/media" Target="../media/media19.mp3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image" Target="../media/image3.png"/><Relationship Id="rId5" Type="http://schemas.microsoft.com/office/2007/relationships/media" Target="../media/media18.mp3"/><Relationship Id="rId10" Type="http://schemas.openxmlformats.org/officeDocument/2006/relationships/image" Target="../media/image9.png"/><Relationship Id="rId4" Type="http://schemas.openxmlformats.org/officeDocument/2006/relationships/audio" Target="../media/media17.mp3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des Deutschen: Nukleare Konturen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WS2025/2026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46</a:t>
            </a:r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-50)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18501" t="36000" r="18501" b="31801"/>
          <a:stretch/>
        </p:blipFill>
        <p:spPr>
          <a:xfrm>
            <a:off x="411190" y="4293096"/>
            <a:ext cx="8265266" cy="237626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" name="6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5095" y="4509120"/>
            <a:ext cx="406400" cy="406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11" name="6_1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3527" y="4509120"/>
            <a:ext cx="406400" cy="406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12" name="6_1-1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5095" y="5589240"/>
            <a:ext cx="406400" cy="406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13" name="6_1-1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3527" y="5589240"/>
            <a:ext cx="406400" cy="406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89671" y="332656"/>
            <a:ext cx="730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Tonales Inventar </a:t>
            </a:r>
            <a:b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 nördlichen Standarddeutschen)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90" y="1758295"/>
            <a:ext cx="8265266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Akzenttöne: 								    H* und L*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Folgetöne: 								    H und 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initiale Grenztöne: 						    %H und %L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finale Grenztöne:							    H% und L%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rechte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Grenzton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bei Plateaukonturen: 0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" name="Rectangle 3"/>
          <p:cNvSpPr/>
          <p:nvPr/>
        </p:nvSpPr>
        <p:spPr>
          <a:xfrm>
            <a:off x="8028384" y="2636912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 Konturen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/>
          <a:srcRect l="16926" t="17801" r="18500" b="13600"/>
          <a:stretch/>
        </p:blipFill>
        <p:spPr>
          <a:xfrm>
            <a:off x="251520" y="36673"/>
            <a:ext cx="8555726" cy="5112568"/>
          </a:xfrm>
          <a:prstGeom prst="rect">
            <a:avLst/>
          </a:prstGeom>
        </p:spPr>
      </p:pic>
      <p:pic>
        <p:nvPicPr>
          <p:cNvPr id="5" name="6_2-Abb10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15616" y="90872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6_2-Abb10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90872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6_2-Abb10-1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24128" y="90530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6_2-Abb10-2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20608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6_2-Abb10-2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24128" y="20608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6_2-Abb10-3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321297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6_2-Abb10-3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24128" y="321297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6_2-Abb10-4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43205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522016" y="1315120"/>
            <a:ext cx="529704" cy="31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26272" y="1315120"/>
            <a:ext cx="529704" cy="31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274544" y="1315120"/>
            <a:ext cx="529704" cy="31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23928" y="2395240"/>
            <a:ext cx="360040" cy="313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300192" y="2395240"/>
            <a:ext cx="360040" cy="313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00192" y="3475360"/>
            <a:ext cx="504056" cy="313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851920" y="3475360"/>
            <a:ext cx="504056" cy="313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51920" y="4627488"/>
            <a:ext cx="360040" cy="3136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9552" y="908720"/>
            <a:ext cx="529704" cy="31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1560" y="1988840"/>
            <a:ext cx="360040" cy="313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39552" y="3115320"/>
            <a:ext cx="504056" cy="313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11560" y="4221088"/>
            <a:ext cx="360040" cy="3136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C9D2778F-3E4B-4ADF-851B-3AB89B2E2A27}"/>
              </a:ext>
            </a:extLst>
          </p:cNvPr>
          <p:cNvSpPr txBox="1"/>
          <p:nvPr/>
        </p:nvSpPr>
        <p:spPr>
          <a:xfrm>
            <a:off x="521550" y="5287848"/>
            <a:ext cx="8010890" cy="1323439"/>
          </a:xfrm>
          <a:prstGeom prst="rect">
            <a:avLst/>
          </a:prstGeom>
          <a:noFill/>
          <a:ln w="28575">
            <a:solidFill>
              <a:srgbClr val="5D759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Tonausbreitung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Ton spezifiziert mehr als einen phonetischen </a:t>
            </a:r>
            <a:r>
              <a:rPr lang="de-DE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Zielpunk</a:t>
            </a:r>
            <a:r>
              <a:rPr lang="de-D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solche  hohe oder tiefe Zielpunkte unterliegen nicht dem Deklinationstrend innerhalb einer IP</a:t>
            </a:r>
          </a:p>
        </p:txBody>
      </p:sp>
      <p:cxnSp>
        <p:nvCxnSpPr>
          <p:cNvPr id="27" name="Gerade Verbindung mit Pfeil 7">
            <a:extLst>
              <a:ext uri="{FF2B5EF4-FFF2-40B4-BE49-F238E27FC236}">
                <a16:creationId xmlns:a16="http://schemas.microsoft.com/office/drawing/2014/main" id="{6ED579C3-5DFA-4B72-9F09-860903BB046C}"/>
              </a:ext>
            </a:extLst>
          </p:cNvPr>
          <p:cNvCxnSpPr/>
          <p:nvPr/>
        </p:nvCxnSpPr>
        <p:spPr>
          <a:xfrm>
            <a:off x="7740352" y="580526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16296" y="1340768"/>
            <a:ext cx="4659960" cy="45243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  					H*L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 			H*L H%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fallend-gleichbleibend 	H*L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hoch-steigend 				H* H%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hoch-gleichbleibend 		H*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zweifach steigend 			L*H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steigend-gleichbleibend 	L*H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tief-steigend 				L* H%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6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7713" t="34600" r="21651" b="36000"/>
          <a:stretch/>
        </p:blipFill>
        <p:spPr>
          <a:xfrm>
            <a:off x="356642" y="3501009"/>
            <a:ext cx="8448939" cy="23042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8500" t="27600" r="18500" b="47200"/>
          <a:stretch/>
        </p:blipFill>
        <p:spPr>
          <a:xfrm>
            <a:off x="356641" y="980728"/>
            <a:ext cx="8415827" cy="18935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923928" y="134076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67744" y="450912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4048" y="450912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04048" y="537321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67744" y="537321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rot="845995">
            <a:off x="7628827" y="4797152"/>
            <a:ext cx="28803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668344" y="537321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84367" y="4581128"/>
            <a:ext cx="92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Upstep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2311" y="6203325"/>
            <a:ext cx="3423270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auf L vor L% anwendbar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6_2-Abb10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25840" y="4929487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6_2-Abb10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91880" y="4005064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49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Akzentmodifikationen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1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7713" t="41600" r="24800" b="41600"/>
          <a:stretch/>
        </p:blipFill>
        <p:spPr>
          <a:xfrm>
            <a:off x="107504" y="1745412"/>
            <a:ext cx="8927680" cy="146756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6_2-5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1640" y="198778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6_2-5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12060" y="198778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108486" y="397582"/>
            <a:ext cx="4880890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Akzentmodifikationen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später Gipfel 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18500" t="41600" r="57087" b="43000"/>
          <a:stretch/>
        </p:blipFill>
        <p:spPr>
          <a:xfrm>
            <a:off x="2108486" y="4941168"/>
            <a:ext cx="4880890" cy="17281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6_2-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42001" y="501317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686431" y="1745412"/>
            <a:ext cx="6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H*L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1746108"/>
            <a:ext cx="6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H*L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0647" y="5085184"/>
            <a:ext cx="6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H*L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E42A249-FBE1-400D-A782-D1D7082898A9}"/>
              </a:ext>
            </a:extLst>
          </p:cNvPr>
          <p:cNvSpPr txBox="1"/>
          <p:nvPr/>
        </p:nvSpPr>
        <p:spPr>
          <a:xfrm>
            <a:off x="2067374" y="3717032"/>
            <a:ext cx="4880890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früher Gipfel 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17713" t="19201" r="38975" b="61199"/>
          <a:stretch/>
        </p:blipFill>
        <p:spPr>
          <a:xfrm>
            <a:off x="1636792" y="3645024"/>
            <a:ext cx="5903874" cy="150280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17713" t="69600" r="38188" b="12200"/>
          <a:stretch/>
        </p:blipFill>
        <p:spPr>
          <a:xfrm>
            <a:off x="1647088" y="5445224"/>
            <a:ext cx="5893578" cy="136815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6_2-7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81424" y="396259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6_2-7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52120" y="396259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6_2-8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81424" y="57081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6_2-8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52120" y="57081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179512" y="248449"/>
            <a:ext cx="8856984" cy="310854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Rufkonturen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calling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contour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chantig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zwei Tonhöhenplateaus: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hohes Plateau, das auf der nuklearen Akzentsilbe beginnt;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halbhohes Plateau, das auf der Kopfsilbe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podtnuklearen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Fusses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beginnt;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Anpassung der metrischen Struktur, wenn nicht genügend Wortmaterial (vgl. 8).</a:t>
            </a:r>
          </a:p>
        </p:txBody>
      </p:sp>
    </p:spTree>
    <p:extLst>
      <p:ext uri="{BB962C8B-B14F-4D97-AF65-F5344CB8AC3E}">
        <p14:creationId xmlns:p14="http://schemas.microsoft.com/office/powerpoint/2010/main" val="1184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On-screen Show (4:3)</PresentationFormat>
  <Paragraphs>46</Paragraphs>
  <Slides>9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Custom Design</vt:lpstr>
      <vt:lpstr>Intonation des Deutschen: Nukleare Konturen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272</cp:revision>
  <dcterms:created xsi:type="dcterms:W3CDTF">2020-11-15T17:55:27Z</dcterms:created>
  <dcterms:modified xsi:type="dcterms:W3CDTF">2025-10-12T17:22:56Z</dcterms:modified>
</cp:coreProperties>
</file>