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318" r:id="rId2"/>
    <p:sldId id="365" r:id="rId3"/>
    <p:sldId id="312" r:id="rId4"/>
    <p:sldId id="366" r:id="rId5"/>
    <p:sldId id="372" r:id="rId6"/>
    <p:sldId id="371" r:id="rId7"/>
    <p:sldId id="362" r:id="rId8"/>
    <p:sldId id="373" r:id="rId9"/>
    <p:sldId id="375" r:id="rId10"/>
    <p:sldId id="374" r:id="rId11"/>
    <p:sldId id="363" r:id="rId12"/>
    <p:sldId id="354" r:id="rId13"/>
    <p:sldId id="376" r:id="rId14"/>
    <p:sldId id="347" r:id="rId15"/>
    <p:sldId id="367" r:id="rId16"/>
    <p:sldId id="377" r:id="rId17"/>
    <p:sldId id="378" r:id="rId18"/>
    <p:sldId id="379" r:id="rId19"/>
    <p:sldId id="380" r:id="rId20"/>
    <p:sldId id="381" r:id="rId21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1E61A96-C51D-449A-A86D-3D42F6A16B72}">
          <p14:sldIdLst>
            <p14:sldId id="318"/>
            <p14:sldId id="365"/>
            <p14:sldId id="312"/>
            <p14:sldId id="366"/>
            <p14:sldId id="372"/>
            <p14:sldId id="371"/>
            <p14:sldId id="362"/>
            <p14:sldId id="373"/>
            <p14:sldId id="375"/>
            <p14:sldId id="374"/>
            <p14:sldId id="363"/>
            <p14:sldId id="354"/>
            <p14:sldId id="376"/>
            <p14:sldId id="347"/>
            <p14:sldId id="367"/>
            <p14:sldId id="377"/>
            <p14:sldId id="378"/>
            <p14:sldId id="379"/>
            <p14:sldId id="380"/>
            <p14:sldId id="381"/>
          </p14:sldIdLst>
        </p14:section>
        <p14:section name="Abschnitt ohne Titel" id="{CC567DBE-E410-4FB8-AA28-43AE9A0202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tra Andreeva" initials="BA" lastIdx="1" clrIdx="0">
    <p:extLst>
      <p:ext uri="{19B8F6BF-5375-455C-9EA6-DF929625EA0E}">
        <p15:presenceInfo xmlns:p15="http://schemas.microsoft.com/office/powerpoint/2012/main" userId="S::bian001@uni-saarland.de::e2a9e85c-71c1-4b8d-ba1a-c2c00d05c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06B"/>
    <a:srgbClr val="595959"/>
    <a:srgbClr val="5D7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Objects="1">
      <p:cViewPr varScale="1">
        <p:scale>
          <a:sx n="62" d="100"/>
          <a:sy n="62" d="100"/>
        </p:scale>
        <p:origin x="1011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C811333-F980-8A45-95A5-B23679795947}" type="datetimeFigureOut">
              <a:rPr lang="de-DE"/>
              <a:pPr/>
              <a:t>02.12.2025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8D411-649F-0A46-BF28-2D67E08F1D3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BF29A4-1A0B-F644-B593-20668C394250}" type="datetimeFigureOut">
              <a:rPr lang="de-DE"/>
              <a:pPr/>
              <a:t>02.12.2025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8AA1BB-16BE-E248-B43C-3D6CFF11766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8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11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03672" cy="58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4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1537200"/>
            <a:ext cx="7486608" cy="181242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de-DE" dirty="0"/>
              <a:t>Segmentale Variabilität und</a:t>
            </a:r>
            <a:br>
              <a:rPr lang="de-DE" dirty="0"/>
            </a:br>
            <a:r>
              <a:rPr lang="de-DE" dirty="0"/>
              <a:t>Informationsdichte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429000"/>
            <a:ext cx="56430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Habilitationskolloquium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7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8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10" Type="http://schemas.openxmlformats.org/officeDocument/2006/relationships/image" Target="../media/image3.png"/><Relationship Id="rId4" Type="http://schemas.openxmlformats.org/officeDocument/2006/relationships/audio" Target="../media/media8.wav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1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5" Type="http://schemas.microsoft.com/office/2007/relationships/media" Target="../media/media12.mp3"/><Relationship Id="rId10" Type="http://schemas.openxmlformats.org/officeDocument/2006/relationships/image" Target="../media/image8.png"/><Relationship Id="rId4" Type="http://schemas.openxmlformats.org/officeDocument/2006/relationships/audio" Target="../media/media11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Phonetische Realisierung von Intonationskonturen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46648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Bistra Andreeva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Proseminar Prosodie</a:t>
            </a:r>
          </a:p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WS2025/2026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andreeva@lst.uni-saarland.de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http://www.coli.uni-saarland.de/~andreeva/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D82715-E15C-45AD-9D82-616C83FAD953}"/>
              </a:ext>
            </a:extLst>
          </p:cNvPr>
          <p:cNvSpPr txBox="1"/>
          <p:nvPr/>
        </p:nvSpPr>
        <p:spPr>
          <a:xfrm>
            <a:off x="205172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Peters, J. (2014). Intonation. Heidelberg: Winter. (S. 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36</a:t>
            </a:r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-45)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2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232048"/>
            <a:ext cx="8579296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Downtrend</a:t>
            </a:r>
            <a: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–Absenkung des tonalen Bezugsbereichs zum Ende der IP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lowering</a:t>
            </a: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Abwärtstrend kann durch einen </a:t>
            </a:r>
            <a:r>
              <a:rPr lang="de-DE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 </a:t>
            </a:r>
            <a:r>
              <a:rPr lang="de-DE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r>
              <a:rPr lang="de-DE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oder </a:t>
            </a:r>
            <a:r>
              <a:rPr lang="de-DE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Upstep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unterbrochen werden.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713" t="41600" r="33463" b="38801"/>
          <a:stretch/>
        </p:blipFill>
        <p:spPr>
          <a:xfrm>
            <a:off x="609504" y="2852936"/>
            <a:ext cx="7972314" cy="18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5_1-3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3322475"/>
            <a:ext cx="406400" cy="40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905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im Zeitbereich</a:t>
            </a:r>
          </a:p>
          <a:p>
            <a:r>
              <a:rPr lang="de-DE" alt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Unterschiedliches Timing tonaler Zeitpunkte</a:t>
            </a:r>
            <a:endParaRPr lang="en-GB" altLang="en-GB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6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12</a:t>
            </a:fld>
            <a:endParaRPr lang="en-GB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232048"/>
            <a:ext cx="8579296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Töne werden mit prosodischen Einheiten (Silben, IPs) assoziiert.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de-DE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Töne werden an den Kanten dieser Einheiten ausgerichtet.</a:t>
            </a:r>
            <a:endParaRPr lang="de-DE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phonologische Ausrichtung (</a:t>
            </a: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z.B. die Präsenz eines Tones hängt von der Präsenz einer Phrasengrenze ab.		</a:t>
            </a:r>
          </a:p>
          <a:p>
            <a:pPr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phonetische Ausrichtung – die konkrete Realisierung des phonetischen Zielpunktes.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45" y="4509120"/>
            <a:ext cx="5919675" cy="19963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5_2-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6741" y="4951913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Rectangle 18"/>
          <p:cNvSpPr/>
          <p:nvPr/>
        </p:nvSpPr>
        <p:spPr>
          <a:xfrm>
            <a:off x="395536" y="232048"/>
            <a:ext cx="8291264" cy="19728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13</a:t>
            </a:fld>
            <a:endParaRPr lang="en-GB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232048"/>
            <a:ext cx="8579296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Faktoren, die das Timing beeinflussen: </a:t>
            </a:r>
            <a:br>
              <a:rPr lang="de-DE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Abstand zur nächsten betonten Silbe</a:t>
            </a:r>
          </a:p>
          <a:p>
            <a:pPr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Abstand zur Grenze</a:t>
            </a:r>
          </a:p>
          <a:p>
            <a:pPr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Sprechgeschwindigkeit	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kurzer Abstand zur nächsten Akzentsilbe oder </a:t>
            </a:r>
            <a:b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IP-Grenze führt zu einer früheren Ausrichtung des Gipfels.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Erhöhung der Sprechgeschwindigkeit führt zu einer späteren Ausrichtung des Gipfels.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Silverman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Pierrehumbert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(1990) – Timing-unterschiede zwischen nuklearen und pränuklearen Gipfelakzenten im AE auf den prosodischen Kontext zurückzuführen sind.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2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Weitere Quellen phonetischer Variation</a:t>
            </a:r>
          </a:p>
          <a:p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15</a:t>
            </a:fld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11560" y="397113"/>
            <a:ext cx="807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Wenn wenig Zeit für die Realisierung einer Intonationskontur zur Verfügung steht: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713" t="59801" r="17713" b="10800"/>
          <a:stretch/>
        </p:blipFill>
        <p:spPr>
          <a:xfrm>
            <a:off x="775964" y="4293096"/>
            <a:ext cx="7591701" cy="19442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11560" y="1412776"/>
            <a:ext cx="72539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Kompression – Stauchung im zeitlichen und/oder im Frequenzbereich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Trunkierung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unvollständige Realisierung der Kontur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Kombination der beiden Strategien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3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16</a:t>
            </a:fld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11560" y="397113"/>
            <a:ext cx="807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Wenn wenig Zeit für die Realisierung einer Intonationskontur zur Verfügung steht: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1916832"/>
            <a:ext cx="72539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H*LH%              H*H%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tonale Assimilation von H* und L durch Absenkung von H* und Anhebung von L</a:t>
            </a:r>
            <a:b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Tilgung von 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00" t="55600" r="20075" b="16400"/>
          <a:stretch/>
        </p:blipFill>
        <p:spPr>
          <a:xfrm>
            <a:off x="216024" y="4512484"/>
            <a:ext cx="8748464" cy="2243196"/>
          </a:xfrm>
          <a:prstGeom prst="rect">
            <a:avLst/>
          </a:prstGeom>
          <a:ln w="28575">
            <a:solidFill>
              <a:srgbClr val="19406B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2771800" y="2204864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9752" y="4499828"/>
            <a:ext cx="94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H*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68122" y="5070158"/>
            <a:ext cx="651750" cy="519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046335" y="4509120"/>
            <a:ext cx="94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39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17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1560" y="764704"/>
            <a:ext cx="7253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tonale Dissimilation (</a:t>
            </a: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Féry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Kügler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2008)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wird nach einem  L höher bzw.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wird nach einem  H tiefer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231171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 zwischen zwei tonalen Zielpunkten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sustained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endParaRPr lang="de-D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sagging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endParaRPr lang="de-D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 ein L (</a:t>
            </a: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Ladd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2008: 136)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5535"/>
            <a:ext cx="8686800" cy="15137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5_3-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5011559"/>
            <a:ext cx="406400" cy="406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91680" y="469153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Hutkontur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0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18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1560" y="764704"/>
            <a:ext cx="8532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Mikroprosodie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Jitter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Schwankungen in der Dauer aufeinander folgender </a:t>
            </a:r>
            <a: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-Perioden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Shimmer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Schwankungen in der Amplitude aufeinander folgender Perioden des Schall-signals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Plosive vor Vokalen in der betonten Silbe Absenkung von </a:t>
            </a:r>
            <a: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 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stl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Plosive vor Vokalen in der betonten Silbe Anhebung von </a:t>
            </a:r>
            <a: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intrinsische Grundfrequenz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intrinsische Tonhöhe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686800" y="3789040"/>
            <a:ext cx="34969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676456" y="4725144"/>
            <a:ext cx="34969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43608" y="2276872"/>
            <a:ext cx="7920880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86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6EC4F4-D256-49A6-B9BB-8BA122E4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620A4-2145-4554-B52C-A122779D1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47" y="908720"/>
            <a:ext cx="7623305" cy="4176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800B8-EDC8-4EAF-99F9-E99D774F3491}"/>
              </a:ext>
            </a:extLst>
          </p:cNvPr>
          <p:cNvSpPr txBox="1"/>
          <p:nvPr/>
        </p:nvSpPr>
        <p:spPr>
          <a:xfrm>
            <a:off x="3563888" y="591792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https://doi.org/10.1007/978-3-031-48087-4_17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1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" y="476672"/>
            <a:ext cx="7933333" cy="44190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691680" y="5373216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Sprecherin 1: 	(1)			(2)			(3)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Sprecher 2: 	(1)			(2)			(3)</a:t>
            </a:r>
          </a:p>
        </p:txBody>
      </p:sp>
      <p:pic>
        <p:nvPicPr>
          <p:cNvPr id="2" name="Schoormann_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93592" y="5374360"/>
            <a:ext cx="406400" cy="406400"/>
          </a:xfrm>
          <a:prstGeom prst="rect">
            <a:avLst/>
          </a:prstGeom>
        </p:spPr>
      </p:pic>
      <p:pic>
        <p:nvPicPr>
          <p:cNvPr id="3" name="Schoormann_0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61744" y="5374360"/>
            <a:ext cx="406400" cy="406400"/>
          </a:xfrm>
          <a:prstGeom prst="rect">
            <a:avLst/>
          </a:prstGeom>
        </p:spPr>
      </p:pic>
      <p:pic>
        <p:nvPicPr>
          <p:cNvPr id="4" name="Schoormann_0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29896" y="5373216"/>
            <a:ext cx="406400" cy="406400"/>
          </a:xfrm>
          <a:prstGeom prst="rect">
            <a:avLst/>
          </a:prstGeom>
        </p:spPr>
      </p:pic>
      <p:pic>
        <p:nvPicPr>
          <p:cNvPr id="6" name="Michalsky_0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93592" y="6158046"/>
            <a:ext cx="406400" cy="406400"/>
          </a:xfrm>
          <a:prstGeom prst="rect">
            <a:avLst/>
          </a:prstGeom>
        </p:spPr>
      </p:pic>
      <p:pic>
        <p:nvPicPr>
          <p:cNvPr id="7" name="Michalsky_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61744" y="6158046"/>
            <a:ext cx="406400" cy="406400"/>
          </a:xfrm>
          <a:prstGeom prst="rect">
            <a:avLst/>
          </a:prstGeom>
        </p:spPr>
      </p:pic>
      <p:pic>
        <p:nvPicPr>
          <p:cNvPr id="8" name="Michalsky_1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29896" y="61580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1EA270-5D06-4310-9CA2-1E47EFB5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20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63FC97-54AA-4E0D-8F05-6BE549E18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3" y="1196753"/>
            <a:ext cx="8800667" cy="2805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79F20C-0E73-4EA1-AFCF-A209E29D4A80}"/>
              </a:ext>
            </a:extLst>
          </p:cNvPr>
          <p:cNvSpPr txBox="1"/>
          <p:nvPr/>
        </p:nvSpPr>
        <p:spPr>
          <a:xfrm>
            <a:off x="467544" y="544522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Kirby, James &amp; Ladd, D.. (2016). Effects of obstruent voicing on vowel F0: Evidence from “true voicing” languages.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140. 2400-2411. 10.1121/1.4962445. </a:t>
            </a:r>
          </a:p>
        </p:txBody>
      </p:sp>
    </p:spTree>
    <p:extLst>
      <p:ext uri="{BB962C8B-B14F-4D97-AF65-F5344CB8AC3E}">
        <p14:creationId xmlns:p14="http://schemas.microsoft.com/office/powerpoint/2010/main" val="1105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im Frequenzbereich</a:t>
            </a:r>
          </a:p>
          <a:p>
            <a:r>
              <a:rPr lang="de-DE" alt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Unterschiedliche Skalierung tonaler Zielpunkte</a:t>
            </a:r>
            <a:endParaRPr lang="en-GB" alt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2227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692696"/>
            <a:ext cx="8229600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Stimmumfang (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vocal</a:t>
            </a:r>
            <a:r>
              <a:rPr lang="de-DE" altLang="en-US" sz="2800" i="1" dirty="0">
                <a:latin typeface="Times New Roman" panose="02020603050405020304" pitchFamily="18" charset="0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range</a:t>
            </a:r>
            <a:r>
              <a:rPr lang="de-DE" altLang="en-US" sz="2800" i="1" dirty="0">
                <a:latin typeface="Times New Roman" panose="02020603050405020304" pitchFamily="18" charset="0"/>
              </a:rPr>
              <a:t>) – </a:t>
            </a:r>
            <a:r>
              <a:rPr lang="de-DE" altLang="en-US" sz="2800" dirty="0">
                <a:latin typeface="Times New Roman" panose="02020603050405020304" pitchFamily="18" charset="0"/>
              </a:rPr>
              <a:t>abhängig von den anatomischen  Gegebenheiten)</a:t>
            </a: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stimmliches Register (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vocal</a:t>
            </a:r>
            <a:r>
              <a:rPr lang="de-DE" altLang="en-US" sz="2800" i="1" dirty="0">
                <a:latin typeface="Times New Roman" panose="02020603050405020304" pitchFamily="18" charset="0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register</a:t>
            </a:r>
            <a:r>
              <a:rPr lang="de-DE" altLang="en-US" sz="2800" dirty="0">
                <a:latin typeface="Times New Roman" panose="02020603050405020304" pitchFamily="18" charset="0"/>
              </a:rPr>
              <a:t>) – bezieht sich auf den Phonationsmodus: Bruststimmregister, Kopfstimme, </a:t>
            </a:r>
            <a:r>
              <a:rPr lang="de-DE" altLang="en-US" sz="2800" dirty="0" err="1">
                <a:latin typeface="Times New Roman" panose="02020603050405020304" pitchFamily="18" charset="0"/>
              </a:rPr>
              <a:t>Knarrstimme</a:t>
            </a:r>
            <a:endParaRPr lang="de-DE" altLang="en-US" sz="2800" dirty="0"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tonales Register (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pitch</a:t>
            </a:r>
            <a:r>
              <a:rPr lang="de-DE" altLang="en-US" sz="2800" i="1" dirty="0">
                <a:latin typeface="Times New Roman" panose="02020603050405020304" pitchFamily="18" charset="0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register</a:t>
            </a:r>
            <a:r>
              <a:rPr lang="de-DE" altLang="en-US" sz="2800" i="1" dirty="0">
                <a:latin typeface="Times New Roman" panose="02020603050405020304" pitchFamily="18" charset="0"/>
              </a:rPr>
              <a:t>,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key</a:t>
            </a:r>
            <a:r>
              <a:rPr lang="de-DE" altLang="en-US" sz="2800" dirty="0">
                <a:latin typeface="Times New Roman" panose="02020603050405020304" pitchFamily="18" charset="0"/>
              </a:rPr>
              <a:t>) – konstant während einer Äußerung</a:t>
            </a: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tonaler Bezugsbereich (</a:t>
            </a:r>
            <a:r>
              <a:rPr lang="de-DE" altLang="en-US" sz="2800" i="1" dirty="0">
                <a:latin typeface="Times New Roman" panose="02020603050405020304" pitchFamily="18" charset="0"/>
                <a:sym typeface="SILDoulosIPA" pitchFamily="2" charset="2"/>
              </a:rPr>
              <a:t>tonal </a:t>
            </a:r>
            <a:r>
              <a:rPr lang="de-DE" altLang="en-US" sz="2800" i="1" dirty="0" err="1">
                <a:latin typeface="Times New Roman" panose="02020603050405020304" pitchFamily="18" charset="0"/>
                <a:sym typeface="SILDoulosIPA" pitchFamily="2" charset="2"/>
              </a:rPr>
              <a:t>space</a:t>
            </a: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) – kann sich während einer Äußerung verkleinern bzw. vergrößern und die Lage innerhalb des Registers verändern</a:t>
            </a: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Tonhöhenumfang (</a:t>
            </a:r>
            <a:r>
              <a:rPr lang="de-DE" altLang="en-US" sz="2800" i="1" dirty="0" err="1">
                <a:latin typeface="Times New Roman" panose="02020603050405020304" pitchFamily="18" charset="0"/>
                <a:sym typeface="SILDoulosIPA" pitchFamily="2" charset="2"/>
              </a:rPr>
              <a:t>pitch</a:t>
            </a:r>
            <a:r>
              <a:rPr lang="de-DE" altLang="en-US" sz="2800" i="1" dirty="0">
                <a:latin typeface="Times New Roman" panose="02020603050405020304" pitchFamily="18" charset="0"/>
                <a:sym typeface="SILDoulosIPA" pitchFamily="2" charset="2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  <a:sym typeface="SILDoulosIPA" pitchFamily="2" charset="2"/>
              </a:rPr>
              <a:t>range</a:t>
            </a: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430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2227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5</a:t>
            </a:fld>
            <a:endParaRPr lang="en-GB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692696"/>
            <a:ext cx="8229600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Stimmumfang (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vocal</a:t>
            </a:r>
            <a:r>
              <a:rPr lang="de-DE" altLang="en-US" sz="2800" i="1" dirty="0">
                <a:latin typeface="Times New Roman" panose="02020603050405020304" pitchFamily="18" charset="0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range</a:t>
            </a:r>
            <a:r>
              <a:rPr lang="de-DE" altLang="en-US" sz="2800" i="1" dirty="0">
                <a:latin typeface="Times New Roman" panose="02020603050405020304" pitchFamily="18" charset="0"/>
              </a:rPr>
              <a:t>) – </a:t>
            </a:r>
            <a:r>
              <a:rPr lang="de-DE" altLang="en-US" sz="2800" dirty="0">
                <a:latin typeface="Times New Roman" panose="02020603050405020304" pitchFamily="18" charset="0"/>
              </a:rPr>
              <a:t>abhängig von den anatomischen  Gegebenheiten)</a:t>
            </a: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stimmliches Register (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vocal</a:t>
            </a:r>
            <a:r>
              <a:rPr lang="de-DE" altLang="en-US" sz="2800" i="1" dirty="0">
                <a:latin typeface="Times New Roman" panose="02020603050405020304" pitchFamily="18" charset="0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register</a:t>
            </a:r>
            <a:r>
              <a:rPr lang="de-DE" altLang="en-US" sz="2800" dirty="0">
                <a:latin typeface="Times New Roman" panose="02020603050405020304" pitchFamily="18" charset="0"/>
              </a:rPr>
              <a:t>) – bezieht sich auf den Phonationsmodus: Bruststimmregister, Kopfstimme, </a:t>
            </a:r>
            <a:r>
              <a:rPr lang="de-DE" altLang="en-US" sz="2800" dirty="0" err="1">
                <a:latin typeface="Times New Roman" panose="02020603050405020304" pitchFamily="18" charset="0"/>
              </a:rPr>
              <a:t>Knarrstimme</a:t>
            </a:r>
            <a:endParaRPr lang="de-DE" altLang="en-US" sz="2800" dirty="0"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</a:rPr>
              <a:t>tonales Register (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pitch</a:t>
            </a:r>
            <a:r>
              <a:rPr lang="de-DE" altLang="en-US" sz="2800" i="1" dirty="0">
                <a:latin typeface="Times New Roman" panose="02020603050405020304" pitchFamily="18" charset="0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register</a:t>
            </a:r>
            <a:r>
              <a:rPr lang="de-DE" altLang="en-US" sz="2800" i="1" dirty="0">
                <a:latin typeface="Times New Roman" panose="02020603050405020304" pitchFamily="18" charset="0"/>
              </a:rPr>
              <a:t>, </a:t>
            </a:r>
            <a:r>
              <a:rPr lang="de-DE" altLang="en-US" sz="2800" i="1" dirty="0" err="1">
                <a:latin typeface="Times New Roman" panose="02020603050405020304" pitchFamily="18" charset="0"/>
              </a:rPr>
              <a:t>key</a:t>
            </a:r>
            <a:r>
              <a:rPr lang="de-DE" altLang="en-US" sz="2800" dirty="0">
                <a:latin typeface="Times New Roman" panose="02020603050405020304" pitchFamily="18" charset="0"/>
              </a:rPr>
              <a:t>) – konstant während einer Äußerung</a:t>
            </a: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tonaler Bezugsbereich (</a:t>
            </a:r>
            <a:r>
              <a:rPr lang="de-DE" altLang="en-US" sz="2800" i="1" dirty="0">
                <a:latin typeface="Times New Roman" panose="02020603050405020304" pitchFamily="18" charset="0"/>
                <a:sym typeface="SILDoulosIPA" pitchFamily="2" charset="2"/>
              </a:rPr>
              <a:t>tonal </a:t>
            </a:r>
            <a:r>
              <a:rPr lang="de-DE" altLang="en-US" sz="2800" i="1" dirty="0" err="1">
                <a:latin typeface="Times New Roman" panose="02020603050405020304" pitchFamily="18" charset="0"/>
                <a:sym typeface="SILDoulosIPA" pitchFamily="2" charset="2"/>
              </a:rPr>
              <a:t>space</a:t>
            </a: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) – kann sich während einer Äußerung verkleinern bzw. vergrößern und die Lage innerhalb des Registers verändern</a:t>
            </a:r>
          </a:p>
          <a:p>
            <a:pPr>
              <a:spcAft>
                <a:spcPts val="600"/>
              </a:spcAft>
            </a:pP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Tonhöhenumfang (</a:t>
            </a:r>
            <a:r>
              <a:rPr lang="de-DE" altLang="en-US" sz="2800" i="1" dirty="0" err="1">
                <a:latin typeface="Times New Roman" panose="02020603050405020304" pitchFamily="18" charset="0"/>
                <a:sym typeface="SILDoulosIPA" pitchFamily="2" charset="2"/>
              </a:rPr>
              <a:t>pitch</a:t>
            </a:r>
            <a:r>
              <a:rPr lang="de-DE" altLang="en-US" sz="2800" i="1" dirty="0">
                <a:latin typeface="Times New Roman" panose="02020603050405020304" pitchFamily="18" charset="0"/>
                <a:sym typeface="SILDoulosIPA" pitchFamily="2" charset="2"/>
              </a:rPr>
              <a:t> </a:t>
            </a:r>
            <a:r>
              <a:rPr lang="de-DE" altLang="en-US" sz="2800" i="1" dirty="0" err="1">
                <a:latin typeface="Times New Roman" panose="02020603050405020304" pitchFamily="18" charset="0"/>
                <a:sym typeface="SILDoulosIPA" pitchFamily="2" charset="2"/>
              </a:rPr>
              <a:t>range</a:t>
            </a:r>
            <a:r>
              <a:rPr lang="de-DE" altLang="en-US" sz="2800" dirty="0">
                <a:latin typeface="Times New Roman" panose="02020603050405020304" pitchFamily="18" charset="0"/>
                <a:sym typeface="SILDoulosIPA" pitchFamily="2" charset="2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5517232"/>
            <a:ext cx="532859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5536" y="3284984"/>
            <a:ext cx="727280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1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0560" y="2070975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6047" y="2070975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181" y="2065498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517" y="2065498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3" y="2294095"/>
            <a:ext cx="4114805" cy="2743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29" y="2294095"/>
            <a:ext cx="4114805" cy="2743203"/>
          </a:xfrm>
          <a:prstGeom prst="rect">
            <a:avLst/>
          </a:prstGeom>
        </p:spPr>
      </p:pic>
      <p:pic>
        <p:nvPicPr>
          <p:cNvPr id="5" name="lev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50230" y="2066257"/>
            <a:ext cx="304800" cy="304800"/>
          </a:xfrm>
          <a:prstGeom prst="rect">
            <a:avLst/>
          </a:prstGeom>
        </p:spPr>
      </p:pic>
      <p:pic>
        <p:nvPicPr>
          <p:cNvPr id="6" name="rang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63210" y="2052544"/>
            <a:ext cx="304800" cy="304800"/>
          </a:xfrm>
          <a:prstGeom prst="rect">
            <a:avLst/>
          </a:prstGeom>
        </p:spPr>
      </p:pic>
      <p:pic>
        <p:nvPicPr>
          <p:cNvPr id="7" name="origina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3625" y="2066257"/>
            <a:ext cx="304800" cy="304800"/>
          </a:xfrm>
          <a:prstGeom prst="rect">
            <a:avLst/>
          </a:prstGeom>
        </p:spPr>
      </p:pic>
      <p:pic>
        <p:nvPicPr>
          <p:cNvPr id="8" name="origina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73042" y="2066257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6557" y="3453100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3706" y="3871438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6557" y="2889057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3706" y="3593145"/>
            <a:ext cx="464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867" y="5192278"/>
            <a:ext cx="23728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Tonhöhenregister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64181" y="5193169"/>
            <a:ext cx="23728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Tonhöhenumfang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15610" y="2447707"/>
            <a:ext cx="1404780" cy="173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/>
          <p:cNvSpPr/>
          <p:nvPr/>
        </p:nvSpPr>
        <p:spPr>
          <a:xfrm>
            <a:off x="6024372" y="2470204"/>
            <a:ext cx="1404780" cy="173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Straight Connector 27"/>
          <p:cNvCxnSpPr/>
          <p:nvPr/>
        </p:nvCxnSpPr>
        <p:spPr>
          <a:xfrm>
            <a:off x="2244250" y="3708896"/>
            <a:ext cx="12320" cy="338109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21640" y="3189140"/>
            <a:ext cx="12320" cy="857866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25443" y="6037838"/>
            <a:ext cx="40117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Ladd 1996, </a:t>
            </a:r>
            <a:r>
              <a:rPr lang="en-GB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Cruttenden</a:t>
            </a:r>
            <a:r>
              <a:rPr lang="en-GB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1997</a:t>
            </a:r>
            <a:endParaRPr lang="de-DE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548680"/>
            <a:ext cx="8229600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Unterschiedliche Skalierung tonaler Zielpunkte</a:t>
            </a:r>
            <a:endParaRPr lang="en-GB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713" t="16401" r="17713" b="29000"/>
          <a:stretch/>
        </p:blipFill>
        <p:spPr>
          <a:xfrm>
            <a:off x="539552" y="1467806"/>
            <a:ext cx="8059973" cy="38334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52E2753-3DE5-4643-9AE9-95234E286C0D}"/>
              </a:ext>
            </a:extLst>
          </p:cNvPr>
          <p:cNvSpPr txBox="1"/>
          <p:nvPr/>
        </p:nvSpPr>
        <p:spPr>
          <a:xfrm>
            <a:off x="7769722" y="3673246"/>
            <a:ext cx="1008112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1200" dirty="0" err="1"/>
              <a:t>anatom</a:t>
            </a:r>
            <a:r>
              <a:rPr lang="de-DE" sz="1200" dirty="0"/>
              <a:t>. bedingt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E60CDBD-9DD1-4798-A8C8-40B7EFE1BB8A}"/>
              </a:ext>
            </a:extLst>
          </p:cNvPr>
          <p:cNvSpPr txBox="1"/>
          <p:nvPr/>
        </p:nvSpPr>
        <p:spPr>
          <a:xfrm>
            <a:off x="6853227" y="3205413"/>
            <a:ext cx="1533546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1200" dirty="0"/>
              <a:t>Phonations-</a:t>
            </a:r>
          </a:p>
          <a:p>
            <a:pPr>
              <a:lnSpc>
                <a:spcPts val="1000"/>
              </a:lnSpc>
            </a:pPr>
            <a:r>
              <a:rPr lang="de-DE" sz="1200" dirty="0" err="1"/>
              <a:t>modus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A67E53-7F91-490F-919B-5713F9A7F638}"/>
              </a:ext>
            </a:extLst>
          </p:cNvPr>
          <p:cNvSpPr txBox="1"/>
          <p:nvPr/>
        </p:nvSpPr>
        <p:spPr>
          <a:xfrm>
            <a:off x="6163506" y="3269533"/>
            <a:ext cx="1533546" cy="22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1200" dirty="0"/>
              <a:t>konstant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3C5D03F-D521-4C13-A297-3EF728C842E9}"/>
              </a:ext>
            </a:extLst>
          </p:cNvPr>
          <p:cNvSpPr txBox="1"/>
          <p:nvPr/>
        </p:nvSpPr>
        <p:spPr>
          <a:xfrm>
            <a:off x="5701248" y="3686958"/>
            <a:ext cx="1533546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1200" dirty="0"/>
              <a:t>nicht</a:t>
            </a:r>
          </a:p>
          <a:p>
            <a:pPr>
              <a:lnSpc>
                <a:spcPts val="1000"/>
              </a:lnSpc>
            </a:pPr>
            <a:r>
              <a:rPr lang="de-DE" sz="1200" dirty="0"/>
              <a:t>konstant</a:t>
            </a:r>
          </a:p>
        </p:txBody>
      </p:sp>
    </p:spTree>
    <p:extLst>
      <p:ext uri="{BB962C8B-B14F-4D97-AF65-F5344CB8AC3E}">
        <p14:creationId xmlns:p14="http://schemas.microsoft.com/office/powerpoint/2010/main" val="378258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232048"/>
            <a:ext cx="8579296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Downtrend</a:t>
            </a:r>
            <a: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–Absenkung des tonalen Bezugsbereichs zum Ende der IP</a:t>
            </a:r>
            <a:b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Deklination: Abwärtstrend innerhalb einer IP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b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71600" y="2981924"/>
            <a:ext cx="6552728" cy="1527195"/>
            <a:chOff x="971600" y="1741351"/>
            <a:chExt cx="4752529" cy="108661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23482" t="35103" r="38443" b="49513"/>
            <a:stretch/>
          </p:blipFill>
          <p:spPr>
            <a:xfrm>
              <a:off x="971600" y="1747845"/>
              <a:ext cx="4752529" cy="108012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640151" y="1741351"/>
              <a:ext cx="47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H*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75166" y="2356164"/>
              <a:ext cx="47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5347" y="1997523"/>
              <a:ext cx="688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!H*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87334" y="2407399"/>
              <a:ext cx="47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88024" y="2458634"/>
              <a:ext cx="688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L%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5300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42F8BE8-EAF1-4988-8F2E-DA502EFB4B70}"/>
              </a:ext>
            </a:extLst>
          </p:cNvPr>
          <p:cNvSpPr txBox="1">
            <a:spLocks/>
          </p:cNvSpPr>
          <p:nvPr/>
        </p:nvSpPr>
        <p:spPr>
          <a:xfrm>
            <a:off x="457200" y="232048"/>
            <a:ext cx="8579296" cy="2260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Downtrend</a:t>
            </a:r>
            <a:r>
              <a:rPr lang="de-DE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–Absenkung des tonalen Bezugsbereichs zum Ende der IP</a:t>
            </a: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akzentueller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Downstep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automatisch – ausgelöst durch einen vorangehenden H-Ton</a:t>
            </a:r>
          </a:p>
          <a:p>
            <a:pPr lvl="1">
              <a:lnSpc>
                <a:spcPct val="80000"/>
              </a:lnSpc>
            </a:pP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fakultativ – ausgelöst durch semantisch relevante Modifikationen</a:t>
            </a:r>
          </a:p>
          <a:p>
            <a:pPr lvl="1"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457200">
              <a:lnSpc>
                <a:spcPct val="80000"/>
              </a:lnSpc>
            </a:pP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phrasaler</a:t>
            </a: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Downstep</a:t>
            </a:r>
            <a:endParaRPr lang="de-DE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b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l="17713" t="63999" r="18500" b="15001"/>
          <a:stretch/>
        </p:blipFill>
        <p:spPr>
          <a:xfrm>
            <a:off x="1855642" y="3525169"/>
            <a:ext cx="6999178" cy="12961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5_1-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62223" y="393305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5_1-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01772" y="393305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l="23226" t="51400" r="39763" b="27600"/>
          <a:stretch/>
        </p:blipFill>
        <p:spPr>
          <a:xfrm>
            <a:off x="4379979" y="5229200"/>
            <a:ext cx="4512501" cy="1440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5-2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01244" y="5548196"/>
            <a:ext cx="406400" cy="40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29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705</Words>
  <Application>Microsoft Office PowerPoint</Application>
  <PresentationFormat>On-screen Show (4:3)</PresentationFormat>
  <Paragraphs>128</Paragraphs>
  <Slides>20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Verdana</vt:lpstr>
      <vt:lpstr>Wingdings</vt:lpstr>
      <vt:lpstr>Custom Design</vt:lpstr>
      <vt:lpstr>Phonetische Realisierung von Intonationskonturen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Bistra Andreeva</dc:creator>
  <cp:lastModifiedBy>Bistra Andreeva</cp:lastModifiedBy>
  <cp:revision>197</cp:revision>
  <dcterms:created xsi:type="dcterms:W3CDTF">2020-11-15T17:55:27Z</dcterms:created>
  <dcterms:modified xsi:type="dcterms:W3CDTF">2025-12-02T12:50:05Z</dcterms:modified>
</cp:coreProperties>
</file>