
<file path=[Content_Types].xml><?xml version="1.0" encoding="utf-8"?>
<Types xmlns="http://schemas.openxmlformats.org/package/2006/content-types">
  <Default Extension="jpeg" ContentType="image/jpeg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6" r:id="rId1"/>
  </p:sldMasterIdLst>
  <p:notesMasterIdLst>
    <p:notesMasterId r:id="rId19"/>
  </p:notesMasterIdLst>
  <p:handoutMasterIdLst>
    <p:handoutMasterId r:id="rId20"/>
  </p:handoutMasterIdLst>
  <p:sldIdLst>
    <p:sldId id="318" r:id="rId2"/>
    <p:sldId id="365" r:id="rId3"/>
    <p:sldId id="312" r:id="rId4"/>
    <p:sldId id="360" r:id="rId5"/>
    <p:sldId id="371" r:id="rId6"/>
    <p:sldId id="379" r:id="rId7"/>
    <p:sldId id="372" r:id="rId8"/>
    <p:sldId id="373" r:id="rId9"/>
    <p:sldId id="374" r:id="rId10"/>
    <p:sldId id="380" r:id="rId11"/>
    <p:sldId id="375" r:id="rId12"/>
    <p:sldId id="381" r:id="rId13"/>
    <p:sldId id="382" r:id="rId14"/>
    <p:sldId id="376" r:id="rId15"/>
    <p:sldId id="377" r:id="rId16"/>
    <p:sldId id="378" r:id="rId17"/>
    <p:sldId id="383" r:id="rId18"/>
  </p:sldIdLst>
  <p:sldSz cx="9144000" cy="6858000" type="screen4x3"/>
  <p:notesSz cx="6858000" cy="9144000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11E61A96-C51D-449A-A86D-3D42F6A16B72}">
          <p14:sldIdLst>
            <p14:sldId id="318"/>
            <p14:sldId id="365"/>
            <p14:sldId id="312"/>
            <p14:sldId id="360"/>
            <p14:sldId id="371"/>
            <p14:sldId id="379"/>
            <p14:sldId id="372"/>
            <p14:sldId id="373"/>
            <p14:sldId id="374"/>
            <p14:sldId id="380"/>
            <p14:sldId id="375"/>
            <p14:sldId id="381"/>
            <p14:sldId id="382"/>
            <p14:sldId id="376"/>
            <p14:sldId id="377"/>
            <p14:sldId id="378"/>
            <p14:sldId id="383"/>
          </p14:sldIdLst>
        </p14:section>
        <p14:section name="Abschnitt ohne Titel" id="{CC567DBE-E410-4FB8-AA28-43AE9A0202C7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istra Andreeva" initials="BA" lastIdx="2" clrIdx="0">
    <p:extLst>
      <p:ext uri="{19B8F6BF-5375-455C-9EA6-DF929625EA0E}">
        <p15:presenceInfo xmlns:p15="http://schemas.microsoft.com/office/powerpoint/2012/main" userId="S::bian001@uni-saarland.de::e2a9e85c-71c1-4b8d-ba1a-c2c00d05c82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406B"/>
    <a:srgbClr val="595959"/>
    <a:srgbClr val="5D75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71" autoAdjust="0"/>
    <p:restoredTop sz="94660"/>
  </p:normalViewPr>
  <p:slideViewPr>
    <p:cSldViewPr snapToObjects="1">
      <p:cViewPr varScale="1">
        <p:scale>
          <a:sx n="77" d="100"/>
          <a:sy n="77" d="100"/>
        </p:scale>
        <p:origin x="106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EC811333-F980-8A45-95A5-B23679795947}" type="datetimeFigureOut">
              <a:rPr lang="de-DE"/>
              <a:pPr/>
              <a:t>12.10.2025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D948D411-649F-0A46-BF28-2D67E08F1D35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10839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C7BF29A4-1A0B-F644-B593-20668C394250}" type="datetimeFigureOut">
              <a:rPr lang="de-DE"/>
              <a:pPr/>
              <a:t>12.10.2025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0"/>
            <a:r>
              <a:rPr lang="de-DE"/>
              <a:t>Zweite Ebene</a:t>
            </a:r>
          </a:p>
          <a:p>
            <a:pPr lvl="0"/>
            <a:r>
              <a:rPr lang="de-DE"/>
              <a:t>Dritte Ebene</a:t>
            </a:r>
          </a:p>
          <a:p>
            <a:pPr lvl="0"/>
            <a:r>
              <a:rPr lang="de-DE"/>
              <a:t>Vierte Ebene</a:t>
            </a:r>
          </a:p>
          <a:p>
            <a:pPr lvl="0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A28AA1BB-16BE-E248-B43C-3D6CFF117666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66454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B5D5-1566-4E36-96D8-CDBF5A872E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3831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B5D5-1566-4E36-96D8-CDBF5A872E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2319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B5D5-1566-4E36-96D8-CDBF5A872E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671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7"/>
          <p:cNvSpPr/>
          <p:nvPr userDrawn="1"/>
        </p:nvSpPr>
        <p:spPr>
          <a:xfrm>
            <a:off x="0" y="6335713"/>
            <a:ext cx="9144000" cy="522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Geneva" charset="0"/>
              <a:cs typeface="Geneva" charset="0"/>
            </a:endParaRPr>
          </a:p>
        </p:txBody>
      </p:sp>
      <p:cxnSp>
        <p:nvCxnSpPr>
          <p:cNvPr id="6" name="Gerade Verbindung 8"/>
          <p:cNvCxnSpPr/>
          <p:nvPr userDrawn="1"/>
        </p:nvCxnSpPr>
        <p:spPr>
          <a:xfrm rot="5400000">
            <a:off x="960438" y="6596063"/>
            <a:ext cx="522287" cy="1587"/>
          </a:xfrm>
          <a:prstGeom prst="line">
            <a:avLst/>
          </a:prstGeom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9"/>
          <p:cNvCxnSpPr/>
          <p:nvPr userDrawn="1"/>
        </p:nvCxnSpPr>
        <p:spPr>
          <a:xfrm rot="5400000">
            <a:off x="6911975" y="6596063"/>
            <a:ext cx="522287" cy="1588"/>
          </a:xfrm>
          <a:prstGeom prst="line">
            <a:avLst/>
          </a:prstGeom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hteck 10"/>
          <p:cNvSpPr/>
          <p:nvPr userDrawn="1"/>
        </p:nvSpPr>
        <p:spPr>
          <a:xfrm>
            <a:off x="0" y="0"/>
            <a:ext cx="9144000" cy="8397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Geneva" charset="0"/>
              <a:cs typeface="Geneva" charset="0"/>
            </a:endParaRPr>
          </a:p>
        </p:txBody>
      </p:sp>
      <p:cxnSp>
        <p:nvCxnSpPr>
          <p:cNvPr id="9" name="Gerade Verbindung 11"/>
          <p:cNvCxnSpPr/>
          <p:nvPr userDrawn="1"/>
        </p:nvCxnSpPr>
        <p:spPr>
          <a:xfrm rot="5400000">
            <a:off x="798513" y="428625"/>
            <a:ext cx="846138" cy="1587"/>
          </a:xfrm>
          <a:prstGeom prst="line">
            <a:avLst/>
          </a:prstGeom>
          <a:ln w="63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hteck 12"/>
          <p:cNvSpPr/>
          <p:nvPr userDrawn="1"/>
        </p:nvSpPr>
        <p:spPr>
          <a:xfrm>
            <a:off x="0" y="838200"/>
            <a:ext cx="9144000" cy="53975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Geneva" charset="0"/>
              <a:cs typeface="Geneva" charset="0"/>
            </a:endParaRPr>
          </a:p>
        </p:txBody>
      </p:sp>
      <p:pic>
        <p:nvPicPr>
          <p:cNvPr id="11" name="Bild 15" descr="haupt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1403672" cy="589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hteck 14"/>
          <p:cNvSpPr>
            <a:spLocks noChangeArrowheads="1"/>
          </p:cNvSpPr>
          <p:nvPr userDrawn="1"/>
        </p:nvSpPr>
        <p:spPr bwMode="auto">
          <a:xfrm flipH="1">
            <a:off x="0" y="6310313"/>
            <a:ext cx="9151938" cy="53975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100000">
                <a:srgbClr val="A6A6A6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latin typeface="Calibri" charset="0"/>
              <a:ea typeface="+mn-ea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99592" y="1537200"/>
            <a:ext cx="7486608" cy="1812423"/>
          </a:xfrm>
          <a:prstGeom prst="rect">
            <a:avLst/>
          </a:prstGeom>
        </p:spPr>
        <p:txBody>
          <a:bodyPr/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defRPr>
            </a:lvl1pPr>
          </a:lstStyle>
          <a:p>
            <a:r>
              <a:rPr lang="de-DE" dirty="0"/>
              <a:t>Segmentale Variabilität und</a:t>
            </a:r>
            <a:br>
              <a:rPr lang="de-DE" dirty="0"/>
            </a:br>
            <a:r>
              <a:rPr lang="de-DE" dirty="0"/>
              <a:t>Informationsdichte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743200" y="3429000"/>
            <a:ext cx="5643000" cy="1981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Habilitationskolloquium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50709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B5D5-1566-4E36-96D8-CDBF5A872E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1860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B5D5-1566-4E36-96D8-CDBF5A872E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316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B5D5-1566-4E36-96D8-CDBF5A872E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6707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B5D5-1566-4E36-96D8-CDBF5A872E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264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B5D5-1566-4E36-96D8-CDBF5A872E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871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B5D5-1566-4E36-96D8-CDBF5A872E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257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B5D5-1566-4E36-96D8-CDBF5A872E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5968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B5D5-1566-4E36-96D8-CDBF5A872E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1834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0B5D5-1566-4E36-96D8-CDBF5A872E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5090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../media/media7.mp3"/><Relationship Id="rId7" Type="http://schemas.openxmlformats.org/officeDocument/2006/relationships/slideLayout" Target="../slideLayouts/slideLayout7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audio" Target="../media/media8.mp3"/><Relationship Id="rId5" Type="http://schemas.microsoft.com/office/2007/relationships/media" Target="../media/media8.mp3"/><Relationship Id="rId4" Type="http://schemas.openxmlformats.org/officeDocument/2006/relationships/audio" Target="../media/media7.mp3"/><Relationship Id="rId9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media" Target="../media/media11.mp3"/><Relationship Id="rId7" Type="http://schemas.openxmlformats.org/officeDocument/2006/relationships/image" Target="../media/image3.png"/><Relationship Id="rId2" Type="http://schemas.openxmlformats.org/officeDocument/2006/relationships/video" Target="../media/media10.mp4"/><Relationship Id="rId1" Type="http://schemas.microsoft.com/office/2007/relationships/media" Target="../media/media10.mp4"/><Relationship Id="rId6" Type="http://schemas.openxmlformats.org/officeDocument/2006/relationships/image" Target="../media/image10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1.mp3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0.mp4"/><Relationship Id="rId1" Type="http://schemas.microsoft.com/office/2007/relationships/media" Target="../media/media10.mp4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3" Type="http://schemas.microsoft.com/office/2007/relationships/media" Target="../media/media3.mp3"/><Relationship Id="rId7" Type="http://schemas.microsoft.com/office/2007/relationships/media" Target="../media/media5.mp3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image" Target="../media/image3.png"/><Relationship Id="rId5" Type="http://schemas.microsoft.com/office/2007/relationships/media" Target="../media/media4.mp3"/><Relationship Id="rId10" Type="http://schemas.openxmlformats.org/officeDocument/2006/relationships/image" Target="../media/image6.png"/><Relationship Id="rId4" Type="http://schemas.openxmlformats.org/officeDocument/2006/relationships/audio" Target="../media/media3.mp3"/><Relationship Id="rId9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Autosegmental-metrische Intonationsanalyse</a:t>
            </a:r>
            <a:endParaRPr lang="en-GB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3429000"/>
            <a:ext cx="7846648" cy="2664296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Bistra Andreeva</a:t>
            </a:r>
          </a:p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Proseminar Prosodie</a:t>
            </a:r>
          </a:p>
          <a:p>
            <a:pPr algn="ctr"/>
            <a:r>
              <a:rPr lang="de-DE" sz="2800">
                <a:latin typeface="Times New Roman" panose="02020603050405020304" pitchFamily="18" charset="0"/>
                <a:cs typeface="Times New Roman" panose="02020603050405020304" pitchFamily="18" charset="0"/>
              </a:rPr>
              <a:t>WS2025/2026</a:t>
            </a:r>
            <a:b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de-D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andreeva@lst.uni-saarland.de</a:t>
            </a:r>
          </a:p>
          <a:p>
            <a:pPr algn="ctr"/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http://www.coli.uni-saarland.de/~andreeva/</a:t>
            </a:r>
          </a:p>
          <a:p>
            <a:pPr algn="ctr"/>
            <a:endParaRPr lang="de-D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0D82715-E15C-45AD-9D82-616C83FAD953}"/>
              </a:ext>
            </a:extLst>
          </p:cNvPr>
          <p:cNvSpPr txBox="1"/>
          <p:nvPr/>
        </p:nvSpPr>
        <p:spPr>
          <a:xfrm>
            <a:off x="2051720" y="188640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Peters, J. (2014). Intonation. Heidelberg: Winter. (S. </a:t>
            </a:r>
            <a:r>
              <a:rPr lang="de-DE" dirty="0">
                <a:solidFill>
                  <a:srgbClr val="000000"/>
                </a:solidFill>
                <a:latin typeface="Times New Roman" panose="02020603050405020304" pitchFamily="18" charset="0"/>
              </a:rPr>
              <a:t>25</a:t>
            </a:r>
            <a:r>
              <a:rPr lang="de-DE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-32)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67249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9552" y="3068960"/>
            <a:ext cx="80648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Phrasierung und tonale Struktur </a:t>
            </a:r>
            <a:endParaRPr lang="en-GB" altLang="en-GB" sz="4000" b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Tx/>
              <a:buChar char="-"/>
            </a:pPr>
            <a:endParaRPr lang="de-DE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5056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BB7E3472-F195-4A65-8B6F-CD454312C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7004422"/>
            <a:ext cx="2133600" cy="365125"/>
          </a:xfrm>
        </p:spPr>
        <p:txBody>
          <a:bodyPr/>
          <a:lstStyle/>
          <a:p>
            <a:fld id="{5480B5D5-1566-4E36-96D8-CDBF5A872E93}" type="slidenum">
              <a:rPr lang="en-GB" smtClean="0"/>
              <a:t>11</a:t>
            </a:fld>
            <a:endParaRPr lang="en-GB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8C53148-A78D-469E-805D-4E8BF4F9E51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2437" t="30400" r="38975" b="34600"/>
          <a:stretch/>
        </p:blipFill>
        <p:spPr>
          <a:xfrm>
            <a:off x="611560" y="2636912"/>
            <a:ext cx="7762462" cy="3960440"/>
          </a:xfrm>
          <a:prstGeom prst="rect">
            <a:avLst/>
          </a:prstGeom>
          <a:ln w="28575">
            <a:solidFill>
              <a:srgbClr val="19406B"/>
            </a:solidFill>
          </a:ln>
        </p:spPr>
      </p:pic>
      <p:pic>
        <p:nvPicPr>
          <p:cNvPr id="4" name="4_2-5a">
            <a:hlinkClick r:id="" action="ppaction://media"/>
            <a:extLst>
              <a:ext uri="{FF2B5EF4-FFF2-40B4-BE49-F238E27FC236}">
                <a16:creationId xmlns:a16="http://schemas.microsoft.com/office/drawing/2014/main" id="{E5655617-91DD-4DB1-84E4-8DB091B5B5C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87624" y="3068960"/>
            <a:ext cx="406400" cy="4064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4_2-5b">
            <a:hlinkClick r:id="" action="ppaction://media"/>
            <a:extLst>
              <a:ext uri="{FF2B5EF4-FFF2-40B4-BE49-F238E27FC236}">
                <a16:creationId xmlns:a16="http://schemas.microsoft.com/office/drawing/2014/main" id="{65C7251D-8E28-409E-88A6-3D6C9E058D9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86480" y="4390180"/>
            <a:ext cx="406400" cy="4064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4_2-5c">
            <a:hlinkClick r:id="" action="ppaction://media"/>
            <a:extLst>
              <a:ext uri="{FF2B5EF4-FFF2-40B4-BE49-F238E27FC236}">
                <a16:creationId xmlns:a16="http://schemas.microsoft.com/office/drawing/2014/main" id="{80ABFA35-B50E-47F1-B705-D1DA551D727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87624" y="5589240"/>
            <a:ext cx="406400" cy="4064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9ED17CD6-714B-4C6C-8EAD-57FC50770B17}"/>
              </a:ext>
            </a:extLst>
          </p:cNvPr>
          <p:cNvSpPr txBox="1"/>
          <p:nvPr/>
        </p:nvSpPr>
        <p:spPr>
          <a:xfrm>
            <a:off x="611560" y="188640"/>
            <a:ext cx="7762462" cy="1892826"/>
          </a:xfrm>
          <a:prstGeom prst="rect">
            <a:avLst/>
          </a:prstGeom>
          <a:noFill/>
          <a:ln w="28575">
            <a:solidFill>
              <a:srgbClr val="19406B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Intonationsphrase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intonational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phrase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IP) – ein Abschnitt, der eine eigene Intonationskontur trägt.</a:t>
            </a:r>
          </a:p>
          <a:p>
            <a:pPr>
              <a:spcAft>
                <a:spcPts val="600"/>
              </a:spcAft>
            </a:pP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Keine  Eins-zu-eins-Beziehung zwischen einer syntaktischen Phrase und einer IP. 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79CC5F77-6EF3-4E72-8B3A-07552376DEE9}"/>
              </a:ext>
            </a:extLst>
          </p:cNvPr>
          <p:cNvSpPr/>
          <p:nvPr/>
        </p:nvSpPr>
        <p:spPr>
          <a:xfrm>
            <a:off x="7236296" y="3429000"/>
            <a:ext cx="288032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C9138140-F5E9-4CD4-8054-5373CB63429C}"/>
              </a:ext>
            </a:extLst>
          </p:cNvPr>
          <p:cNvSpPr/>
          <p:nvPr/>
        </p:nvSpPr>
        <p:spPr>
          <a:xfrm>
            <a:off x="7486487" y="4725144"/>
            <a:ext cx="288032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D974A6C6-7586-4CD3-889D-9D77EC1C9632}"/>
              </a:ext>
            </a:extLst>
          </p:cNvPr>
          <p:cNvSpPr/>
          <p:nvPr/>
        </p:nvSpPr>
        <p:spPr>
          <a:xfrm>
            <a:off x="1691680" y="3523914"/>
            <a:ext cx="288032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D248DDA9-94B7-49E5-ADF2-96892826728D}"/>
              </a:ext>
            </a:extLst>
          </p:cNvPr>
          <p:cNvSpPr/>
          <p:nvPr/>
        </p:nvSpPr>
        <p:spPr>
          <a:xfrm>
            <a:off x="7884368" y="5949280"/>
            <a:ext cx="288032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A2573183-8721-4C40-B35E-E8358B125464}"/>
              </a:ext>
            </a:extLst>
          </p:cNvPr>
          <p:cNvSpPr/>
          <p:nvPr/>
        </p:nvSpPr>
        <p:spPr>
          <a:xfrm>
            <a:off x="1691680" y="4725144"/>
            <a:ext cx="288032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8EC28CBB-F466-4182-B062-5FFD849285D8}"/>
              </a:ext>
            </a:extLst>
          </p:cNvPr>
          <p:cNvSpPr/>
          <p:nvPr/>
        </p:nvSpPr>
        <p:spPr>
          <a:xfrm>
            <a:off x="1691680" y="5949280"/>
            <a:ext cx="288032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1CB39B03-F6D1-486A-B893-BAE9B7C0A833}"/>
              </a:ext>
            </a:extLst>
          </p:cNvPr>
          <p:cNvSpPr/>
          <p:nvPr/>
        </p:nvSpPr>
        <p:spPr>
          <a:xfrm>
            <a:off x="4860032" y="4725144"/>
            <a:ext cx="288032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6D01AAC6-2D30-4FF5-86E2-E5DEE6B451BC}"/>
              </a:ext>
            </a:extLst>
          </p:cNvPr>
          <p:cNvSpPr/>
          <p:nvPr/>
        </p:nvSpPr>
        <p:spPr>
          <a:xfrm>
            <a:off x="5148064" y="4725144"/>
            <a:ext cx="288032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371308F6-A134-44D1-AED7-2011F835179E}"/>
              </a:ext>
            </a:extLst>
          </p:cNvPr>
          <p:cNvSpPr/>
          <p:nvPr/>
        </p:nvSpPr>
        <p:spPr>
          <a:xfrm>
            <a:off x="5508104" y="5949280"/>
            <a:ext cx="288032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5DC57043-B7D3-4494-A3B5-35E40CC13CE5}"/>
              </a:ext>
            </a:extLst>
          </p:cNvPr>
          <p:cNvSpPr/>
          <p:nvPr/>
        </p:nvSpPr>
        <p:spPr>
          <a:xfrm>
            <a:off x="5292080" y="5949280"/>
            <a:ext cx="288032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D7DFFEF1-FD54-4FDB-92A3-0F62A05596ED}"/>
              </a:ext>
            </a:extLst>
          </p:cNvPr>
          <p:cNvSpPr/>
          <p:nvPr/>
        </p:nvSpPr>
        <p:spPr>
          <a:xfrm>
            <a:off x="3707904" y="5949280"/>
            <a:ext cx="288032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23514DF7-1C8A-4596-8AF7-0CC3816581CB}"/>
              </a:ext>
            </a:extLst>
          </p:cNvPr>
          <p:cNvSpPr/>
          <p:nvPr/>
        </p:nvSpPr>
        <p:spPr>
          <a:xfrm>
            <a:off x="3419872" y="5949280"/>
            <a:ext cx="288032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3492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6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63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CF329812-2429-4EDC-BAE4-64F50680B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B5D5-1566-4E36-96D8-CDBF5A872E93}" type="slidenum">
              <a:rPr lang="en-GB" smtClean="0"/>
              <a:t>12</a:t>
            </a:fld>
            <a:endParaRPr lang="en-GB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B8965CE-279B-4E47-8180-BB55FFA66AB5}"/>
              </a:ext>
            </a:extLst>
          </p:cNvPr>
          <p:cNvSpPr txBox="1"/>
          <p:nvPr/>
        </p:nvSpPr>
        <p:spPr>
          <a:xfrm>
            <a:off x="683568" y="1215916"/>
            <a:ext cx="7656512" cy="523220"/>
          </a:xfrm>
          <a:prstGeom prst="rect">
            <a:avLst/>
          </a:prstGeom>
          <a:noFill/>
          <a:ln>
            <a:solidFill>
              <a:srgbClr val="19406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Äußerungsphrase (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utterance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phrase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UP)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B899818-82D9-40F5-A876-88CB85BBFFD9}"/>
              </a:ext>
            </a:extLst>
          </p:cNvPr>
          <p:cNvSpPr txBox="1"/>
          <p:nvPr/>
        </p:nvSpPr>
        <p:spPr>
          <a:xfrm>
            <a:off x="683568" y="2420888"/>
            <a:ext cx="7704856" cy="523220"/>
          </a:xfrm>
          <a:prstGeom prst="rect">
            <a:avLst/>
          </a:prstGeom>
          <a:noFill/>
          <a:ln>
            <a:solidFill>
              <a:srgbClr val="19406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Prosodische Paragraphen (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prosodic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paragraph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PPa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659BFAE-80E4-4C41-A157-A953236E137F}"/>
              </a:ext>
            </a:extLst>
          </p:cNvPr>
          <p:cNvSpPr txBox="1"/>
          <p:nvPr/>
        </p:nvSpPr>
        <p:spPr>
          <a:xfrm>
            <a:off x="683568" y="3625860"/>
            <a:ext cx="7687896" cy="523220"/>
          </a:xfrm>
          <a:prstGeom prst="rect">
            <a:avLst/>
          </a:prstGeom>
          <a:noFill/>
          <a:ln>
            <a:solidFill>
              <a:srgbClr val="19406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Intonationsphrase (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intonational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phrase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IP)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BE8CBF5E-7C8B-4E36-B2F4-B1D76D49B41D}"/>
              </a:ext>
            </a:extLst>
          </p:cNvPr>
          <p:cNvSpPr txBox="1"/>
          <p:nvPr/>
        </p:nvSpPr>
        <p:spPr>
          <a:xfrm>
            <a:off x="700528" y="4797152"/>
            <a:ext cx="7687896" cy="523220"/>
          </a:xfrm>
          <a:prstGeom prst="rect">
            <a:avLst/>
          </a:prstGeom>
          <a:noFill/>
          <a:ln>
            <a:solidFill>
              <a:srgbClr val="19406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Intermediäre Phrasen (intermediate 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phrase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ip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FFCA0A40-49DA-41C5-9E28-B0F582D27458}"/>
              </a:ext>
            </a:extLst>
          </p:cNvPr>
          <p:cNvCxnSpPr/>
          <p:nvPr/>
        </p:nvCxnSpPr>
        <p:spPr>
          <a:xfrm>
            <a:off x="4572000" y="1844824"/>
            <a:ext cx="0" cy="432048"/>
          </a:xfrm>
          <a:prstGeom prst="straightConnector1">
            <a:avLst/>
          </a:prstGeom>
          <a:ln>
            <a:solidFill>
              <a:srgbClr val="19406B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B7E9712C-D003-4A91-852B-1DF2C58D855E}"/>
              </a:ext>
            </a:extLst>
          </p:cNvPr>
          <p:cNvCxnSpPr/>
          <p:nvPr/>
        </p:nvCxnSpPr>
        <p:spPr>
          <a:xfrm>
            <a:off x="4572000" y="3068960"/>
            <a:ext cx="0" cy="432048"/>
          </a:xfrm>
          <a:prstGeom prst="straightConnector1">
            <a:avLst/>
          </a:prstGeom>
          <a:ln>
            <a:solidFill>
              <a:srgbClr val="19406B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95A452E6-5149-4D41-93FA-5BE8DFA7AA87}"/>
              </a:ext>
            </a:extLst>
          </p:cNvPr>
          <p:cNvCxnSpPr/>
          <p:nvPr/>
        </p:nvCxnSpPr>
        <p:spPr>
          <a:xfrm>
            <a:off x="4572000" y="4221088"/>
            <a:ext cx="0" cy="432048"/>
          </a:xfrm>
          <a:prstGeom prst="straightConnector1">
            <a:avLst/>
          </a:prstGeom>
          <a:ln>
            <a:solidFill>
              <a:srgbClr val="19406B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23064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39FA3795-F1DB-4BEE-8090-415CD353A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76243"/>
            <a:ext cx="2133600" cy="365125"/>
          </a:xfrm>
        </p:spPr>
        <p:txBody>
          <a:bodyPr/>
          <a:lstStyle/>
          <a:p>
            <a:fld id="{5480B5D5-1566-4E36-96D8-CDBF5A872E93}" type="slidenum">
              <a:rPr lang="en-GB" smtClean="0"/>
              <a:t>13</a:t>
            </a:fld>
            <a:endParaRPr lang="en-GB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1194ADA-EF1A-4AB8-9586-D4298B38BCC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500" t="13601" r="46063" b="72399"/>
          <a:stretch/>
        </p:blipFill>
        <p:spPr>
          <a:xfrm>
            <a:off x="521550" y="4673029"/>
            <a:ext cx="8100900" cy="1800200"/>
          </a:xfrm>
          <a:prstGeom prst="rect">
            <a:avLst/>
          </a:prstGeom>
          <a:ln w="28575">
            <a:solidFill>
              <a:srgbClr val="19406B"/>
            </a:solidFill>
          </a:ln>
        </p:spPr>
      </p:pic>
      <p:pic>
        <p:nvPicPr>
          <p:cNvPr id="4" name="4_2-6">
            <a:hlinkClick r:id="" action="ppaction://media"/>
            <a:extLst>
              <a:ext uri="{FF2B5EF4-FFF2-40B4-BE49-F238E27FC236}">
                <a16:creationId xmlns:a16="http://schemas.microsoft.com/office/drawing/2014/main" id="{C29DDA4C-CB53-40EA-8B01-86140A6CF9A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75656" y="5029949"/>
            <a:ext cx="406400" cy="4064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3BA6A0C9-D25F-47C9-9D84-8B9DC20407EB}"/>
              </a:ext>
            </a:extLst>
          </p:cNvPr>
          <p:cNvSpPr txBox="1"/>
          <p:nvPr/>
        </p:nvSpPr>
        <p:spPr>
          <a:xfrm>
            <a:off x="521550" y="404664"/>
            <a:ext cx="801089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Akzenttöne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Hervorhebung von Information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Assoziation von Tönen mit lexikalisch starken (</a:t>
            </a:r>
            <a:r>
              <a:rPr lang="de-DE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stressed</a:t>
            </a:r>
            <a:r>
              <a:rPr lang="de-DE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Silben (markiert durch </a:t>
            </a:r>
            <a:r>
              <a:rPr lang="de-DE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de-DE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mono- (z.B. L*) oder bitonal (z.B. L+H* bzw. LH*) [</a:t>
            </a:r>
            <a:r>
              <a:rPr lang="de-DE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tritonale</a:t>
            </a:r>
            <a:r>
              <a:rPr lang="de-DE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LH*L -?]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Begleittöne (</a:t>
            </a:r>
            <a:r>
              <a:rPr lang="de-DE" alt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Leitton L</a:t>
            </a:r>
            <a:r>
              <a:rPr lang="de-DE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+H*, </a:t>
            </a:r>
            <a:r>
              <a:rPr lang="de-DE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Folgeton</a:t>
            </a:r>
            <a:r>
              <a:rPr lang="de-DE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H*+</a:t>
            </a:r>
            <a:r>
              <a:rPr lang="de-DE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de-DE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Nukleus = letzter Tonakzent (kein besonderer funktionaler Status)</a:t>
            </a:r>
            <a:endParaRPr lang="de-DE" altLang="en-US" sz="2800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1796CFD1-FDCB-44FA-8FB9-3D174138ECDD}"/>
              </a:ext>
            </a:extLst>
          </p:cNvPr>
          <p:cNvSpPr/>
          <p:nvPr/>
        </p:nvSpPr>
        <p:spPr>
          <a:xfrm>
            <a:off x="3851920" y="5969173"/>
            <a:ext cx="432048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29E02864-DB0D-41E6-BB75-A98E92A233E8}"/>
              </a:ext>
            </a:extLst>
          </p:cNvPr>
          <p:cNvSpPr/>
          <p:nvPr/>
        </p:nvSpPr>
        <p:spPr>
          <a:xfrm>
            <a:off x="5940152" y="5969173"/>
            <a:ext cx="432048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E7E6C11B-18E3-443F-8DDB-8444E3A241F3}"/>
              </a:ext>
            </a:extLst>
          </p:cNvPr>
          <p:cNvSpPr/>
          <p:nvPr/>
        </p:nvSpPr>
        <p:spPr>
          <a:xfrm>
            <a:off x="2771800" y="5969173"/>
            <a:ext cx="360040" cy="504056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0D8BBFE7-2BCD-4E25-8D83-C4168AD32DE4}"/>
              </a:ext>
            </a:extLst>
          </p:cNvPr>
          <p:cNvSpPr/>
          <p:nvPr/>
        </p:nvSpPr>
        <p:spPr>
          <a:xfrm>
            <a:off x="5004048" y="5949280"/>
            <a:ext cx="360040" cy="504056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AABB5B38-65A6-4273-85E0-11480CA94DE0}"/>
              </a:ext>
            </a:extLst>
          </p:cNvPr>
          <p:cNvSpPr/>
          <p:nvPr/>
        </p:nvSpPr>
        <p:spPr>
          <a:xfrm>
            <a:off x="7308304" y="5949280"/>
            <a:ext cx="360040" cy="504056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6866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39FA3795-F1DB-4BEE-8090-415CD353A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76243"/>
            <a:ext cx="2133600" cy="365125"/>
          </a:xfrm>
        </p:spPr>
        <p:txBody>
          <a:bodyPr/>
          <a:lstStyle/>
          <a:p>
            <a:fld id="{5480B5D5-1566-4E36-96D8-CDBF5A872E93}" type="slidenum">
              <a:rPr lang="en-GB" smtClean="0"/>
              <a:t>14</a:t>
            </a:fld>
            <a:endParaRPr lang="en-GB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1194ADA-EF1A-4AB8-9586-D4298B38BCC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500" t="13601" r="46063" b="72399"/>
          <a:stretch/>
        </p:blipFill>
        <p:spPr>
          <a:xfrm>
            <a:off x="521550" y="4673029"/>
            <a:ext cx="8100900" cy="1800200"/>
          </a:xfrm>
          <a:prstGeom prst="rect">
            <a:avLst/>
          </a:prstGeom>
          <a:ln w="28575">
            <a:solidFill>
              <a:srgbClr val="19406B"/>
            </a:solidFill>
          </a:ln>
        </p:spPr>
      </p:pic>
      <p:pic>
        <p:nvPicPr>
          <p:cNvPr id="4" name="4_2-6">
            <a:hlinkClick r:id="" action="ppaction://media"/>
            <a:extLst>
              <a:ext uri="{FF2B5EF4-FFF2-40B4-BE49-F238E27FC236}">
                <a16:creationId xmlns:a16="http://schemas.microsoft.com/office/drawing/2014/main" id="{C29DDA4C-CB53-40EA-8B01-86140A6CF9A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68090" y="5013176"/>
            <a:ext cx="406400" cy="4064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3BA6A0C9-D25F-47C9-9D84-8B9DC20407EB}"/>
              </a:ext>
            </a:extLst>
          </p:cNvPr>
          <p:cNvSpPr txBox="1"/>
          <p:nvPr/>
        </p:nvSpPr>
        <p:spPr>
          <a:xfrm>
            <a:off x="521550" y="404664"/>
            <a:ext cx="8010890" cy="18158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de-D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Phrasenakzente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Beschreibung des Tonverlaufs zw. Nukleus u. Grenze (monotonal); markiert durch </a:t>
            </a:r>
            <a:r>
              <a:rPr lang="de-DE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de-DE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(L-, H-)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oft mit postnuklearen Prominenzen assoziiert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1796CFD1-FDCB-44FA-8FB9-3D174138ECDD}"/>
              </a:ext>
            </a:extLst>
          </p:cNvPr>
          <p:cNvSpPr/>
          <p:nvPr/>
        </p:nvSpPr>
        <p:spPr>
          <a:xfrm>
            <a:off x="1835696" y="5969173"/>
            <a:ext cx="720080" cy="50405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29E02864-DB0D-41E6-BB75-A98E92A233E8}"/>
              </a:ext>
            </a:extLst>
          </p:cNvPr>
          <p:cNvSpPr/>
          <p:nvPr/>
        </p:nvSpPr>
        <p:spPr>
          <a:xfrm>
            <a:off x="7668344" y="5969173"/>
            <a:ext cx="720080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C28441E5-1DCF-4C80-ACBB-74AE4A5B5114}"/>
              </a:ext>
            </a:extLst>
          </p:cNvPr>
          <p:cNvSpPr txBox="1"/>
          <p:nvPr/>
        </p:nvSpPr>
        <p:spPr>
          <a:xfrm>
            <a:off x="539552" y="2276872"/>
            <a:ext cx="801089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Grenztöne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Phrasierungsfunktion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mit Grenzen von Intonationsphrasen assoziiert (nicht mit lex. starken Silben), markiert durch </a:t>
            </a:r>
            <a:r>
              <a:rPr lang="de-DE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de-DE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de-DE" alt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initial %L, %H</a:t>
            </a:r>
            <a:r>
              <a:rPr lang="de-DE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de-DE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final L%, H%</a:t>
            </a:r>
            <a:r>
              <a:rPr lang="de-DE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35865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B0498370-65E7-4D48-B509-0468CB532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B5D5-1566-4E36-96D8-CDBF5A872E93}" type="slidenum">
              <a:rPr lang="en-GB" smtClean="0"/>
              <a:t>15</a:t>
            </a:fld>
            <a:endParaRPr lang="en-GB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8FFC52B-B243-4BA6-8BBA-492F907D0F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500" t="55600" r="46063" b="29000"/>
          <a:stretch/>
        </p:blipFill>
        <p:spPr>
          <a:xfrm>
            <a:off x="595194" y="3861048"/>
            <a:ext cx="7953611" cy="194421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C9D2778F-3E4B-4ADF-851B-3AB89B2E2A27}"/>
              </a:ext>
            </a:extLst>
          </p:cNvPr>
          <p:cNvSpPr txBox="1"/>
          <p:nvPr/>
        </p:nvSpPr>
        <p:spPr>
          <a:xfrm>
            <a:off x="521550" y="404664"/>
            <a:ext cx="8010890" cy="267765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de-D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Tonausbreitung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Ein Ton spezifiziert mehr als einen phonetischen </a:t>
            </a:r>
            <a:r>
              <a:rPr lang="de-DE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Zielpunk</a:t>
            </a:r>
            <a:r>
              <a:rPr lang="de-DE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de-DE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Zwei solche  hohe oder tiefe Zielpunkte unterliegen nicht dem Deklinationstrend innerhalb einer IP</a:t>
            </a:r>
          </a:p>
        </p:txBody>
      </p: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6ED579C3-5DFA-4B72-9F09-860903BB046C}"/>
              </a:ext>
            </a:extLst>
          </p:cNvPr>
          <p:cNvCxnSpPr/>
          <p:nvPr/>
        </p:nvCxnSpPr>
        <p:spPr>
          <a:xfrm>
            <a:off x="3203848" y="1556792"/>
            <a:ext cx="288032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hteck 8">
            <a:extLst>
              <a:ext uri="{FF2B5EF4-FFF2-40B4-BE49-F238E27FC236}">
                <a16:creationId xmlns:a16="http://schemas.microsoft.com/office/drawing/2014/main" id="{670BC0A2-67D4-4498-81E9-3533EDB8D2F8}"/>
              </a:ext>
            </a:extLst>
          </p:cNvPr>
          <p:cNvSpPr/>
          <p:nvPr/>
        </p:nvSpPr>
        <p:spPr>
          <a:xfrm>
            <a:off x="2267744" y="5085184"/>
            <a:ext cx="864096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96911D68-09ED-4544-ADFB-EDF134C22DCC}"/>
              </a:ext>
            </a:extLst>
          </p:cNvPr>
          <p:cNvSpPr/>
          <p:nvPr/>
        </p:nvSpPr>
        <p:spPr>
          <a:xfrm>
            <a:off x="3923928" y="5085184"/>
            <a:ext cx="1440160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967E951F-331A-4719-A5C9-6107AF2089E8}"/>
              </a:ext>
            </a:extLst>
          </p:cNvPr>
          <p:cNvSpPr/>
          <p:nvPr/>
        </p:nvSpPr>
        <p:spPr>
          <a:xfrm>
            <a:off x="5868144" y="5085184"/>
            <a:ext cx="1584176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F01FC00F-6E66-411B-9A1F-000343DF35BC}"/>
              </a:ext>
            </a:extLst>
          </p:cNvPr>
          <p:cNvSpPr/>
          <p:nvPr/>
        </p:nvSpPr>
        <p:spPr>
          <a:xfrm>
            <a:off x="4932040" y="5157192"/>
            <a:ext cx="360040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06144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AB2FC357-EB8A-487B-BD61-E1E9BD59B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B5D5-1566-4E36-96D8-CDBF5A872E93}" type="slidenum">
              <a:rPr lang="en-GB" smtClean="0"/>
              <a:t>16</a:t>
            </a:fld>
            <a:endParaRPr lang="en-GB"/>
          </a:p>
        </p:txBody>
      </p:sp>
      <p:pic>
        <p:nvPicPr>
          <p:cNvPr id="3" name="Bildschirmaufzeichnung 2">
            <a:hlinkClick r:id="" action="ppaction://media"/>
            <a:extLst>
              <a:ext uri="{FF2B5EF4-FFF2-40B4-BE49-F238E27FC236}">
                <a16:creationId xmlns:a16="http://schemas.microsoft.com/office/drawing/2014/main" id="{6453C4BA-1B50-46C2-9D96-736AACFC670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2758" y="5202888"/>
            <a:ext cx="8298483" cy="1296144"/>
          </a:xfrm>
          <a:prstGeom prst="rect">
            <a:avLst/>
          </a:prstGeom>
          <a:ln w="28575">
            <a:solidFill>
              <a:srgbClr val="19406B"/>
            </a:solidFill>
          </a:ln>
        </p:spPr>
      </p:pic>
      <p:pic>
        <p:nvPicPr>
          <p:cNvPr id="4" name="4_2-8-2">
            <a:hlinkClick r:id="" action="ppaction://media"/>
            <a:extLst>
              <a:ext uri="{FF2B5EF4-FFF2-40B4-BE49-F238E27FC236}">
                <a16:creationId xmlns:a16="http://schemas.microsoft.com/office/drawing/2014/main" id="{8C4099D2-D7F0-4088-8FBB-4500022D845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74887" y="5398840"/>
            <a:ext cx="406400" cy="4064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679D0682-4848-4A09-BB7D-DF4C53C62B26}"/>
              </a:ext>
            </a:extLst>
          </p:cNvPr>
          <p:cNvSpPr/>
          <p:nvPr/>
        </p:nvSpPr>
        <p:spPr>
          <a:xfrm>
            <a:off x="5103279" y="5279981"/>
            <a:ext cx="504056" cy="406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8034B08-EB6D-4961-A2BE-0EB291A8AB1B}"/>
              </a:ext>
            </a:extLst>
          </p:cNvPr>
          <p:cNvSpPr txBox="1"/>
          <p:nvPr/>
        </p:nvSpPr>
        <p:spPr>
          <a:xfrm>
            <a:off x="521550" y="404664"/>
            <a:ext cx="8010890" cy="3108543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de-DE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Downstep</a:t>
            </a:r>
            <a:endParaRPr lang="de-DE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Zwei </a:t>
            </a:r>
            <a:r>
              <a:rPr lang="de-DE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hohe</a:t>
            </a:r>
            <a:r>
              <a:rPr lang="de-DE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Töne spezifizieren zwei phonetische </a:t>
            </a:r>
            <a:r>
              <a:rPr lang="de-DE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Zielpunke</a:t>
            </a:r>
            <a:r>
              <a:rPr lang="de-DE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de-DE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mögliche</a:t>
            </a:r>
            <a:r>
              <a:rPr lang="de-DE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Herabstufung des zweiten hohen Tonhöhenakzentes  relativ zu einem vorangehenden H-Ton innerhalb einer IP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Gekennzeichnet mit </a:t>
            </a:r>
            <a:r>
              <a:rPr lang="de-DE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de-DE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!H*, !H*+L. L*+!H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B7976C28-60EA-4A92-9CB2-7124C2DF784B}"/>
              </a:ext>
            </a:extLst>
          </p:cNvPr>
          <p:cNvSpPr/>
          <p:nvPr/>
        </p:nvSpPr>
        <p:spPr>
          <a:xfrm>
            <a:off x="7308304" y="6021288"/>
            <a:ext cx="720080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FCFDD054-5EB6-45E2-B28F-EEED34BEADBC}"/>
              </a:ext>
            </a:extLst>
          </p:cNvPr>
          <p:cNvSpPr txBox="1"/>
          <p:nvPr/>
        </p:nvSpPr>
        <p:spPr>
          <a:xfrm>
            <a:off x="521550" y="3488809"/>
            <a:ext cx="8010890" cy="138499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de-DE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Upstep</a:t>
            </a:r>
            <a:endParaRPr lang="de-DE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mögliche</a:t>
            </a:r>
            <a:r>
              <a:rPr lang="de-DE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Heraufstufung des zweiten hohen Tonhöhenakzentes</a:t>
            </a:r>
          </a:p>
        </p:txBody>
      </p:sp>
    </p:spTree>
    <p:extLst>
      <p:ext uri="{BB962C8B-B14F-4D97-AF65-F5344CB8AC3E}">
        <p14:creationId xmlns:p14="http://schemas.microsoft.com/office/powerpoint/2010/main" val="859212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95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9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AB2FC357-EB8A-487B-BD61-E1E9BD59B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B5D5-1566-4E36-96D8-CDBF5A872E93}" type="slidenum">
              <a:rPr lang="en-GB" smtClean="0"/>
              <a:t>17</a:t>
            </a:fld>
            <a:endParaRPr lang="en-GB"/>
          </a:p>
        </p:txBody>
      </p:sp>
      <p:pic>
        <p:nvPicPr>
          <p:cNvPr id="3" name="Bildschirmaufzeichnung 2">
            <a:hlinkClick r:id="" action="ppaction://media"/>
            <a:extLst>
              <a:ext uri="{FF2B5EF4-FFF2-40B4-BE49-F238E27FC236}">
                <a16:creationId xmlns:a16="http://schemas.microsoft.com/office/drawing/2014/main" id="{6453C4BA-1B50-46C2-9D96-736AACFC670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13726" r="47397"/>
          <a:stretch/>
        </p:blipFill>
        <p:spPr>
          <a:xfrm>
            <a:off x="467544" y="822818"/>
            <a:ext cx="8219256" cy="3302101"/>
          </a:xfrm>
          <a:prstGeom prst="rect">
            <a:avLst/>
          </a:prstGeom>
          <a:ln w="28575">
            <a:solidFill>
              <a:srgbClr val="19406B"/>
            </a:solidFill>
          </a:ln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679D0682-4848-4A09-BB7D-DF4C53C62B26}"/>
              </a:ext>
            </a:extLst>
          </p:cNvPr>
          <p:cNvSpPr/>
          <p:nvPr/>
        </p:nvSpPr>
        <p:spPr>
          <a:xfrm>
            <a:off x="5103279" y="5279981"/>
            <a:ext cx="504056" cy="406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B7976C28-60EA-4A92-9CB2-7124C2DF784B}"/>
              </a:ext>
            </a:extLst>
          </p:cNvPr>
          <p:cNvSpPr/>
          <p:nvPr/>
        </p:nvSpPr>
        <p:spPr>
          <a:xfrm>
            <a:off x="5796136" y="3068960"/>
            <a:ext cx="1561348" cy="7920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1C5EDFE-A0B3-49A8-A7BB-46D62BB43201}"/>
              </a:ext>
            </a:extLst>
          </p:cNvPr>
          <p:cNvSpPr txBox="1"/>
          <p:nvPr/>
        </p:nvSpPr>
        <p:spPr>
          <a:xfrm>
            <a:off x="35496" y="4751273"/>
            <a:ext cx="8010890" cy="2062103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nuklearer</a:t>
            </a:r>
            <a:r>
              <a:rPr lang="de-DE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Akzent , </a:t>
            </a:r>
            <a:r>
              <a:rPr lang="de-DE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nukleare</a:t>
            </a:r>
            <a:r>
              <a:rPr lang="de-DE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Akzentsilbe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alt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pränukleare</a:t>
            </a:r>
            <a:r>
              <a:rPr lang="de-DE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Akzente  </a:t>
            </a:r>
            <a:endParaRPr lang="de-DE" alt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nukleare</a:t>
            </a:r>
            <a:r>
              <a:rPr lang="de-DE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Kontur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alt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pränukleare</a:t>
            </a:r>
            <a:r>
              <a:rPr lang="de-DE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Kontur  </a:t>
            </a:r>
            <a:endParaRPr lang="de-DE" alt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3F98D048-5C92-4925-94D5-C66042DE7B6D}"/>
              </a:ext>
            </a:extLst>
          </p:cNvPr>
          <p:cNvSpPr/>
          <p:nvPr/>
        </p:nvSpPr>
        <p:spPr>
          <a:xfrm>
            <a:off x="5796136" y="2348880"/>
            <a:ext cx="864096" cy="720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E1CCD99D-AE5B-42C7-BADC-DDDDFBAB19BC}"/>
              </a:ext>
            </a:extLst>
          </p:cNvPr>
          <p:cNvSpPr/>
          <p:nvPr/>
        </p:nvSpPr>
        <p:spPr>
          <a:xfrm>
            <a:off x="2555776" y="3068960"/>
            <a:ext cx="1561348" cy="79208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Geschweifte Klammer rechts 11">
            <a:extLst>
              <a:ext uri="{FF2B5EF4-FFF2-40B4-BE49-F238E27FC236}">
                <a16:creationId xmlns:a16="http://schemas.microsoft.com/office/drawing/2014/main" id="{8A32123B-999E-4976-A932-5EFD5CA3BBE9}"/>
              </a:ext>
            </a:extLst>
          </p:cNvPr>
          <p:cNvSpPr/>
          <p:nvPr/>
        </p:nvSpPr>
        <p:spPr>
          <a:xfrm rot="5400000">
            <a:off x="6897756" y="3186392"/>
            <a:ext cx="365124" cy="2760227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Geschweifte Klammer rechts 12">
            <a:extLst>
              <a:ext uri="{FF2B5EF4-FFF2-40B4-BE49-F238E27FC236}">
                <a16:creationId xmlns:a16="http://schemas.microsoft.com/office/drawing/2014/main" id="{E99670BD-AB2B-4A23-93F6-706ED97BEFBA}"/>
              </a:ext>
            </a:extLst>
          </p:cNvPr>
          <p:cNvSpPr/>
          <p:nvPr/>
        </p:nvSpPr>
        <p:spPr>
          <a:xfrm rot="5400000">
            <a:off x="3237311" y="2459434"/>
            <a:ext cx="365123" cy="4176465"/>
          </a:xfrm>
          <a:prstGeom prst="rightBrac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7361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95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25568" y="6356350"/>
            <a:ext cx="2133600" cy="365125"/>
          </a:xfrm>
        </p:spPr>
        <p:txBody>
          <a:bodyPr/>
          <a:lstStyle/>
          <a:p>
            <a:fld id="{5480B5D5-1566-4E36-96D8-CDBF5A872E93}" type="slidenum">
              <a:rPr lang="en-GB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fld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472360" y="2881313"/>
            <a:ext cx="3995738" cy="3756025"/>
          </a:xfrm>
          <a:prstGeom prst="rect">
            <a:avLst/>
          </a:prstGeom>
          <a:solidFill>
            <a:srgbClr val="EAEAEA"/>
          </a:solidFill>
          <a:ln w="19050">
            <a:solidFill>
              <a:srgbClr val="1940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120000"/>
              </a:lnSpc>
              <a:spcBef>
                <a:spcPct val="13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13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13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ct val="13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ct val="13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13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13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13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13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de-DE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83568" y="1795463"/>
            <a:ext cx="3894138" cy="3741737"/>
          </a:xfrm>
          <a:prstGeom prst="rect">
            <a:avLst/>
          </a:prstGeom>
          <a:solidFill>
            <a:srgbClr val="EAEAEA"/>
          </a:solidFill>
          <a:ln w="19050">
            <a:solidFill>
              <a:srgbClr val="1940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120000"/>
              </a:lnSpc>
              <a:spcBef>
                <a:spcPct val="13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13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13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ct val="13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ct val="13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13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13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13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13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de-DE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5932190" y="4511963"/>
            <a:ext cx="1060450" cy="1002407"/>
            <a:chOff x="3761" y="3401"/>
            <a:chExt cx="668" cy="640"/>
          </a:xfrm>
        </p:grpSpPr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3761" y="3435"/>
              <a:ext cx="179" cy="3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120000"/>
                </a:lnSpc>
                <a:spcBef>
                  <a:spcPct val="13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13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13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ct val="13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ct val="13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GB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</a:p>
          </p:txBody>
        </p:sp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3845" y="3401"/>
              <a:ext cx="216" cy="3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120000"/>
                </a:lnSpc>
                <a:spcBef>
                  <a:spcPct val="13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13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13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ct val="13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ct val="13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GB" sz="2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3962" y="3463"/>
              <a:ext cx="192" cy="3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120000"/>
                </a:lnSpc>
                <a:spcBef>
                  <a:spcPct val="13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13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13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ct val="13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ct val="13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GB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</a:p>
          </p:txBody>
        </p:sp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4036" y="3526"/>
              <a:ext cx="229" cy="3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120000"/>
                </a:lnSpc>
                <a:spcBef>
                  <a:spcPct val="13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13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13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ct val="13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ct val="13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GB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</a:p>
          </p:txBody>
        </p:sp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4143" y="3644"/>
              <a:ext cx="216" cy="3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120000"/>
                </a:lnSpc>
                <a:spcBef>
                  <a:spcPct val="13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13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13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ct val="13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ct val="13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GB" sz="2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</a:p>
          </p:txBody>
        </p:sp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4250" y="3707"/>
              <a:ext cx="179" cy="3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120000"/>
                </a:lnSpc>
                <a:spcBef>
                  <a:spcPct val="13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13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13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ct val="13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ct val="13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GB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</a:p>
          </p:txBody>
        </p:sp>
      </p:grp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6066368" y="4296413"/>
            <a:ext cx="36420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ct val="13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13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13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ct val="13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ct val="13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13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13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13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13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GB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6611348" y="4685970"/>
            <a:ext cx="33855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ct val="13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13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13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ct val="13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ct val="13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13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13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13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13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GB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grpSp>
        <p:nvGrpSpPr>
          <p:cNvPr id="15" name="Group 15"/>
          <p:cNvGrpSpPr>
            <a:grpSpLocks/>
          </p:cNvGrpSpPr>
          <p:nvPr/>
        </p:nvGrpSpPr>
        <p:grpSpPr bwMode="auto">
          <a:xfrm>
            <a:off x="1999606" y="3284984"/>
            <a:ext cx="1060450" cy="1051444"/>
            <a:chOff x="3761" y="3401"/>
            <a:chExt cx="668" cy="609"/>
          </a:xfrm>
        </p:grpSpPr>
        <p:sp>
          <p:nvSpPr>
            <p:cNvPr id="16" name="Text Box 16"/>
            <p:cNvSpPr txBox="1">
              <a:spLocks noChangeArrowheads="1"/>
            </p:cNvSpPr>
            <p:nvPr/>
          </p:nvSpPr>
          <p:spPr bwMode="auto">
            <a:xfrm>
              <a:off x="3761" y="3435"/>
              <a:ext cx="179" cy="3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120000"/>
                </a:lnSpc>
                <a:spcBef>
                  <a:spcPct val="13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13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13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ct val="13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ct val="13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GB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</a:p>
          </p:txBody>
        </p:sp>
        <p:sp>
          <p:nvSpPr>
            <p:cNvPr id="17" name="Text Box 17"/>
            <p:cNvSpPr txBox="1">
              <a:spLocks noChangeArrowheads="1"/>
            </p:cNvSpPr>
            <p:nvPr/>
          </p:nvSpPr>
          <p:spPr bwMode="auto">
            <a:xfrm>
              <a:off x="3845" y="3401"/>
              <a:ext cx="216" cy="3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120000"/>
                </a:lnSpc>
                <a:spcBef>
                  <a:spcPct val="13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13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13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ct val="13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ct val="13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GB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18" name="Text Box 18"/>
            <p:cNvSpPr txBox="1">
              <a:spLocks noChangeArrowheads="1"/>
            </p:cNvSpPr>
            <p:nvPr/>
          </p:nvSpPr>
          <p:spPr bwMode="auto">
            <a:xfrm>
              <a:off x="3962" y="3463"/>
              <a:ext cx="192" cy="3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120000"/>
                </a:lnSpc>
                <a:spcBef>
                  <a:spcPct val="13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13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13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ct val="13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ct val="13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GB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</a:p>
          </p:txBody>
        </p:sp>
        <p:sp>
          <p:nvSpPr>
            <p:cNvPr id="19" name="Text Box 19"/>
            <p:cNvSpPr txBox="1">
              <a:spLocks noChangeArrowheads="1"/>
            </p:cNvSpPr>
            <p:nvPr/>
          </p:nvSpPr>
          <p:spPr bwMode="auto">
            <a:xfrm>
              <a:off x="4036" y="3526"/>
              <a:ext cx="229" cy="3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120000"/>
                </a:lnSpc>
                <a:spcBef>
                  <a:spcPct val="13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13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13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ct val="13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ct val="13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GB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</a:p>
          </p:txBody>
        </p:sp>
        <p:sp>
          <p:nvSpPr>
            <p:cNvPr id="20" name="Text Box 20"/>
            <p:cNvSpPr txBox="1">
              <a:spLocks noChangeArrowheads="1"/>
            </p:cNvSpPr>
            <p:nvPr/>
          </p:nvSpPr>
          <p:spPr bwMode="auto">
            <a:xfrm>
              <a:off x="4143" y="3644"/>
              <a:ext cx="216" cy="3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120000"/>
                </a:lnSpc>
                <a:spcBef>
                  <a:spcPct val="13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13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13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ct val="13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ct val="13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GB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</a:p>
          </p:txBody>
        </p:sp>
        <p:sp>
          <p:nvSpPr>
            <p:cNvPr id="21" name="Text Box 21"/>
            <p:cNvSpPr txBox="1">
              <a:spLocks noChangeArrowheads="1"/>
            </p:cNvSpPr>
            <p:nvPr/>
          </p:nvSpPr>
          <p:spPr bwMode="auto">
            <a:xfrm>
              <a:off x="4250" y="3707"/>
              <a:ext cx="179" cy="3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120000"/>
                </a:lnSpc>
                <a:spcBef>
                  <a:spcPct val="13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13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13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ct val="13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ct val="13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GB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</a:p>
          </p:txBody>
        </p:sp>
      </p:grp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726431" y="1916113"/>
            <a:ext cx="390299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ct val="13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13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13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ct val="13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ct val="13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13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13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13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13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Typ</a:t>
            </a:r>
            <a:r>
              <a:rPr lang="en-GB" alt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GB" alt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basiert</a:t>
            </a:r>
            <a:r>
              <a:rPr lang="en-GB" alt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auf Intonations-</a:t>
            </a:r>
            <a:br>
              <a:rPr lang="en-GB" alt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alt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GB" alt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konturen</a:t>
            </a:r>
            <a:endParaRPr lang="en-GB" alt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4616376" y="3022600"/>
            <a:ext cx="379097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ct val="13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13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13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ct val="13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ct val="13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13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13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13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13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Typ</a:t>
            </a:r>
            <a:r>
              <a:rPr lang="en-GB" alt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GB" alt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Basiert</a:t>
            </a:r>
            <a:r>
              <a:rPr lang="en-GB" alt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auf </a:t>
            </a:r>
            <a:r>
              <a:rPr lang="en-GB" alt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Tonhöhen</a:t>
            </a:r>
            <a:r>
              <a:rPr lang="en-GB" alt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br>
              <a:rPr lang="en-GB" alt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alt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GB" alt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ebenen</a:t>
            </a:r>
            <a:endParaRPr lang="en-GB" alt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 Box 25"/>
          <p:cNvSpPr txBox="1">
            <a:spLocks noChangeArrowheads="1"/>
          </p:cNvSpPr>
          <p:nvPr/>
        </p:nvSpPr>
        <p:spPr bwMode="auto">
          <a:xfrm>
            <a:off x="5023611" y="5775647"/>
            <a:ext cx="295946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ct val="13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13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13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ct val="13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ct val="13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13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13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13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13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Amerikanische</a:t>
            </a:r>
            <a:r>
              <a:rPr lang="en-GB" alt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Schule</a:t>
            </a:r>
            <a:endParaRPr lang="en-GB" alt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835696" y="908720"/>
            <a:ext cx="5544616" cy="523220"/>
          </a:xfrm>
          <a:prstGeom prst="rect">
            <a:avLst/>
          </a:prstGeom>
          <a:noFill/>
          <a:ln w="19050">
            <a:solidFill>
              <a:srgbClr val="19406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alt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Zwei</a:t>
            </a:r>
            <a:r>
              <a:rPr lang="en-GB" alt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Arten</a:t>
            </a:r>
            <a:r>
              <a:rPr lang="en-GB" alt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von Ton-</a:t>
            </a:r>
            <a:r>
              <a:rPr lang="en-GB" alt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Sequenzmodelle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304008" y="4631007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Britische Schule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2528144" y="3284984"/>
            <a:ext cx="705122" cy="585461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1592040" y="3022600"/>
            <a:ext cx="2088232" cy="15222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/>
          <p:cNvSpPr/>
          <p:nvPr/>
        </p:nvSpPr>
        <p:spPr>
          <a:xfrm>
            <a:off x="5408464" y="4136170"/>
            <a:ext cx="2088232" cy="15222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1244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9552" y="3068960"/>
            <a:ext cx="80648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Tonsequenzmodell </a:t>
            </a:r>
            <a:endParaRPr lang="en-GB" altLang="en-GB" sz="4000" b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Tx/>
              <a:buChar char="-"/>
            </a:pPr>
            <a:endParaRPr lang="de-DE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935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AM-Phonologie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91264" cy="4525963"/>
          </a:xfrm>
        </p:spPr>
        <p:txBody>
          <a:bodyPr>
            <a:normAutofit/>
          </a:bodyPr>
          <a:lstStyle/>
          <a:p>
            <a:r>
              <a:rPr lang="en-GB" alt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Leben 1973, Liberman 1975, Goldsmith 1976, </a:t>
            </a:r>
            <a:r>
              <a:rPr lang="en-GB" alt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Pierrehumbert</a:t>
            </a:r>
            <a:r>
              <a:rPr lang="en-GB" alt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1980, Beckman &amp; </a:t>
            </a:r>
            <a:r>
              <a:rPr lang="en-GB" alt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Pierrehumbert</a:t>
            </a:r>
            <a:r>
              <a:rPr lang="en-GB" alt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1986</a:t>
            </a:r>
          </a:p>
          <a:p>
            <a:r>
              <a:rPr lang="en-GB" alt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Anfänge</a:t>
            </a:r>
            <a:r>
              <a:rPr lang="en-GB" alt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alt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Beschreibung</a:t>
            </a:r>
            <a:r>
              <a:rPr lang="en-GB" alt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der  </a:t>
            </a:r>
            <a:r>
              <a:rPr lang="en-GB" alt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afrikanischen</a:t>
            </a:r>
            <a:r>
              <a:rPr lang="en-GB" alt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Tonsprachen</a:t>
            </a:r>
            <a:endParaRPr lang="en-GB" alt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B5D5-1566-4E36-96D8-CDBF5A872E9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3114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CA75165A-8D9A-4569-866A-6B89A889A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B5D5-1566-4E36-96D8-CDBF5A872E93}" type="slidenum">
              <a:rPr lang="en-GB" smtClean="0"/>
              <a:t>5</a:t>
            </a:fld>
            <a:endParaRPr lang="en-GB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FF7186DC-DFC3-4667-B3B1-3447506BE8EA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620688"/>
            <a:ext cx="8458200" cy="417195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Tx/>
              <a:buNone/>
            </a:pPr>
            <a:r>
              <a:rPr lang="en-GB" alt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de-DE" alt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Analyse lexikalischer Töne in afrikanischen Tonsprachen (Goldsmith, 1976; Leben, 1975): </a:t>
            </a:r>
            <a:r>
              <a:rPr lang="de-DE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Dekomponierung</a:t>
            </a:r>
            <a:r>
              <a:rPr lang="de-DE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von Intonationskonturen in Ton-Sequenzen </a:t>
            </a:r>
          </a:p>
          <a:p>
            <a:pPr fontAlgn="auto">
              <a:spcAft>
                <a:spcPts val="0"/>
              </a:spcAft>
              <a:buFontTx/>
              <a:buNone/>
            </a:pPr>
            <a:endParaRPr lang="de-DE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Tx/>
              <a:buNone/>
            </a:pPr>
            <a:endParaRPr lang="en-GB" alt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Tx/>
              <a:buNone/>
            </a:pPr>
            <a:endParaRPr lang="en-GB" altLang="en-GB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Tx/>
              <a:buNone/>
            </a:pPr>
            <a:r>
              <a:rPr lang="en-GB" altLang="en-GB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fontAlgn="auto">
              <a:spcAft>
                <a:spcPts val="0"/>
              </a:spcAft>
              <a:buFontTx/>
              <a:buNone/>
            </a:pPr>
            <a:endParaRPr lang="en-GB" altLang="en-GB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Tx/>
              <a:buNone/>
            </a:pPr>
            <a:r>
              <a:rPr lang="en-GB" altLang="en-GB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fontAlgn="auto">
              <a:spcAft>
                <a:spcPts val="0"/>
              </a:spcAft>
              <a:buFontTx/>
              <a:buNone/>
            </a:pPr>
            <a:r>
              <a:rPr lang="en-GB" altLang="en-GB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fontAlgn="auto">
              <a:spcAft>
                <a:spcPts val="0"/>
              </a:spcAft>
              <a:buFontTx/>
              <a:buNone/>
            </a:pPr>
            <a:r>
              <a:rPr lang="en-GB" altLang="en-GB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Trager, G. L. and Smith, H. L. (1951). An outline of English structure. Norman, OK: Battenburg Press.</a:t>
            </a:r>
            <a:endParaRPr lang="de-DE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de-DE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de-DE" alt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Pierrehumbert</a:t>
            </a:r>
            <a:r>
              <a:rPr lang="de-DE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(1980): The </a:t>
            </a:r>
            <a:r>
              <a:rPr lang="de-DE" alt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phonetics</a:t>
            </a:r>
            <a:r>
              <a:rPr lang="de-DE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de-DE" alt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phonology</a:t>
            </a:r>
            <a:r>
              <a:rPr lang="de-DE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alt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de-DE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alt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english</a:t>
            </a:r>
            <a:r>
              <a:rPr lang="de-DE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alt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intonation</a:t>
            </a:r>
            <a:r>
              <a:rPr lang="de-DE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alt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Doctoral</a:t>
            </a:r>
            <a:r>
              <a:rPr lang="de-DE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alt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diss</a:t>
            </a:r>
            <a:r>
              <a:rPr lang="de-DE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MIT</a:t>
            </a:r>
          </a:p>
          <a:p>
            <a:pPr fontAlgn="auto">
              <a:spcAft>
                <a:spcPts val="0"/>
              </a:spcAft>
              <a:buFontTx/>
              <a:buNone/>
            </a:pPr>
            <a:endParaRPr lang="de-DE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1">
            <a:extLst>
              <a:ext uri="{FF2B5EF4-FFF2-40B4-BE49-F238E27FC236}">
                <a16:creationId xmlns:a16="http://schemas.microsoft.com/office/drawing/2014/main" id="{33C2F85F-9E87-45E5-A8E8-C810321E4944}"/>
              </a:ext>
            </a:extLst>
          </p:cNvPr>
          <p:cNvGrpSpPr>
            <a:grpSpLocks/>
          </p:cNvGrpSpPr>
          <p:nvPr/>
        </p:nvGrpSpPr>
        <p:grpSpPr bwMode="auto">
          <a:xfrm>
            <a:off x="901700" y="2132682"/>
            <a:ext cx="7466013" cy="2520454"/>
            <a:chOff x="152400" y="2133601"/>
            <a:chExt cx="8510588" cy="3489324"/>
          </a:xfrm>
        </p:grpSpPr>
        <p:grpSp>
          <p:nvGrpSpPr>
            <p:cNvPr id="5" name="Group 38">
              <a:extLst>
                <a:ext uri="{FF2B5EF4-FFF2-40B4-BE49-F238E27FC236}">
                  <a16:creationId xmlns:a16="http://schemas.microsoft.com/office/drawing/2014/main" id="{11464BD5-499D-4FED-B74A-6DD47B44FB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42088" y="3517900"/>
              <a:ext cx="2120900" cy="2105025"/>
              <a:chOff x="4138" y="2534"/>
              <a:chExt cx="1336" cy="1326"/>
            </a:xfrm>
          </p:grpSpPr>
          <p:sp>
            <p:nvSpPr>
              <p:cNvPr id="27" name="Text Box 19">
                <a:extLst>
                  <a:ext uri="{FF2B5EF4-FFF2-40B4-BE49-F238E27FC236}">
                    <a16:creationId xmlns:a16="http://schemas.microsoft.com/office/drawing/2014/main" id="{89417ED4-00B7-4F0E-8E5D-28A84952CD2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50" y="3158"/>
                <a:ext cx="317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120000"/>
                  </a:lnSpc>
                  <a:spcBef>
                    <a:spcPct val="13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ct val="13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ct val="13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lnSpc>
                    <a:spcPct val="120000"/>
                  </a:lnSpc>
                  <a:spcBef>
                    <a:spcPct val="13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lnSpc>
                    <a:spcPct val="120000"/>
                  </a:lnSpc>
                  <a:spcBef>
                    <a:spcPct val="130000"/>
                  </a:spcBef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120000"/>
                  </a:lnSpc>
                  <a:spcBef>
                    <a:spcPct val="13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120000"/>
                  </a:lnSpc>
                  <a:spcBef>
                    <a:spcPct val="13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120000"/>
                  </a:lnSpc>
                  <a:spcBef>
                    <a:spcPct val="13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120000"/>
                  </a:lnSpc>
                  <a:spcBef>
                    <a:spcPct val="13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  i</a:t>
                </a:r>
                <a:endParaRPr lang="de-DE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Text Box 20">
                <a:extLst>
                  <a:ext uri="{FF2B5EF4-FFF2-40B4-BE49-F238E27FC236}">
                    <a16:creationId xmlns:a16="http://schemas.microsoft.com/office/drawing/2014/main" id="{AE7813B4-08AE-4156-9612-EB8F2D9FF78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75" y="2534"/>
                <a:ext cx="252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120000"/>
                  </a:lnSpc>
                  <a:spcBef>
                    <a:spcPct val="13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ct val="13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ct val="13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lnSpc>
                    <a:spcPct val="120000"/>
                  </a:lnSpc>
                  <a:spcBef>
                    <a:spcPct val="13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lnSpc>
                    <a:spcPct val="120000"/>
                  </a:lnSpc>
                  <a:spcBef>
                    <a:spcPct val="130000"/>
                  </a:spcBef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120000"/>
                  </a:lnSpc>
                  <a:spcBef>
                    <a:spcPct val="13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120000"/>
                  </a:lnSpc>
                  <a:spcBef>
                    <a:spcPct val="13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120000"/>
                  </a:lnSpc>
                  <a:spcBef>
                    <a:spcPct val="13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120000"/>
                  </a:lnSpc>
                  <a:spcBef>
                    <a:spcPct val="13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endParaRPr lang="de-DE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" name="Line 21">
                <a:extLst>
                  <a:ext uri="{FF2B5EF4-FFF2-40B4-BE49-F238E27FC236}">
                    <a16:creationId xmlns:a16="http://schemas.microsoft.com/office/drawing/2014/main" id="{9BC646EB-B55C-4431-81C1-A55927E576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290" y="291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" name="Text Box 22">
                <a:extLst>
                  <a:ext uri="{FF2B5EF4-FFF2-40B4-BE49-F238E27FC236}">
                    <a16:creationId xmlns:a16="http://schemas.microsoft.com/office/drawing/2014/main" id="{F4A198B0-AA47-42A4-90E4-A5A03B2618B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79" y="2534"/>
                <a:ext cx="234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120000"/>
                  </a:lnSpc>
                  <a:spcBef>
                    <a:spcPct val="13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ct val="13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ct val="13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lnSpc>
                    <a:spcPct val="120000"/>
                  </a:lnSpc>
                  <a:spcBef>
                    <a:spcPct val="13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lnSpc>
                    <a:spcPct val="120000"/>
                  </a:lnSpc>
                  <a:spcBef>
                    <a:spcPct val="130000"/>
                  </a:spcBef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120000"/>
                  </a:lnSpc>
                  <a:spcBef>
                    <a:spcPct val="13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120000"/>
                  </a:lnSpc>
                  <a:spcBef>
                    <a:spcPct val="13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120000"/>
                  </a:lnSpc>
                  <a:spcBef>
                    <a:spcPct val="13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120000"/>
                  </a:lnSpc>
                  <a:spcBef>
                    <a:spcPct val="13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endParaRPr lang="de-DE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Text Box 23">
                <a:extLst>
                  <a:ext uri="{FF2B5EF4-FFF2-40B4-BE49-F238E27FC236}">
                    <a16:creationId xmlns:a16="http://schemas.microsoft.com/office/drawing/2014/main" id="{E18DE080-DF36-4C38-9882-19AC7425CA6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38" y="3158"/>
                <a:ext cx="816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120000"/>
                  </a:lnSpc>
                  <a:spcBef>
                    <a:spcPct val="13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ct val="13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ct val="13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lnSpc>
                    <a:spcPct val="120000"/>
                  </a:lnSpc>
                  <a:spcBef>
                    <a:spcPct val="13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lnSpc>
                    <a:spcPct val="120000"/>
                  </a:lnSpc>
                  <a:spcBef>
                    <a:spcPct val="130000"/>
                  </a:spcBef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120000"/>
                  </a:lnSpc>
                  <a:spcBef>
                    <a:spcPct val="13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120000"/>
                  </a:lnSpc>
                  <a:spcBef>
                    <a:spcPct val="13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120000"/>
                  </a:lnSpc>
                  <a:spcBef>
                    <a:spcPct val="13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120000"/>
                  </a:lnSpc>
                  <a:spcBef>
                    <a:spcPct val="13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  e  d    e</a:t>
                </a:r>
                <a:endParaRPr lang="de-DE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" name="Line 24">
                <a:extLst>
                  <a:ext uri="{FF2B5EF4-FFF2-40B4-BE49-F238E27FC236}">
                    <a16:creationId xmlns:a16="http://schemas.microsoft.com/office/drawing/2014/main" id="{C1EB6D26-B6D9-4758-A157-0E2CF6FDD1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94" y="2964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" name="Text Box 25">
                <a:extLst>
                  <a:ext uri="{FF2B5EF4-FFF2-40B4-BE49-F238E27FC236}">
                    <a16:creationId xmlns:a16="http://schemas.microsoft.com/office/drawing/2014/main" id="{A83A9FD7-79DB-4176-8E2F-7485032D3DD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48" y="2534"/>
                <a:ext cx="252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120000"/>
                  </a:lnSpc>
                  <a:spcBef>
                    <a:spcPct val="13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ct val="13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ct val="13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lnSpc>
                    <a:spcPct val="120000"/>
                  </a:lnSpc>
                  <a:spcBef>
                    <a:spcPct val="13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lnSpc>
                    <a:spcPct val="120000"/>
                  </a:lnSpc>
                  <a:spcBef>
                    <a:spcPct val="130000"/>
                  </a:spcBef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120000"/>
                  </a:lnSpc>
                  <a:spcBef>
                    <a:spcPct val="13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120000"/>
                  </a:lnSpc>
                  <a:spcBef>
                    <a:spcPct val="13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120000"/>
                  </a:lnSpc>
                  <a:spcBef>
                    <a:spcPct val="13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120000"/>
                  </a:lnSpc>
                  <a:spcBef>
                    <a:spcPct val="13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endParaRPr lang="de-DE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Freeform 26">
                <a:extLst>
                  <a:ext uri="{FF2B5EF4-FFF2-40B4-BE49-F238E27FC236}">
                    <a16:creationId xmlns:a16="http://schemas.microsoft.com/office/drawing/2014/main" id="{683BA07F-7DC0-4EC8-A0F3-050E922783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5" y="2938"/>
                <a:ext cx="8" cy="216"/>
              </a:xfrm>
              <a:custGeom>
                <a:avLst/>
                <a:gdLst>
                  <a:gd name="T0" fmla="*/ 8 w 8"/>
                  <a:gd name="T1" fmla="*/ 216 h 216"/>
                  <a:gd name="T2" fmla="*/ 0 w 8"/>
                  <a:gd name="T3" fmla="*/ 0 h 216"/>
                  <a:gd name="T4" fmla="*/ 0 60000 65536"/>
                  <a:gd name="T5" fmla="*/ 0 60000 65536"/>
                  <a:gd name="T6" fmla="*/ 0 w 8"/>
                  <a:gd name="T7" fmla="*/ 0 h 216"/>
                  <a:gd name="T8" fmla="*/ 8 w 8"/>
                  <a:gd name="T9" fmla="*/ 216 h 21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8" h="216">
                    <a:moveTo>
                      <a:pt x="8" y="216"/>
                    </a:move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Text Box 27">
                <a:extLst>
                  <a:ext uri="{FF2B5EF4-FFF2-40B4-BE49-F238E27FC236}">
                    <a16:creationId xmlns:a16="http://schemas.microsoft.com/office/drawing/2014/main" id="{82931371-C31F-4B80-B0DC-FE071B19DA2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93" y="2534"/>
                <a:ext cx="234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120000"/>
                  </a:lnSpc>
                  <a:spcBef>
                    <a:spcPct val="13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ct val="13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ct val="13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lnSpc>
                    <a:spcPct val="120000"/>
                  </a:lnSpc>
                  <a:spcBef>
                    <a:spcPct val="13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lnSpc>
                    <a:spcPct val="120000"/>
                  </a:lnSpc>
                  <a:spcBef>
                    <a:spcPct val="130000"/>
                  </a:spcBef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120000"/>
                  </a:lnSpc>
                  <a:spcBef>
                    <a:spcPct val="13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120000"/>
                  </a:lnSpc>
                  <a:spcBef>
                    <a:spcPct val="13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120000"/>
                  </a:lnSpc>
                  <a:spcBef>
                    <a:spcPct val="13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120000"/>
                  </a:lnSpc>
                  <a:spcBef>
                    <a:spcPct val="13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endParaRPr lang="de-DE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Freeform 28">
                <a:extLst>
                  <a:ext uri="{FF2B5EF4-FFF2-40B4-BE49-F238E27FC236}">
                    <a16:creationId xmlns:a16="http://schemas.microsoft.com/office/drawing/2014/main" id="{ACF6E15C-E24B-45B5-91CC-0CF109DDE8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98" y="3446"/>
                <a:ext cx="376" cy="273"/>
              </a:xfrm>
              <a:custGeom>
                <a:avLst/>
                <a:gdLst>
                  <a:gd name="T0" fmla="*/ 0 w 376"/>
                  <a:gd name="T1" fmla="*/ 17 h 273"/>
                  <a:gd name="T2" fmla="*/ 160 w 376"/>
                  <a:gd name="T3" fmla="*/ 33 h 273"/>
                  <a:gd name="T4" fmla="*/ 216 w 376"/>
                  <a:gd name="T5" fmla="*/ 217 h 273"/>
                  <a:gd name="T6" fmla="*/ 264 w 376"/>
                  <a:gd name="T7" fmla="*/ 257 h 273"/>
                  <a:gd name="T8" fmla="*/ 312 w 376"/>
                  <a:gd name="T9" fmla="*/ 273 h 273"/>
                  <a:gd name="T10" fmla="*/ 376 w 376"/>
                  <a:gd name="T11" fmla="*/ 265 h 27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76"/>
                  <a:gd name="T19" fmla="*/ 0 h 273"/>
                  <a:gd name="T20" fmla="*/ 376 w 376"/>
                  <a:gd name="T21" fmla="*/ 273 h 27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76" h="273">
                    <a:moveTo>
                      <a:pt x="0" y="17"/>
                    </a:moveTo>
                    <a:cubicBezTo>
                      <a:pt x="55" y="6"/>
                      <a:pt x="111" y="0"/>
                      <a:pt x="160" y="33"/>
                    </a:cubicBezTo>
                    <a:cubicBezTo>
                      <a:pt x="180" y="94"/>
                      <a:pt x="196" y="156"/>
                      <a:pt x="216" y="217"/>
                    </a:cubicBezTo>
                    <a:cubicBezTo>
                      <a:pt x="219" y="227"/>
                      <a:pt x="254" y="253"/>
                      <a:pt x="264" y="257"/>
                    </a:cubicBezTo>
                    <a:cubicBezTo>
                      <a:pt x="279" y="264"/>
                      <a:pt x="312" y="273"/>
                      <a:pt x="312" y="273"/>
                    </a:cubicBezTo>
                    <a:cubicBezTo>
                      <a:pt x="354" y="262"/>
                      <a:pt x="333" y="265"/>
                      <a:pt x="376" y="265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" name="Freeform 29">
                <a:extLst>
                  <a:ext uri="{FF2B5EF4-FFF2-40B4-BE49-F238E27FC236}">
                    <a16:creationId xmlns:a16="http://schemas.microsoft.com/office/drawing/2014/main" id="{CC67E88D-A184-46DB-831D-819B97F7F7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4" y="3504"/>
                <a:ext cx="552" cy="356"/>
              </a:xfrm>
              <a:custGeom>
                <a:avLst/>
                <a:gdLst>
                  <a:gd name="T0" fmla="*/ 0 w 552"/>
                  <a:gd name="T1" fmla="*/ 40 h 356"/>
                  <a:gd name="T2" fmla="*/ 144 w 552"/>
                  <a:gd name="T3" fmla="*/ 0 h 356"/>
                  <a:gd name="T4" fmla="*/ 240 w 552"/>
                  <a:gd name="T5" fmla="*/ 24 h 356"/>
                  <a:gd name="T6" fmla="*/ 288 w 552"/>
                  <a:gd name="T7" fmla="*/ 56 h 356"/>
                  <a:gd name="T8" fmla="*/ 312 w 552"/>
                  <a:gd name="T9" fmla="*/ 72 h 356"/>
                  <a:gd name="T10" fmla="*/ 384 w 552"/>
                  <a:gd name="T11" fmla="*/ 168 h 356"/>
                  <a:gd name="T12" fmla="*/ 440 w 552"/>
                  <a:gd name="T13" fmla="*/ 312 h 356"/>
                  <a:gd name="T14" fmla="*/ 488 w 552"/>
                  <a:gd name="T15" fmla="*/ 344 h 356"/>
                  <a:gd name="T16" fmla="*/ 552 w 552"/>
                  <a:gd name="T17" fmla="*/ 344 h 35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52"/>
                  <a:gd name="T28" fmla="*/ 0 h 356"/>
                  <a:gd name="T29" fmla="*/ 552 w 552"/>
                  <a:gd name="T30" fmla="*/ 356 h 35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52" h="356">
                    <a:moveTo>
                      <a:pt x="0" y="40"/>
                    </a:moveTo>
                    <a:cubicBezTo>
                      <a:pt x="48" y="24"/>
                      <a:pt x="97" y="16"/>
                      <a:pt x="144" y="0"/>
                    </a:cubicBezTo>
                    <a:cubicBezTo>
                      <a:pt x="209" y="11"/>
                      <a:pt x="177" y="3"/>
                      <a:pt x="240" y="24"/>
                    </a:cubicBezTo>
                    <a:cubicBezTo>
                      <a:pt x="258" y="30"/>
                      <a:pt x="272" y="45"/>
                      <a:pt x="288" y="56"/>
                    </a:cubicBezTo>
                    <a:cubicBezTo>
                      <a:pt x="296" y="61"/>
                      <a:pt x="312" y="72"/>
                      <a:pt x="312" y="72"/>
                    </a:cubicBezTo>
                    <a:cubicBezTo>
                      <a:pt x="335" y="106"/>
                      <a:pt x="361" y="133"/>
                      <a:pt x="384" y="168"/>
                    </a:cubicBezTo>
                    <a:cubicBezTo>
                      <a:pt x="411" y="208"/>
                      <a:pt x="401" y="278"/>
                      <a:pt x="440" y="312"/>
                    </a:cubicBezTo>
                    <a:cubicBezTo>
                      <a:pt x="454" y="325"/>
                      <a:pt x="472" y="333"/>
                      <a:pt x="488" y="344"/>
                    </a:cubicBezTo>
                    <a:cubicBezTo>
                      <a:pt x="506" y="356"/>
                      <a:pt x="531" y="344"/>
                      <a:pt x="552" y="34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" name="Freeform 30">
                <a:extLst>
                  <a:ext uri="{FF2B5EF4-FFF2-40B4-BE49-F238E27FC236}">
                    <a16:creationId xmlns:a16="http://schemas.microsoft.com/office/drawing/2014/main" id="{28691F67-77C5-47AB-A70D-E1211C9571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0" y="3468"/>
                <a:ext cx="288" cy="386"/>
              </a:xfrm>
              <a:custGeom>
                <a:avLst/>
                <a:gdLst>
                  <a:gd name="T0" fmla="*/ 0 w 288"/>
                  <a:gd name="T1" fmla="*/ 386 h 386"/>
                  <a:gd name="T2" fmla="*/ 80 w 288"/>
                  <a:gd name="T3" fmla="*/ 362 h 386"/>
                  <a:gd name="T4" fmla="*/ 104 w 288"/>
                  <a:gd name="T5" fmla="*/ 354 h 386"/>
                  <a:gd name="T6" fmla="*/ 192 w 288"/>
                  <a:gd name="T7" fmla="*/ 234 h 386"/>
                  <a:gd name="T8" fmla="*/ 232 w 288"/>
                  <a:gd name="T9" fmla="*/ 162 h 386"/>
                  <a:gd name="T10" fmla="*/ 264 w 288"/>
                  <a:gd name="T11" fmla="*/ 26 h 386"/>
                  <a:gd name="T12" fmla="*/ 288 w 288"/>
                  <a:gd name="T13" fmla="*/ 2 h 38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8"/>
                  <a:gd name="T22" fmla="*/ 0 h 386"/>
                  <a:gd name="T23" fmla="*/ 288 w 288"/>
                  <a:gd name="T24" fmla="*/ 386 h 38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8" h="386">
                    <a:moveTo>
                      <a:pt x="0" y="386"/>
                    </a:moveTo>
                    <a:cubicBezTo>
                      <a:pt x="48" y="374"/>
                      <a:pt x="22" y="381"/>
                      <a:pt x="80" y="362"/>
                    </a:cubicBezTo>
                    <a:cubicBezTo>
                      <a:pt x="88" y="359"/>
                      <a:pt x="104" y="354"/>
                      <a:pt x="104" y="354"/>
                    </a:cubicBezTo>
                    <a:cubicBezTo>
                      <a:pt x="141" y="317"/>
                      <a:pt x="167" y="279"/>
                      <a:pt x="192" y="234"/>
                    </a:cubicBezTo>
                    <a:cubicBezTo>
                      <a:pt x="238" y="151"/>
                      <a:pt x="214" y="216"/>
                      <a:pt x="232" y="162"/>
                    </a:cubicBezTo>
                    <a:cubicBezTo>
                      <a:pt x="237" y="122"/>
                      <a:pt x="240" y="62"/>
                      <a:pt x="264" y="26"/>
                    </a:cubicBezTo>
                    <a:cubicBezTo>
                      <a:pt x="281" y="0"/>
                      <a:pt x="270" y="2"/>
                      <a:pt x="288" y="2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" name="Line 31">
                <a:extLst>
                  <a:ext uri="{FF2B5EF4-FFF2-40B4-BE49-F238E27FC236}">
                    <a16:creationId xmlns:a16="http://schemas.microsoft.com/office/drawing/2014/main" id="{A3688760-C209-4A9F-970A-24557ADA74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779" y="2918"/>
                <a:ext cx="24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" name="Group 40">
              <a:extLst>
                <a:ext uri="{FF2B5EF4-FFF2-40B4-BE49-F238E27FC236}">
                  <a16:creationId xmlns:a16="http://schemas.microsoft.com/office/drawing/2014/main" id="{FE82CE4A-A78A-4050-9EED-A855750DB5E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400" y="2133601"/>
              <a:ext cx="8339138" cy="3435351"/>
              <a:chOff x="113" y="1662"/>
              <a:chExt cx="5253" cy="2164"/>
            </a:xfrm>
          </p:grpSpPr>
          <p:sp>
            <p:nvSpPr>
              <p:cNvPr id="7" name="Text Box 6">
                <a:extLst>
                  <a:ext uri="{FF2B5EF4-FFF2-40B4-BE49-F238E27FC236}">
                    <a16:creationId xmlns:a16="http://schemas.microsoft.com/office/drawing/2014/main" id="{E4CD4820-2B5A-4D6E-8B4B-4B096898B59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30" y="3158"/>
                <a:ext cx="390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120000"/>
                  </a:lnSpc>
                  <a:spcBef>
                    <a:spcPct val="13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ct val="13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ct val="13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lnSpc>
                    <a:spcPct val="120000"/>
                  </a:lnSpc>
                  <a:spcBef>
                    <a:spcPct val="13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lnSpc>
                    <a:spcPct val="120000"/>
                  </a:lnSpc>
                  <a:spcBef>
                    <a:spcPct val="130000"/>
                  </a:spcBef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120000"/>
                  </a:lnSpc>
                  <a:spcBef>
                    <a:spcPct val="13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120000"/>
                  </a:lnSpc>
                  <a:spcBef>
                    <a:spcPct val="13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120000"/>
                  </a:lnSpc>
                  <a:spcBef>
                    <a:spcPct val="13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120000"/>
                  </a:lnSpc>
                  <a:spcBef>
                    <a:spcPct val="13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r i</a:t>
                </a:r>
                <a:endParaRPr lang="de-DE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Line 7">
                <a:extLst>
                  <a:ext uri="{FF2B5EF4-FFF2-40B4-BE49-F238E27FC236}">
                    <a16:creationId xmlns:a16="http://schemas.microsoft.com/office/drawing/2014/main" id="{18BC8607-ED92-4958-855B-030157598E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26" y="291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Text Box 8">
                <a:extLst>
                  <a:ext uri="{FF2B5EF4-FFF2-40B4-BE49-F238E27FC236}">
                    <a16:creationId xmlns:a16="http://schemas.microsoft.com/office/drawing/2014/main" id="{B3A0E341-D510-4FBC-8701-BAD4A7106D6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82" y="2534"/>
                <a:ext cx="252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120000"/>
                  </a:lnSpc>
                  <a:spcBef>
                    <a:spcPct val="13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ct val="13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ct val="13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lnSpc>
                    <a:spcPct val="120000"/>
                  </a:lnSpc>
                  <a:spcBef>
                    <a:spcPct val="13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lnSpc>
                    <a:spcPct val="120000"/>
                  </a:lnSpc>
                  <a:spcBef>
                    <a:spcPct val="130000"/>
                  </a:spcBef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120000"/>
                  </a:lnSpc>
                  <a:spcBef>
                    <a:spcPct val="13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120000"/>
                  </a:lnSpc>
                  <a:spcBef>
                    <a:spcPct val="13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120000"/>
                  </a:lnSpc>
                  <a:spcBef>
                    <a:spcPct val="13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120000"/>
                  </a:lnSpc>
                  <a:spcBef>
                    <a:spcPct val="13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endParaRPr lang="de-DE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Line 9">
                <a:extLst>
                  <a:ext uri="{FF2B5EF4-FFF2-40B4-BE49-F238E27FC236}">
                    <a16:creationId xmlns:a16="http://schemas.microsoft.com/office/drawing/2014/main" id="{5AA65B22-C5F8-4719-9F2E-1317A6843F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66" y="291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Text Box 10">
                <a:extLst>
                  <a:ext uri="{FF2B5EF4-FFF2-40B4-BE49-F238E27FC236}">
                    <a16:creationId xmlns:a16="http://schemas.microsoft.com/office/drawing/2014/main" id="{5A48E12D-C2BF-4A76-94AA-88352CDA34F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42" y="2534"/>
                <a:ext cx="234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120000"/>
                  </a:lnSpc>
                  <a:spcBef>
                    <a:spcPct val="13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ct val="13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ct val="13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lnSpc>
                    <a:spcPct val="120000"/>
                  </a:lnSpc>
                  <a:spcBef>
                    <a:spcPct val="13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lnSpc>
                    <a:spcPct val="120000"/>
                  </a:lnSpc>
                  <a:spcBef>
                    <a:spcPct val="130000"/>
                  </a:spcBef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120000"/>
                  </a:lnSpc>
                  <a:spcBef>
                    <a:spcPct val="13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120000"/>
                  </a:lnSpc>
                  <a:spcBef>
                    <a:spcPct val="13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120000"/>
                  </a:lnSpc>
                  <a:spcBef>
                    <a:spcPct val="13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120000"/>
                  </a:lnSpc>
                  <a:spcBef>
                    <a:spcPct val="13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endParaRPr lang="de-DE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id="{1AC0EB3C-4A52-4FCB-8E2E-4EC444CBBE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6" y="3412"/>
                <a:ext cx="376" cy="273"/>
              </a:xfrm>
              <a:custGeom>
                <a:avLst/>
                <a:gdLst>
                  <a:gd name="T0" fmla="*/ 0 w 376"/>
                  <a:gd name="T1" fmla="*/ 17 h 273"/>
                  <a:gd name="T2" fmla="*/ 160 w 376"/>
                  <a:gd name="T3" fmla="*/ 33 h 273"/>
                  <a:gd name="T4" fmla="*/ 216 w 376"/>
                  <a:gd name="T5" fmla="*/ 217 h 273"/>
                  <a:gd name="T6" fmla="*/ 264 w 376"/>
                  <a:gd name="T7" fmla="*/ 257 h 273"/>
                  <a:gd name="T8" fmla="*/ 312 w 376"/>
                  <a:gd name="T9" fmla="*/ 273 h 273"/>
                  <a:gd name="T10" fmla="*/ 376 w 376"/>
                  <a:gd name="T11" fmla="*/ 265 h 27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76"/>
                  <a:gd name="T19" fmla="*/ 0 h 273"/>
                  <a:gd name="T20" fmla="*/ 376 w 376"/>
                  <a:gd name="T21" fmla="*/ 273 h 27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76" h="273">
                    <a:moveTo>
                      <a:pt x="0" y="17"/>
                    </a:moveTo>
                    <a:cubicBezTo>
                      <a:pt x="55" y="6"/>
                      <a:pt x="111" y="0"/>
                      <a:pt x="160" y="33"/>
                    </a:cubicBezTo>
                    <a:cubicBezTo>
                      <a:pt x="180" y="94"/>
                      <a:pt x="196" y="156"/>
                      <a:pt x="216" y="217"/>
                    </a:cubicBezTo>
                    <a:cubicBezTo>
                      <a:pt x="219" y="227"/>
                      <a:pt x="254" y="253"/>
                      <a:pt x="264" y="257"/>
                    </a:cubicBezTo>
                    <a:cubicBezTo>
                      <a:pt x="279" y="264"/>
                      <a:pt x="312" y="273"/>
                      <a:pt x="312" y="273"/>
                    </a:cubicBezTo>
                    <a:cubicBezTo>
                      <a:pt x="354" y="262"/>
                      <a:pt x="333" y="265"/>
                      <a:pt x="376" y="265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Text Box 12">
                <a:extLst>
                  <a:ext uri="{FF2B5EF4-FFF2-40B4-BE49-F238E27FC236}">
                    <a16:creationId xmlns:a16="http://schemas.microsoft.com/office/drawing/2014/main" id="{8FADA638-B8D2-4748-949F-461D6DCA826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82" y="3158"/>
                <a:ext cx="843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120000"/>
                  </a:lnSpc>
                  <a:spcBef>
                    <a:spcPct val="13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ct val="13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ct val="13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lnSpc>
                    <a:spcPct val="120000"/>
                  </a:lnSpc>
                  <a:spcBef>
                    <a:spcPct val="13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lnSpc>
                    <a:spcPct val="120000"/>
                  </a:lnSpc>
                  <a:spcBef>
                    <a:spcPct val="130000"/>
                  </a:spcBef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120000"/>
                  </a:lnSpc>
                  <a:spcBef>
                    <a:spcPct val="13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120000"/>
                  </a:lnSpc>
                  <a:spcBef>
                    <a:spcPct val="13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120000"/>
                  </a:lnSpc>
                  <a:spcBef>
                    <a:spcPct val="13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120000"/>
                  </a:lnSpc>
                  <a:spcBef>
                    <a:spcPct val="13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   e  d    e</a:t>
                </a:r>
                <a:endParaRPr lang="de-DE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Line 13">
                <a:extLst>
                  <a:ext uri="{FF2B5EF4-FFF2-40B4-BE49-F238E27FC236}">
                    <a16:creationId xmlns:a16="http://schemas.microsoft.com/office/drawing/2014/main" id="{8AD58758-1A24-465E-87CC-631E6419E0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90" y="2916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Text Box 14">
                <a:extLst>
                  <a:ext uri="{FF2B5EF4-FFF2-40B4-BE49-F238E27FC236}">
                    <a16:creationId xmlns:a16="http://schemas.microsoft.com/office/drawing/2014/main" id="{10C23AA2-4ACE-4DA3-8681-689D1322C1A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84" y="2534"/>
                <a:ext cx="252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120000"/>
                  </a:lnSpc>
                  <a:spcBef>
                    <a:spcPct val="13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ct val="13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ct val="13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lnSpc>
                    <a:spcPct val="120000"/>
                  </a:lnSpc>
                  <a:spcBef>
                    <a:spcPct val="13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lnSpc>
                    <a:spcPct val="120000"/>
                  </a:lnSpc>
                  <a:spcBef>
                    <a:spcPct val="130000"/>
                  </a:spcBef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120000"/>
                  </a:lnSpc>
                  <a:spcBef>
                    <a:spcPct val="13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120000"/>
                  </a:lnSpc>
                  <a:spcBef>
                    <a:spcPct val="13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120000"/>
                  </a:lnSpc>
                  <a:spcBef>
                    <a:spcPct val="13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120000"/>
                  </a:lnSpc>
                  <a:spcBef>
                    <a:spcPct val="13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endParaRPr lang="de-DE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Line 15">
                <a:extLst>
                  <a:ext uri="{FF2B5EF4-FFF2-40B4-BE49-F238E27FC236}">
                    <a16:creationId xmlns:a16="http://schemas.microsoft.com/office/drawing/2014/main" id="{34F2E08E-F821-4D5F-BC61-F1B8A61BDE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87" y="291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Text Box 16">
                <a:extLst>
                  <a:ext uri="{FF2B5EF4-FFF2-40B4-BE49-F238E27FC236}">
                    <a16:creationId xmlns:a16="http://schemas.microsoft.com/office/drawing/2014/main" id="{8FFE4F2E-0F40-411D-846C-7FF2FC691B6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90" y="2534"/>
                <a:ext cx="234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120000"/>
                  </a:lnSpc>
                  <a:spcBef>
                    <a:spcPct val="13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ct val="13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ct val="13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lnSpc>
                    <a:spcPct val="120000"/>
                  </a:lnSpc>
                  <a:spcBef>
                    <a:spcPct val="13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lnSpc>
                    <a:spcPct val="120000"/>
                  </a:lnSpc>
                  <a:spcBef>
                    <a:spcPct val="130000"/>
                  </a:spcBef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120000"/>
                  </a:lnSpc>
                  <a:spcBef>
                    <a:spcPct val="13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120000"/>
                  </a:lnSpc>
                  <a:spcBef>
                    <a:spcPct val="13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120000"/>
                  </a:lnSpc>
                  <a:spcBef>
                    <a:spcPct val="13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120000"/>
                  </a:lnSpc>
                  <a:spcBef>
                    <a:spcPct val="13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endParaRPr lang="de-DE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Freeform 17">
                <a:extLst>
                  <a:ext uri="{FF2B5EF4-FFF2-40B4-BE49-F238E27FC236}">
                    <a16:creationId xmlns:a16="http://schemas.microsoft.com/office/drawing/2014/main" id="{92FC957F-0448-436E-90B8-F402164F67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0" y="3470"/>
                <a:ext cx="552" cy="356"/>
              </a:xfrm>
              <a:custGeom>
                <a:avLst/>
                <a:gdLst>
                  <a:gd name="T0" fmla="*/ 0 w 552"/>
                  <a:gd name="T1" fmla="*/ 40 h 356"/>
                  <a:gd name="T2" fmla="*/ 144 w 552"/>
                  <a:gd name="T3" fmla="*/ 0 h 356"/>
                  <a:gd name="T4" fmla="*/ 240 w 552"/>
                  <a:gd name="T5" fmla="*/ 24 h 356"/>
                  <a:gd name="T6" fmla="*/ 288 w 552"/>
                  <a:gd name="T7" fmla="*/ 56 h 356"/>
                  <a:gd name="T8" fmla="*/ 312 w 552"/>
                  <a:gd name="T9" fmla="*/ 72 h 356"/>
                  <a:gd name="T10" fmla="*/ 384 w 552"/>
                  <a:gd name="T11" fmla="*/ 168 h 356"/>
                  <a:gd name="T12" fmla="*/ 440 w 552"/>
                  <a:gd name="T13" fmla="*/ 312 h 356"/>
                  <a:gd name="T14" fmla="*/ 488 w 552"/>
                  <a:gd name="T15" fmla="*/ 344 h 356"/>
                  <a:gd name="T16" fmla="*/ 552 w 552"/>
                  <a:gd name="T17" fmla="*/ 344 h 35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52"/>
                  <a:gd name="T28" fmla="*/ 0 h 356"/>
                  <a:gd name="T29" fmla="*/ 552 w 552"/>
                  <a:gd name="T30" fmla="*/ 356 h 35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52" h="356">
                    <a:moveTo>
                      <a:pt x="0" y="40"/>
                    </a:moveTo>
                    <a:cubicBezTo>
                      <a:pt x="48" y="24"/>
                      <a:pt x="97" y="16"/>
                      <a:pt x="144" y="0"/>
                    </a:cubicBezTo>
                    <a:cubicBezTo>
                      <a:pt x="209" y="11"/>
                      <a:pt x="177" y="3"/>
                      <a:pt x="240" y="24"/>
                    </a:cubicBezTo>
                    <a:cubicBezTo>
                      <a:pt x="258" y="30"/>
                      <a:pt x="272" y="45"/>
                      <a:pt x="288" y="56"/>
                    </a:cubicBezTo>
                    <a:cubicBezTo>
                      <a:pt x="296" y="61"/>
                      <a:pt x="312" y="72"/>
                      <a:pt x="312" y="72"/>
                    </a:cubicBezTo>
                    <a:cubicBezTo>
                      <a:pt x="335" y="106"/>
                      <a:pt x="361" y="133"/>
                      <a:pt x="384" y="168"/>
                    </a:cubicBezTo>
                    <a:cubicBezTo>
                      <a:pt x="411" y="208"/>
                      <a:pt x="401" y="278"/>
                      <a:pt x="440" y="312"/>
                    </a:cubicBezTo>
                    <a:cubicBezTo>
                      <a:pt x="454" y="325"/>
                      <a:pt x="472" y="333"/>
                      <a:pt x="488" y="344"/>
                    </a:cubicBezTo>
                    <a:cubicBezTo>
                      <a:pt x="506" y="356"/>
                      <a:pt x="531" y="344"/>
                      <a:pt x="552" y="34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Text Box 18">
                <a:extLst>
                  <a:ext uri="{FF2B5EF4-FFF2-40B4-BE49-F238E27FC236}">
                    <a16:creationId xmlns:a16="http://schemas.microsoft.com/office/drawing/2014/main" id="{BC64AEF7-2DAB-49DA-92AD-9342287FF2A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32" y="2991"/>
                <a:ext cx="226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120000"/>
                  </a:lnSpc>
                  <a:spcBef>
                    <a:spcPct val="13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ct val="13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ct val="13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lnSpc>
                    <a:spcPct val="120000"/>
                  </a:lnSpc>
                  <a:spcBef>
                    <a:spcPct val="13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lnSpc>
                    <a:spcPct val="120000"/>
                  </a:lnSpc>
                  <a:spcBef>
                    <a:spcPct val="130000"/>
                  </a:spcBef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120000"/>
                  </a:lnSpc>
                  <a:spcBef>
                    <a:spcPct val="13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120000"/>
                  </a:lnSpc>
                  <a:spcBef>
                    <a:spcPct val="13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120000"/>
                  </a:lnSpc>
                  <a:spcBef>
                    <a:spcPct val="13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120000"/>
                  </a:lnSpc>
                  <a:spcBef>
                    <a:spcPct val="13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endParaRPr lang="de-DE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Text Box 32">
                <a:extLst>
                  <a:ext uri="{FF2B5EF4-FFF2-40B4-BE49-F238E27FC236}">
                    <a16:creationId xmlns:a16="http://schemas.microsoft.com/office/drawing/2014/main" id="{31F1A26F-0CD7-4E82-8EFD-0B95DEF1B8A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71" y="2160"/>
                <a:ext cx="637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120000"/>
                  </a:lnSpc>
                  <a:spcBef>
                    <a:spcPct val="13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ct val="13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ct val="13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lnSpc>
                    <a:spcPct val="120000"/>
                  </a:lnSpc>
                  <a:spcBef>
                    <a:spcPct val="13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lnSpc>
                    <a:spcPct val="120000"/>
                  </a:lnSpc>
                  <a:spcBef>
                    <a:spcPct val="130000"/>
                  </a:spcBef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120000"/>
                  </a:lnSpc>
                  <a:spcBef>
                    <a:spcPct val="13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120000"/>
                  </a:lnSpc>
                  <a:spcBef>
                    <a:spcPct val="13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120000"/>
                  </a:lnSpc>
                  <a:spcBef>
                    <a:spcPct val="13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120000"/>
                  </a:lnSpc>
                  <a:spcBef>
                    <a:spcPct val="13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+Suffix</a:t>
                </a:r>
              </a:p>
            </p:txBody>
          </p:sp>
          <p:sp>
            <p:nvSpPr>
              <p:cNvPr id="21" name="Text Box 33">
                <a:extLst>
                  <a:ext uri="{FF2B5EF4-FFF2-40B4-BE49-F238E27FC236}">
                    <a16:creationId xmlns:a16="http://schemas.microsoft.com/office/drawing/2014/main" id="{A0DB060D-A387-4B22-90E6-6749580D0A4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3" y="2535"/>
                <a:ext cx="858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120000"/>
                  </a:lnSpc>
                  <a:spcBef>
                    <a:spcPct val="13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ct val="13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ct val="13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lnSpc>
                    <a:spcPct val="120000"/>
                  </a:lnSpc>
                  <a:spcBef>
                    <a:spcPct val="13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lnSpc>
                    <a:spcPct val="120000"/>
                  </a:lnSpc>
                  <a:spcBef>
                    <a:spcPct val="130000"/>
                  </a:spcBef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120000"/>
                  </a:lnSpc>
                  <a:spcBef>
                    <a:spcPct val="13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120000"/>
                  </a:lnSpc>
                  <a:spcBef>
                    <a:spcPct val="13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120000"/>
                  </a:lnSpc>
                  <a:spcBef>
                    <a:spcPct val="13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120000"/>
                  </a:lnSpc>
                  <a:spcBef>
                    <a:spcPct val="13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Ton-Ebene</a:t>
                </a:r>
              </a:p>
            </p:txBody>
          </p:sp>
          <p:sp>
            <p:nvSpPr>
              <p:cNvPr id="22" name="Text Box 34">
                <a:extLst>
                  <a:ext uri="{FF2B5EF4-FFF2-40B4-BE49-F238E27FC236}">
                    <a16:creationId xmlns:a16="http://schemas.microsoft.com/office/drawing/2014/main" id="{D6ACAAF8-19F8-4BFB-AE4D-4AD5EAFB63D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3" y="3294"/>
                <a:ext cx="1182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120000"/>
                  </a:lnSpc>
                  <a:spcBef>
                    <a:spcPct val="13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ct val="13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ct val="13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lnSpc>
                    <a:spcPct val="120000"/>
                  </a:lnSpc>
                  <a:spcBef>
                    <a:spcPct val="13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lnSpc>
                    <a:spcPct val="120000"/>
                  </a:lnSpc>
                  <a:spcBef>
                    <a:spcPct val="130000"/>
                  </a:spcBef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120000"/>
                  </a:lnSpc>
                  <a:spcBef>
                    <a:spcPct val="13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120000"/>
                  </a:lnSpc>
                  <a:spcBef>
                    <a:spcPct val="13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120000"/>
                  </a:lnSpc>
                  <a:spcBef>
                    <a:spcPct val="13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120000"/>
                  </a:lnSpc>
                  <a:spcBef>
                    <a:spcPct val="13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Segment-Ebene</a:t>
                </a:r>
              </a:p>
            </p:txBody>
          </p:sp>
          <p:sp>
            <p:nvSpPr>
              <p:cNvPr id="23" name="Text Box 35">
                <a:extLst>
                  <a:ext uri="{FF2B5EF4-FFF2-40B4-BE49-F238E27FC236}">
                    <a16:creationId xmlns:a16="http://schemas.microsoft.com/office/drawing/2014/main" id="{11407F89-FCE4-4C5D-B6CE-D6DE5BA67FC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1" y="2931"/>
                <a:ext cx="1089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120000"/>
                  </a:lnSpc>
                  <a:spcBef>
                    <a:spcPct val="13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ct val="13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ct val="13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lnSpc>
                    <a:spcPct val="120000"/>
                  </a:lnSpc>
                  <a:spcBef>
                    <a:spcPct val="13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lnSpc>
                    <a:spcPct val="120000"/>
                  </a:lnSpc>
                  <a:spcBef>
                    <a:spcPct val="130000"/>
                  </a:spcBef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120000"/>
                  </a:lnSpc>
                  <a:spcBef>
                    <a:spcPct val="13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120000"/>
                  </a:lnSpc>
                  <a:spcBef>
                    <a:spcPct val="13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120000"/>
                  </a:lnSpc>
                  <a:spcBef>
                    <a:spcPct val="13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120000"/>
                  </a:lnSpc>
                  <a:spcBef>
                    <a:spcPct val="13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r>
                  <a:rPr lang="en-GB" altLang="en-US" sz="1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Assoziation</a:t>
                </a:r>
              </a:p>
            </p:txBody>
          </p:sp>
          <p:sp>
            <p:nvSpPr>
              <p:cNvPr id="24" name="Line 36">
                <a:extLst>
                  <a:ext uri="{FF2B5EF4-FFF2-40B4-BE49-F238E27FC236}">
                    <a16:creationId xmlns:a16="http://schemas.microsoft.com/office/drawing/2014/main" id="{5165ED98-2D10-45A6-878B-D9C843B5F6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84" y="2861"/>
                <a:ext cx="0" cy="15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Line 37">
                <a:extLst>
                  <a:ext uri="{FF2B5EF4-FFF2-40B4-BE49-F238E27FC236}">
                    <a16:creationId xmlns:a16="http://schemas.microsoft.com/office/drawing/2014/main" id="{8C1AF3F6-35AF-46FD-BC82-ABA451C766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84" y="3213"/>
                <a:ext cx="0" cy="1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" name="Text Box 39">
                <a:extLst>
                  <a:ext uri="{FF2B5EF4-FFF2-40B4-BE49-F238E27FC236}">
                    <a16:creationId xmlns:a16="http://schemas.microsoft.com/office/drawing/2014/main" id="{A20E0604-8163-46F8-ACFB-3B72C960540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3" y="1662"/>
                <a:ext cx="4993" cy="4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120000"/>
                  </a:lnSpc>
                  <a:spcBef>
                    <a:spcPct val="13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ct val="13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ct val="13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lnSpc>
                    <a:spcPct val="120000"/>
                  </a:lnSpc>
                  <a:spcBef>
                    <a:spcPct val="13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lnSpc>
                    <a:spcPct val="120000"/>
                  </a:lnSpc>
                  <a:spcBef>
                    <a:spcPct val="130000"/>
                  </a:spcBef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120000"/>
                  </a:lnSpc>
                  <a:spcBef>
                    <a:spcPct val="13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120000"/>
                  </a:lnSpc>
                  <a:spcBef>
                    <a:spcPct val="13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120000"/>
                  </a:lnSpc>
                  <a:spcBef>
                    <a:spcPct val="13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120000"/>
                  </a:lnSpc>
                  <a:spcBef>
                    <a:spcPct val="13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Ton-</a:t>
                </a:r>
                <a:r>
                  <a:rPr lang="en-GB" alt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Darstellung</a:t>
                </a:r>
                <a:r>
                  <a:rPr lang="en-GB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Margi (Ost- und N.E. Nigeria) </a:t>
                </a:r>
              </a:p>
            </p:txBody>
          </p:sp>
        </p:grpSp>
      </p:grpSp>
      <p:sp>
        <p:nvSpPr>
          <p:cNvPr id="40" name="Textfeld 39">
            <a:extLst>
              <a:ext uri="{FF2B5EF4-FFF2-40B4-BE49-F238E27FC236}">
                <a16:creationId xmlns:a16="http://schemas.microsoft.com/office/drawing/2014/main" id="{CDD548C7-7350-447E-8476-AAC367C2882B}"/>
              </a:ext>
            </a:extLst>
          </p:cNvPr>
          <p:cNvSpPr txBox="1"/>
          <p:nvPr/>
        </p:nvSpPr>
        <p:spPr>
          <a:xfrm>
            <a:off x="3544105" y="4653136"/>
            <a:ext cx="4823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Affe                      der                     der Affe</a:t>
            </a:r>
          </a:p>
        </p:txBody>
      </p:sp>
    </p:spTree>
    <p:extLst>
      <p:ext uri="{BB962C8B-B14F-4D97-AF65-F5344CB8AC3E}">
        <p14:creationId xmlns:p14="http://schemas.microsoft.com/office/powerpoint/2010/main" val="1243879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AM-Phonologie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91264" cy="4983162"/>
          </a:xfrm>
        </p:spPr>
        <p:txBody>
          <a:bodyPr>
            <a:noAutofit/>
          </a:bodyPr>
          <a:lstStyle/>
          <a:p>
            <a:r>
              <a:rPr lang="de-DE" altLang="de-DE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Beschreibung der Intonationskonturen als Abfolge  von hohen und tiefen Zielpunkte und  den Transitionen zwischen diesen Zielpunkten</a:t>
            </a:r>
          </a:p>
          <a:p>
            <a:r>
              <a:rPr lang="de-DE" altLang="de-DE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nicht-linear</a:t>
            </a:r>
          </a:p>
          <a:p>
            <a:r>
              <a:rPr lang="de-DE" altLang="de-DE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autosegmental </a:t>
            </a:r>
            <a:r>
              <a:rPr lang="de-DE" altLang="de-DE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mehrere unabhängige Ebenen mit eigenständigen Elementen (= „Autosegmente“), z.B. </a:t>
            </a:r>
            <a:r>
              <a:rPr lang="de-DE" altLang="de-DE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Tonebene</a:t>
            </a:r>
            <a:r>
              <a:rPr lang="de-DE" altLang="de-DE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Lautebene </a:t>
            </a:r>
          </a:p>
          <a:p>
            <a:r>
              <a:rPr lang="de-DE" altLang="de-DE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metrisch</a:t>
            </a:r>
            <a:r>
              <a:rPr lang="de-DE" altLang="de-DE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Töne werden mit metrisch organisierten Einheiten  wie Silben oder IP assoziiert</a:t>
            </a:r>
          </a:p>
          <a:p>
            <a:pPr marL="514350" indent="-457200"/>
            <a:endParaRPr lang="de-DE" altLang="de-DE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B5D5-1566-4E36-96D8-CDBF5A872E9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120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09A085EC-A468-4324-B734-894775FA5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53524" y="6356350"/>
            <a:ext cx="2133600" cy="365125"/>
          </a:xfrm>
        </p:spPr>
        <p:txBody>
          <a:bodyPr/>
          <a:lstStyle/>
          <a:p>
            <a:fld id="{5480B5D5-1566-4E36-96D8-CDBF5A872E93}" type="slidenum">
              <a:rPr lang="en-GB" smtClean="0"/>
              <a:t>7</a:t>
            </a:fld>
            <a:endParaRPr lang="en-GB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10F7FCE-4249-4AE9-9314-7D405E922F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2966699"/>
            <a:ext cx="8897592" cy="3486637"/>
          </a:xfrm>
          <a:prstGeom prst="rect">
            <a:avLst/>
          </a:prstGeom>
          <a:ln>
            <a:noFill/>
          </a:ln>
        </p:spPr>
      </p:pic>
      <p:pic>
        <p:nvPicPr>
          <p:cNvPr id="6" name="4_1-Abb1">
            <a:hlinkClick r:id="" action="ppaction://media"/>
            <a:extLst>
              <a:ext uri="{FF2B5EF4-FFF2-40B4-BE49-F238E27FC236}">
                <a16:creationId xmlns:a16="http://schemas.microsoft.com/office/drawing/2014/main" id="{2F13F956-250A-4360-88F9-C274435945C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1844" y="3485882"/>
            <a:ext cx="406400" cy="4064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C0B9F77B-0487-4C3A-A512-5173836A4B80}"/>
              </a:ext>
            </a:extLst>
          </p:cNvPr>
          <p:cNvSpPr txBox="1"/>
          <p:nvPr/>
        </p:nvSpPr>
        <p:spPr>
          <a:xfrm>
            <a:off x="179512" y="1124744"/>
            <a:ext cx="1597000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 (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low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 (high)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14DAE61-8C1D-49E3-AEA6-DB7861A2ED32}"/>
              </a:ext>
            </a:extLst>
          </p:cNvPr>
          <p:cNvSpPr txBox="1"/>
          <p:nvPr/>
        </p:nvSpPr>
        <p:spPr>
          <a:xfrm>
            <a:off x="1907704" y="908720"/>
            <a:ext cx="6979420" cy="1384995"/>
          </a:xfrm>
          <a:prstGeom prst="rect">
            <a:avLst/>
          </a:prstGeom>
          <a:noFill/>
          <a:ln w="28575">
            <a:solidFill>
              <a:srgbClr val="19406B"/>
            </a:solidFill>
          </a:ln>
        </p:spPr>
        <p:txBody>
          <a:bodyPr wrap="square" rtlCol="0">
            <a:spAutoFit/>
          </a:bodyPr>
          <a:lstStyle/>
          <a:p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Töne die relativ zu ihren benachbarten Tönen hoch oder tief sind und hohe oder tiefe  Ziel-punkte spezifizieren.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Geschweifte Klammer rechts 8">
            <a:extLst>
              <a:ext uri="{FF2B5EF4-FFF2-40B4-BE49-F238E27FC236}">
                <a16:creationId xmlns:a16="http://schemas.microsoft.com/office/drawing/2014/main" id="{0BDEADA8-DC70-4DF7-8CD0-6C262965EFEC}"/>
              </a:ext>
            </a:extLst>
          </p:cNvPr>
          <p:cNvSpPr/>
          <p:nvPr/>
        </p:nvSpPr>
        <p:spPr>
          <a:xfrm>
            <a:off x="1475656" y="980728"/>
            <a:ext cx="300856" cy="1240979"/>
          </a:xfrm>
          <a:prstGeom prst="rightBrace">
            <a:avLst/>
          </a:prstGeom>
          <a:ln w="19050">
            <a:solidFill>
              <a:srgbClr val="1940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E4A164E-A87B-40A5-94DF-856B4991EB16}"/>
              </a:ext>
            </a:extLst>
          </p:cNvPr>
          <p:cNvSpPr txBox="1"/>
          <p:nvPr/>
        </p:nvSpPr>
        <p:spPr>
          <a:xfrm>
            <a:off x="890088" y="2751835"/>
            <a:ext cx="1361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oiginal</a:t>
            </a:r>
            <a:endParaRPr lang="en-GB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64400D9F-1781-40C4-A459-AE690E778F38}"/>
              </a:ext>
            </a:extLst>
          </p:cNvPr>
          <p:cNvSpPr txBox="1"/>
          <p:nvPr/>
        </p:nvSpPr>
        <p:spPr>
          <a:xfrm>
            <a:off x="4844332" y="2751311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resynthetisiert</a:t>
            </a:r>
            <a:endParaRPr lang="en-GB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502623CC-7F8A-40ED-8F18-409F36C78DCC}"/>
              </a:ext>
            </a:extLst>
          </p:cNvPr>
          <p:cNvSpPr txBox="1"/>
          <p:nvPr/>
        </p:nvSpPr>
        <p:spPr>
          <a:xfrm>
            <a:off x="3260156" y="4695527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stilisiert</a:t>
            </a:r>
            <a:endParaRPr lang="en-GB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71DD571B-A1EC-49A9-B42E-824FDF806252}"/>
              </a:ext>
            </a:extLst>
          </p:cNvPr>
          <p:cNvSpPr/>
          <p:nvPr/>
        </p:nvSpPr>
        <p:spPr>
          <a:xfrm>
            <a:off x="323528" y="2751311"/>
            <a:ext cx="8563596" cy="37020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9998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7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09A085EC-A468-4324-B734-894775FA5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53524" y="6356350"/>
            <a:ext cx="2133600" cy="365125"/>
          </a:xfrm>
        </p:spPr>
        <p:txBody>
          <a:bodyPr/>
          <a:lstStyle/>
          <a:p>
            <a:fld id="{5480B5D5-1566-4E36-96D8-CDBF5A872E93}" type="slidenum">
              <a:rPr lang="en-GB" smtClean="0"/>
              <a:t>8</a:t>
            </a:fld>
            <a:endParaRPr lang="en-GB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14DAE61-8C1D-49E3-AEA6-DB7861A2ED32}"/>
              </a:ext>
            </a:extLst>
          </p:cNvPr>
          <p:cNvSpPr txBox="1"/>
          <p:nvPr/>
        </p:nvSpPr>
        <p:spPr>
          <a:xfrm>
            <a:off x="1082290" y="1340768"/>
            <a:ext cx="6998976" cy="1384995"/>
          </a:xfrm>
          <a:prstGeom prst="rect">
            <a:avLst/>
          </a:prstGeom>
          <a:noFill/>
          <a:ln w="28575">
            <a:solidFill>
              <a:srgbClr val="19406B"/>
            </a:solidFill>
          </a:ln>
        </p:spPr>
        <p:txBody>
          <a:bodyPr wrap="square" rtlCol="0">
            <a:spAutoFit/>
          </a:bodyPr>
          <a:lstStyle/>
          <a:p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Die Unterspezifikation erleichtert die Unter-scheidung zwischen </a:t>
            </a:r>
            <a:r>
              <a:rPr lang="de-DE" sz="28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funktional relevanter 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 </a:t>
            </a:r>
            <a:r>
              <a:rPr lang="de-DE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funktional irrelevanter 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Information. 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2012F7B-AD89-4A52-8E32-9A48337A12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039" t="51400" r="21651" b="30050"/>
          <a:stretch/>
        </p:blipFill>
        <p:spPr>
          <a:xfrm>
            <a:off x="1082290" y="3356992"/>
            <a:ext cx="6998976" cy="1423318"/>
          </a:xfrm>
          <a:prstGeom prst="rect">
            <a:avLst/>
          </a:prstGeom>
          <a:ln w="28575">
            <a:solidFill>
              <a:srgbClr val="19406B"/>
            </a:solidFill>
          </a:ln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C4A90EF3-A63C-40E8-B380-643078D29A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800" t="55600" r="22093" b="29000"/>
          <a:stretch/>
        </p:blipFill>
        <p:spPr>
          <a:xfrm>
            <a:off x="1082290" y="5157192"/>
            <a:ext cx="6998976" cy="1339133"/>
          </a:xfrm>
          <a:prstGeom prst="rect">
            <a:avLst/>
          </a:prstGeom>
          <a:ln w="28575">
            <a:solidFill>
              <a:srgbClr val="19406B"/>
            </a:solidFill>
          </a:ln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193E4D5B-7BA5-4537-80B5-EE6C1B316B86}"/>
              </a:ext>
            </a:extLst>
          </p:cNvPr>
          <p:cNvSpPr/>
          <p:nvPr/>
        </p:nvSpPr>
        <p:spPr>
          <a:xfrm>
            <a:off x="1619672" y="3595666"/>
            <a:ext cx="576064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738861CC-BF3F-4173-882C-8A1EB0DA9254}"/>
              </a:ext>
            </a:extLst>
          </p:cNvPr>
          <p:cNvSpPr/>
          <p:nvPr/>
        </p:nvSpPr>
        <p:spPr>
          <a:xfrm>
            <a:off x="3131840" y="3595666"/>
            <a:ext cx="576064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ED9E3B58-5E1E-4AAC-ADF5-CC96F23056B3}"/>
              </a:ext>
            </a:extLst>
          </p:cNvPr>
          <p:cNvSpPr/>
          <p:nvPr/>
        </p:nvSpPr>
        <p:spPr>
          <a:xfrm rot="1136545">
            <a:off x="1864864" y="5332454"/>
            <a:ext cx="576064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17F475EF-03D0-41E2-B8B1-52825CB11226}"/>
              </a:ext>
            </a:extLst>
          </p:cNvPr>
          <p:cNvSpPr/>
          <p:nvPr/>
        </p:nvSpPr>
        <p:spPr>
          <a:xfrm>
            <a:off x="3284240" y="5416206"/>
            <a:ext cx="576064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0A80EB0E-A9FA-485C-85F3-44BDFE8ECA1D}"/>
              </a:ext>
            </a:extLst>
          </p:cNvPr>
          <p:cNvSpPr/>
          <p:nvPr/>
        </p:nvSpPr>
        <p:spPr>
          <a:xfrm>
            <a:off x="5868144" y="3451650"/>
            <a:ext cx="792088" cy="50405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F54251B4-1FEC-48CB-82E6-A024AA6C23B7}"/>
              </a:ext>
            </a:extLst>
          </p:cNvPr>
          <p:cNvSpPr/>
          <p:nvPr/>
        </p:nvSpPr>
        <p:spPr>
          <a:xfrm>
            <a:off x="5940152" y="5248702"/>
            <a:ext cx="792088" cy="50405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17415A48-FC8E-418D-B6E0-A1A8DFB7E05B}"/>
              </a:ext>
            </a:extLst>
          </p:cNvPr>
          <p:cNvSpPr txBox="1"/>
          <p:nvPr/>
        </p:nvSpPr>
        <p:spPr>
          <a:xfrm>
            <a:off x="1082290" y="188640"/>
            <a:ext cx="6998976" cy="954107"/>
          </a:xfrm>
          <a:prstGeom prst="rect">
            <a:avLst/>
          </a:prstGeom>
          <a:noFill/>
          <a:ln w="28575">
            <a:solidFill>
              <a:srgbClr val="19406B"/>
            </a:solidFill>
          </a:ln>
        </p:spPr>
        <p:txBody>
          <a:bodyPr wrap="square" rtlCol="0">
            <a:spAutoFit/>
          </a:bodyPr>
          <a:lstStyle/>
          <a:p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den Intonationssprachen ist der  Tonhöhen-verlauf einer Äußerung </a:t>
            </a:r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tonal unterspezifiziert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8177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557A8FB8-56FE-4F97-865C-FD8F1EDBE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B5D5-1566-4E36-96D8-CDBF5A872E93}" type="slidenum">
              <a:rPr lang="en-GB" smtClean="0"/>
              <a:t>9</a:t>
            </a:fld>
            <a:endParaRPr lang="en-GB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A574346-DE2A-4FBE-A249-3CC182898349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7713" t="22001" r="16926" b="15001"/>
          <a:stretch/>
        </p:blipFill>
        <p:spPr>
          <a:xfrm>
            <a:off x="198714" y="1574354"/>
            <a:ext cx="8765774" cy="4752528"/>
          </a:xfrm>
          <a:prstGeom prst="rect">
            <a:avLst/>
          </a:prstGeom>
          <a:ln w="28575">
            <a:solidFill>
              <a:srgbClr val="19406B"/>
            </a:solidFill>
          </a:ln>
        </p:spPr>
      </p:pic>
      <p:pic>
        <p:nvPicPr>
          <p:cNvPr id="4" name="4_1-3a1-n">
            <a:hlinkClick r:id="" action="ppaction://media"/>
            <a:extLst>
              <a:ext uri="{FF2B5EF4-FFF2-40B4-BE49-F238E27FC236}">
                <a16:creationId xmlns:a16="http://schemas.microsoft.com/office/drawing/2014/main" id="{0388D93C-7A7B-4355-9E00-788D4F4B603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29170" y="1916832"/>
            <a:ext cx="406400" cy="4064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4_1-3a2-n">
            <a:hlinkClick r:id="" action="ppaction://media"/>
            <a:extLst>
              <a:ext uri="{FF2B5EF4-FFF2-40B4-BE49-F238E27FC236}">
                <a16:creationId xmlns:a16="http://schemas.microsoft.com/office/drawing/2014/main" id="{D94B01C5-A75E-484D-886A-1C001F906D8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817602" y="1916832"/>
            <a:ext cx="406400" cy="4064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4_1-3b1-n">
            <a:hlinkClick r:id="" action="ppaction://media"/>
            <a:extLst>
              <a:ext uri="{FF2B5EF4-FFF2-40B4-BE49-F238E27FC236}">
                <a16:creationId xmlns:a16="http://schemas.microsoft.com/office/drawing/2014/main" id="{7D45589C-43DB-4761-9F80-D89431F5687B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29170" y="3068960"/>
            <a:ext cx="406400" cy="4064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4_1-3b2-n">
            <a:hlinkClick r:id="" action="ppaction://media"/>
            <a:extLst>
              <a:ext uri="{FF2B5EF4-FFF2-40B4-BE49-F238E27FC236}">
                <a16:creationId xmlns:a16="http://schemas.microsoft.com/office/drawing/2014/main" id="{8CFF0F52-06D4-476F-9675-FD227F3B64C3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843250" y="3068960"/>
            <a:ext cx="406400" cy="4064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4_1-4a1-n">
            <a:hlinkClick r:id="" action="ppaction://media"/>
            <a:extLst>
              <a:ext uri="{FF2B5EF4-FFF2-40B4-BE49-F238E27FC236}">
                <a16:creationId xmlns:a16="http://schemas.microsoft.com/office/drawing/2014/main" id="{ED5ABECE-9743-47E0-8F1C-6F290BFA9AE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29170" y="4232016"/>
            <a:ext cx="406400" cy="4064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4_1-4a2-n">
            <a:hlinkClick r:id="" action="ppaction://media"/>
            <a:extLst>
              <a:ext uri="{FF2B5EF4-FFF2-40B4-BE49-F238E27FC236}">
                <a16:creationId xmlns:a16="http://schemas.microsoft.com/office/drawing/2014/main" id="{6BF31445-9DA9-4918-8CD2-75F9DCC8B0C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817602" y="4228449"/>
            <a:ext cx="406400" cy="4064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1" name="4_1-4b1-n">
            <a:hlinkClick r:id="" action="ppaction://media"/>
            <a:extLst>
              <a:ext uri="{FF2B5EF4-FFF2-40B4-BE49-F238E27FC236}">
                <a16:creationId xmlns:a16="http://schemas.microsoft.com/office/drawing/2014/main" id="{BE65FDB2-B8F6-4B58-8CDF-FBC512024580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29170" y="5373216"/>
            <a:ext cx="406400" cy="4064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2" name="4_1-4b2-n">
            <a:hlinkClick r:id="" action="ppaction://media"/>
            <a:extLst>
              <a:ext uri="{FF2B5EF4-FFF2-40B4-BE49-F238E27FC236}">
                <a16:creationId xmlns:a16="http://schemas.microsoft.com/office/drawing/2014/main" id="{15A79FA1-0D77-42E3-94D7-E1B08248E4EB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813672" y="5373216"/>
            <a:ext cx="406400" cy="4064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763E0A77-11B1-4743-B919-B147518ED9EB}"/>
              </a:ext>
            </a:extLst>
          </p:cNvPr>
          <p:cNvSpPr txBox="1"/>
          <p:nvPr/>
        </p:nvSpPr>
        <p:spPr>
          <a:xfrm>
            <a:off x="957400" y="188640"/>
            <a:ext cx="7123866" cy="954107"/>
          </a:xfrm>
          <a:prstGeom prst="rect">
            <a:avLst/>
          </a:prstGeom>
          <a:noFill/>
          <a:ln w="28575">
            <a:solidFill>
              <a:srgbClr val="19406B"/>
            </a:solidFill>
          </a:ln>
        </p:spPr>
        <p:txBody>
          <a:bodyPr wrap="square" rtlCol="0">
            <a:spAutoFit/>
          </a:bodyPr>
          <a:lstStyle/>
          <a:p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den Intonationssprachen ist der  Tonhöhen-verlauf einer Äußerung </a:t>
            </a:r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tonal unterspezifiziert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A7751EDA-C2D7-4356-9A74-780E02AEC4A2}"/>
              </a:ext>
            </a:extLst>
          </p:cNvPr>
          <p:cNvSpPr/>
          <p:nvPr/>
        </p:nvSpPr>
        <p:spPr>
          <a:xfrm>
            <a:off x="1335570" y="2636912"/>
            <a:ext cx="3164422" cy="2880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2F4DE8B7-835C-4F62-82E1-BFBF56D88FB5}"/>
              </a:ext>
            </a:extLst>
          </p:cNvPr>
          <p:cNvSpPr/>
          <p:nvPr/>
        </p:nvSpPr>
        <p:spPr>
          <a:xfrm>
            <a:off x="5364088" y="2636912"/>
            <a:ext cx="316442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B60D97FC-DE4E-4C28-AC12-EF89F517373A}"/>
              </a:ext>
            </a:extLst>
          </p:cNvPr>
          <p:cNvSpPr/>
          <p:nvPr/>
        </p:nvSpPr>
        <p:spPr>
          <a:xfrm>
            <a:off x="5364088" y="3717032"/>
            <a:ext cx="3164422" cy="2880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6CA88D28-87FA-4972-9A3F-474C56039E67}"/>
              </a:ext>
            </a:extLst>
          </p:cNvPr>
          <p:cNvSpPr/>
          <p:nvPr/>
        </p:nvSpPr>
        <p:spPr>
          <a:xfrm>
            <a:off x="1331640" y="3717032"/>
            <a:ext cx="3164422" cy="28803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4F10DBDB-1249-4322-8A9E-4E81D2C6CE59}"/>
              </a:ext>
            </a:extLst>
          </p:cNvPr>
          <p:cNvSpPr/>
          <p:nvPr/>
        </p:nvSpPr>
        <p:spPr>
          <a:xfrm>
            <a:off x="1331640" y="4847810"/>
            <a:ext cx="3164422" cy="2880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1A518115-A811-4356-B8EF-A710707B7A48}"/>
              </a:ext>
            </a:extLst>
          </p:cNvPr>
          <p:cNvSpPr/>
          <p:nvPr/>
        </p:nvSpPr>
        <p:spPr>
          <a:xfrm>
            <a:off x="5368018" y="4847810"/>
            <a:ext cx="3164422" cy="2880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032C3C1A-8094-41EC-8FF9-2BB413FFB333}"/>
              </a:ext>
            </a:extLst>
          </p:cNvPr>
          <p:cNvSpPr/>
          <p:nvPr/>
        </p:nvSpPr>
        <p:spPr>
          <a:xfrm>
            <a:off x="5364088" y="5949280"/>
            <a:ext cx="3164422" cy="28803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5EF55B94-FD87-49E3-B8CA-93A96C8D4989}"/>
              </a:ext>
            </a:extLst>
          </p:cNvPr>
          <p:cNvSpPr/>
          <p:nvPr/>
        </p:nvSpPr>
        <p:spPr>
          <a:xfrm>
            <a:off x="1331640" y="5949280"/>
            <a:ext cx="3164422" cy="28803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3461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83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71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49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78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83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71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249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616</Words>
  <Application>Microsoft Office PowerPoint</Application>
  <PresentationFormat>On-screen Show (4:3)</PresentationFormat>
  <Paragraphs>119</Paragraphs>
  <Slides>17</Slides>
  <Notes>0</Notes>
  <HiddenSlides>0</HiddenSlides>
  <MMClips>17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Times New Roman</vt:lpstr>
      <vt:lpstr>Verdana</vt:lpstr>
      <vt:lpstr>Custom Design</vt:lpstr>
      <vt:lpstr>Autosegmental-metrische Intonationsanalyse</vt:lpstr>
      <vt:lpstr>PowerPoint Presentation</vt:lpstr>
      <vt:lpstr>PowerPoint Presentation</vt:lpstr>
      <vt:lpstr>AM-Phonologie</vt:lpstr>
      <vt:lpstr>PowerPoint Presentation</vt:lpstr>
      <vt:lpstr>AM-Phonologie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Einführung</dc:title>
  <dc:creator>Bistra Andreeva</dc:creator>
  <cp:lastModifiedBy>Bistra Andreeva</cp:lastModifiedBy>
  <cp:revision>178</cp:revision>
  <dcterms:created xsi:type="dcterms:W3CDTF">2020-11-15T17:55:27Z</dcterms:created>
  <dcterms:modified xsi:type="dcterms:W3CDTF">2025-10-12T17:22:17Z</dcterms:modified>
</cp:coreProperties>
</file>