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24"/>
  </p:notesMasterIdLst>
  <p:handoutMasterIdLst>
    <p:handoutMasterId r:id="rId25"/>
  </p:handoutMasterIdLst>
  <p:sldIdLst>
    <p:sldId id="318" r:id="rId2"/>
    <p:sldId id="365" r:id="rId3"/>
    <p:sldId id="312" r:id="rId4"/>
    <p:sldId id="360" r:id="rId5"/>
    <p:sldId id="361" r:id="rId6"/>
    <p:sldId id="362" r:id="rId7"/>
    <p:sldId id="363" r:id="rId8"/>
    <p:sldId id="364" r:id="rId9"/>
    <p:sldId id="341" r:id="rId10"/>
    <p:sldId id="366" r:id="rId11"/>
    <p:sldId id="353" r:id="rId12"/>
    <p:sldId id="354" r:id="rId13"/>
    <p:sldId id="347" r:id="rId14"/>
    <p:sldId id="367" r:id="rId15"/>
    <p:sldId id="342" r:id="rId16"/>
    <p:sldId id="355" r:id="rId17"/>
    <p:sldId id="370" r:id="rId18"/>
    <p:sldId id="368" r:id="rId19"/>
    <p:sldId id="356" r:id="rId20"/>
    <p:sldId id="369" r:id="rId21"/>
    <p:sldId id="357" r:id="rId22"/>
    <p:sldId id="359" r:id="rId23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1E61A96-C51D-449A-A86D-3D42F6A16B72}">
          <p14:sldIdLst>
            <p14:sldId id="318"/>
            <p14:sldId id="365"/>
            <p14:sldId id="312"/>
            <p14:sldId id="360"/>
            <p14:sldId id="361"/>
            <p14:sldId id="362"/>
            <p14:sldId id="363"/>
            <p14:sldId id="364"/>
            <p14:sldId id="341"/>
            <p14:sldId id="366"/>
            <p14:sldId id="353"/>
            <p14:sldId id="354"/>
            <p14:sldId id="347"/>
            <p14:sldId id="367"/>
            <p14:sldId id="342"/>
            <p14:sldId id="355"/>
            <p14:sldId id="370"/>
            <p14:sldId id="368"/>
            <p14:sldId id="356"/>
            <p14:sldId id="369"/>
            <p14:sldId id="357"/>
            <p14:sldId id="359"/>
          </p14:sldIdLst>
        </p14:section>
        <p14:section name="Abschnitt ohne Titel" id="{CC567DBE-E410-4FB8-AA28-43AE9A0202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tra Andreeva" initials="BA" lastIdx="1" clrIdx="0">
    <p:extLst>
      <p:ext uri="{19B8F6BF-5375-455C-9EA6-DF929625EA0E}">
        <p15:presenceInfo xmlns:p15="http://schemas.microsoft.com/office/powerpoint/2012/main" userId="S::bian001@uni-saarland.de::e2a9e85c-71c1-4b8d-ba1a-c2c00d05c8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06B"/>
    <a:srgbClr val="595959"/>
    <a:srgbClr val="5D7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4660"/>
  </p:normalViewPr>
  <p:slideViewPr>
    <p:cSldViewPr snapToObjects="1">
      <p:cViewPr varScale="1">
        <p:scale>
          <a:sx n="73" d="100"/>
          <a:sy n="73" d="100"/>
        </p:scale>
        <p:origin x="11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C811333-F980-8A45-95A5-B23679795947}" type="datetimeFigureOut">
              <a:rPr lang="de-DE"/>
              <a:pPr/>
              <a:t>12.10.2025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948D411-649F-0A46-BF28-2D67E08F1D3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083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7BF29A4-1A0B-F644-B593-20668C394250}" type="datetimeFigureOut">
              <a:rPr lang="de-DE"/>
              <a:pPr/>
              <a:t>12.10.2025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0"/>
            <a:r>
              <a:rPr lang="de-DE"/>
              <a:t>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28AA1BB-16BE-E248-B43C-3D6CFF11766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645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1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8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9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9" name="Gerade Verbindung 11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12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pic>
        <p:nvPicPr>
          <p:cNvPr id="11" name="Bild 15" descr="haupt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403672" cy="58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4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99592" y="1537200"/>
            <a:ext cx="7486608" cy="1812423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de-DE" dirty="0"/>
              <a:t>Segmentale Variabilität und</a:t>
            </a:r>
            <a:br>
              <a:rPr lang="de-DE" dirty="0"/>
            </a:br>
            <a:r>
              <a:rPr lang="de-DE" dirty="0"/>
              <a:t>Informationsdichte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743200" y="3429000"/>
            <a:ext cx="5643000" cy="1981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Habilitationskolloquium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70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6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1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0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6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3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microsoft.com/office/2007/relationships/media" Target="../media/media10.mp3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audio" Target="../media/media9.mp3"/><Relationship Id="rId17" Type="http://schemas.openxmlformats.org/officeDocument/2006/relationships/image" Target="../media/image7.png"/><Relationship Id="rId2" Type="http://schemas.openxmlformats.org/officeDocument/2006/relationships/audio" Target="../media/media4.mp3"/><Relationship Id="rId16" Type="http://schemas.openxmlformats.org/officeDocument/2006/relationships/image" Target="../media/image9.png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microsoft.com/office/2007/relationships/media" Target="../media/media9.mp3"/><Relationship Id="rId5" Type="http://schemas.microsoft.com/office/2007/relationships/media" Target="../media/media6.mp3"/><Relationship Id="rId15" Type="http://schemas.openxmlformats.org/officeDocument/2006/relationships/slideLayout" Target="../slideLayouts/slideLayout6.xml"/><Relationship Id="rId10" Type="http://schemas.openxmlformats.org/officeDocument/2006/relationships/audio" Target="../media/media8.mp3"/><Relationship Id="rId4" Type="http://schemas.openxmlformats.org/officeDocument/2006/relationships/audio" Target="../media/media5.mp3"/><Relationship Id="rId9" Type="http://schemas.microsoft.com/office/2007/relationships/media" Target="../media/media8.mp3"/><Relationship Id="rId14" Type="http://schemas.openxmlformats.org/officeDocument/2006/relationships/audio" Target="../media/media10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3.mp3"/><Relationship Id="rId7" Type="http://schemas.openxmlformats.org/officeDocument/2006/relationships/image" Target="../media/image7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p3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p3"/><Relationship Id="rId3" Type="http://schemas.microsoft.com/office/2007/relationships/media" Target="../media/media15.mp3"/><Relationship Id="rId7" Type="http://schemas.microsoft.com/office/2007/relationships/media" Target="../media/media17.mp3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audio" Target="../media/media16.mp3"/><Relationship Id="rId11" Type="http://schemas.openxmlformats.org/officeDocument/2006/relationships/image" Target="../media/image7.png"/><Relationship Id="rId5" Type="http://schemas.microsoft.com/office/2007/relationships/media" Target="../media/media16.mp3"/><Relationship Id="rId10" Type="http://schemas.openxmlformats.org/officeDocument/2006/relationships/image" Target="../media/image12.png"/><Relationship Id="rId4" Type="http://schemas.openxmlformats.org/officeDocument/2006/relationships/audio" Target="../media/media15.mp3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p3"/><Relationship Id="rId3" Type="http://schemas.microsoft.com/office/2007/relationships/media" Target="../media/media19.mp3"/><Relationship Id="rId7" Type="http://schemas.microsoft.com/office/2007/relationships/media" Target="../media/media21.mp3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audio" Target="../media/media20.mp3"/><Relationship Id="rId11" Type="http://schemas.openxmlformats.org/officeDocument/2006/relationships/image" Target="../media/image7.png"/><Relationship Id="rId5" Type="http://schemas.microsoft.com/office/2007/relationships/media" Target="../media/media20.mp3"/><Relationship Id="rId10" Type="http://schemas.openxmlformats.org/officeDocument/2006/relationships/image" Target="../media/image13.png"/><Relationship Id="rId4" Type="http://schemas.openxmlformats.org/officeDocument/2006/relationships/audio" Target="../media/media19.mp3"/><Relationship Id="rId9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mp3"/><Relationship Id="rId3" Type="http://schemas.microsoft.com/office/2007/relationships/media" Target="../media/media23.mp3"/><Relationship Id="rId7" Type="http://schemas.microsoft.com/office/2007/relationships/media" Target="../media/media25.mp3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audio" Target="../media/media24.mp3"/><Relationship Id="rId11" Type="http://schemas.openxmlformats.org/officeDocument/2006/relationships/image" Target="../media/image7.png"/><Relationship Id="rId5" Type="http://schemas.microsoft.com/office/2007/relationships/media" Target="../media/media24.mp3"/><Relationship Id="rId10" Type="http://schemas.openxmlformats.org/officeDocument/2006/relationships/image" Target="../media/image14.png"/><Relationship Id="rId4" Type="http://schemas.openxmlformats.org/officeDocument/2006/relationships/audio" Target="../media/media23.mp3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Traditionelle Intonationsanalyse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846648" cy="26642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Bistra Andreeva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Proseminar Prosodie</a:t>
            </a:r>
          </a:p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WS2025/2026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andreeva@lst.uni-saarland.de</a:t>
            </a: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http://www.coli.uni-saarland.de/~andreeva/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0D82715-E15C-45AD-9D82-616C83FAD953}"/>
              </a:ext>
            </a:extLst>
          </p:cNvPr>
          <p:cNvSpPr txBox="1"/>
          <p:nvPr/>
        </p:nvSpPr>
        <p:spPr>
          <a:xfrm>
            <a:off x="2051720" y="18864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Peters, J. (2014). Intonation. Heidelberg: Winter. (S. 18-24)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724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10</a:t>
            </a:fld>
            <a:endParaRPr lang="en-GB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5625"/>
            <a:ext cx="6877050" cy="19859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42F8BE8-EAF1-4988-8F2E-DA502EFB4B70}"/>
              </a:ext>
            </a:extLst>
          </p:cNvPr>
          <p:cNvSpPr txBox="1">
            <a:spLocks/>
          </p:cNvSpPr>
          <p:nvPr/>
        </p:nvSpPr>
        <p:spPr>
          <a:xfrm>
            <a:off x="457200" y="1744216"/>
            <a:ext cx="8229600" cy="22608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</a:rPr>
              <a:t>Trennung zwischen Ton- und Textebene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</a:rPr>
              <a:t>Angabe des Tonumfangs des Sprechers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</a:rPr>
              <a:t>Jede Silbe wird durch einen Punkt dargestellt	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  <a:sym typeface="SILDoulosIPA" pitchFamily="2" charset="2"/>
              </a:rPr>
              <a:t>Position der Akzentsilbe – ein dicker Punkt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  <a:sym typeface="SILDoulosIPA" pitchFamily="2" charset="2"/>
              </a:rPr>
              <a:t>Strich – tonale Bewegung innerhalb der Akzentsilbe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57200" y="274638"/>
            <a:ext cx="836327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altLang="en-US" sz="3200" dirty="0">
                <a:latin typeface="Times New Roman" panose="02020603050405020304" pitchFamily="18" charset="0"/>
              </a:rPr>
              <a:t>Interlineare Notation, </a:t>
            </a:r>
            <a:r>
              <a:rPr lang="de-DE" altLang="en-US" sz="3200" dirty="0" err="1">
                <a:latin typeface="Times New Roman" panose="02020603050405020304" pitchFamily="18" charset="0"/>
              </a:rPr>
              <a:t>Tadpole</a:t>
            </a:r>
            <a:r>
              <a:rPr lang="de-DE" altLang="en-US" sz="3200" dirty="0">
                <a:latin typeface="Times New Roman" panose="02020603050405020304" pitchFamily="18" charset="0"/>
              </a:rPr>
              <a:t>-Notation </a:t>
            </a:r>
            <a:br>
              <a:rPr lang="de-DE" altLang="en-US" sz="3200" dirty="0">
                <a:latin typeface="Times New Roman" panose="02020603050405020304" pitchFamily="18" charset="0"/>
              </a:rPr>
            </a:br>
            <a:r>
              <a:rPr lang="de-DE" altLang="en-US" sz="3200" dirty="0">
                <a:latin typeface="Times New Roman" panose="02020603050405020304" pitchFamily="18" charset="0"/>
              </a:rPr>
              <a:t>(= Kaulquappen-Notation)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0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232" y="2708920"/>
            <a:ext cx="7778492" cy="255231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3_2-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256" y="314096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3_2-2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88886" y="314096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3_2-2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24822" y="314096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457200" y="274638"/>
            <a:ext cx="836327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altLang="en-US" sz="3200" dirty="0">
                <a:latin typeface="Times New Roman" panose="02020603050405020304" pitchFamily="18" charset="0"/>
              </a:rPr>
              <a:t>Interlineare Notation, </a:t>
            </a:r>
            <a:r>
              <a:rPr lang="de-DE" altLang="en-US" sz="3200" dirty="0" err="1">
                <a:latin typeface="Times New Roman" panose="02020603050405020304" pitchFamily="18" charset="0"/>
              </a:rPr>
              <a:t>Tadpole</a:t>
            </a:r>
            <a:r>
              <a:rPr lang="de-DE" altLang="en-US" sz="3200" dirty="0">
                <a:latin typeface="Times New Roman" panose="02020603050405020304" pitchFamily="18" charset="0"/>
              </a:rPr>
              <a:t>-Notation </a:t>
            </a:r>
            <a:br>
              <a:rPr lang="de-DE" altLang="en-US" sz="3200" dirty="0">
                <a:latin typeface="Times New Roman" panose="02020603050405020304" pitchFamily="18" charset="0"/>
              </a:rPr>
            </a:br>
            <a:r>
              <a:rPr lang="de-DE" altLang="en-US" sz="3200" dirty="0">
                <a:latin typeface="Times New Roman" panose="02020603050405020304" pitchFamily="18" charset="0"/>
              </a:rPr>
              <a:t>(= Kaulquappen-Notation)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4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r="4924"/>
          <a:stretch/>
        </p:blipFill>
        <p:spPr>
          <a:xfrm>
            <a:off x="611560" y="5028014"/>
            <a:ext cx="7920880" cy="164134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12</a:t>
            </a:fld>
            <a:endParaRPr lang="en-GB"/>
          </a:p>
        </p:txBody>
      </p:sp>
      <p:pic>
        <p:nvPicPr>
          <p:cNvPr id="6" name="3_2-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7392" y="531604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3_2-2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5022" y="531604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3_2-2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30958" y="531604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42F8BE8-EAF1-4988-8F2E-DA502EFB4B70}"/>
              </a:ext>
            </a:extLst>
          </p:cNvPr>
          <p:cNvSpPr txBox="1">
            <a:spLocks/>
          </p:cNvSpPr>
          <p:nvPr/>
        </p:nvSpPr>
        <p:spPr>
          <a:xfrm>
            <a:off x="457200" y="232048"/>
            <a:ext cx="8579296" cy="22608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Tonetic</a:t>
            </a:r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-stress-mark-Notation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(=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Tonetische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-Zeichen-Notation)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Kingdon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1958</a:t>
            </a:r>
            <a:endParaRPr lang="de-DE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Keine Trennung zwischen Ton- und Textebene</a:t>
            </a:r>
          </a:p>
          <a:p>
            <a:pPr>
              <a:lnSpc>
                <a:spcPct val="80000"/>
              </a:lnSpc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intralinear (Setzen der </a:t>
            </a:r>
            <a:r>
              <a:rPr lang="de-D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tonetischen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Zeichen innerhalb einer Zeile vor der Akzentsilbe)		</a:t>
            </a:r>
          </a:p>
          <a:p>
            <a:pPr>
              <a:lnSpc>
                <a:spcPct val="80000"/>
              </a:lnSpc>
            </a:pPr>
            <a:r>
              <a:rPr lang="de-D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Moglichkeit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zur Angabe der Höhe des Anfangspunktes:</a:t>
            </a:r>
          </a:p>
          <a:p>
            <a:pPr lvl="1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DE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[´] bzw. [ ] – hoch bzw. tief ansetzender Anstieg;</a:t>
            </a:r>
          </a:p>
          <a:p>
            <a:pPr lvl="1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DE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[`] bzw. [ ] – hoch bzw. tief ansetzender Abfall;</a:t>
            </a:r>
          </a:p>
          <a:p>
            <a:pPr lvl="1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DE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] bzw. [ ] – fallend-steigend bzw. steigend-fallend;</a:t>
            </a:r>
          </a:p>
          <a:p>
            <a:pPr lvl="1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DE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] – Tonhöhenplateau;</a:t>
            </a:r>
          </a:p>
          <a:p>
            <a:pPr lvl="1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DE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[°] – Druckakzent.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29830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´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3049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´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3842464"/>
            <a:ext cx="576064" cy="52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514702" y="345064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2458409" y="369667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&lt;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295248" y="369667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&lt;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 rot="10800000">
            <a:off x="1295248" y="411910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&lt;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0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Nukleare und </a:t>
            </a:r>
            <a:r>
              <a:rPr lang="de-DE" altLang="en-GB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prenukleare</a:t>
            </a:r>
            <a:r>
              <a:rPr lang="de-DE" alt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Konturen (O‘Connor &amp; Arnold 1973)</a:t>
            </a:r>
          </a:p>
          <a:p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0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14</a:t>
            </a:fld>
            <a:endParaRPr lang="en-GB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11560" y="1758975"/>
            <a:ext cx="7940677" cy="4478337"/>
            <a:chOff x="566" y="1115"/>
            <a:chExt cx="5002" cy="2821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566" y="1770"/>
              <a:ext cx="5002" cy="21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66" y="1472"/>
              <a:ext cx="5002" cy="2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66" y="1131"/>
              <a:ext cx="5002" cy="3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03" y="1159"/>
              <a:ext cx="11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Konstituente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13" y="1475"/>
              <a:ext cx="7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Choices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955" y="1159"/>
              <a:ext cx="5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Head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757" y="1159"/>
              <a:ext cx="8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Pre-head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249" y="1159"/>
              <a:ext cx="7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Nukleus</a:t>
              </a:r>
              <a:endParaRPr lang="en-GB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044" y="1468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127" y="147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527" y="147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859" y="2260"/>
              <a:ext cx="1584" cy="91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GB" sz="2400" kern="10" dirty="0" err="1">
                  <a:solidFill>
                    <a:srgbClr val="C0C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obligatorisch</a:t>
              </a:r>
              <a:endParaRPr lang="en-GB" sz="2400" kern="10" dirty="0">
                <a:solidFill>
                  <a:srgbClr val="C0C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900" y="1867"/>
              <a:ext cx="1610" cy="197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tief fallend</a:t>
              </a:r>
              <a:endParaRPr lang="en-GB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GB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hoch</a:t>
              </a:r>
              <a:r>
                <a:rPr lang="en-GB" alt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GB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fallend</a:t>
              </a:r>
              <a:endParaRPr lang="en-GB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steigend-fallend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tief steigend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hoch steigend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fallend-steigend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e-DE" alt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gleichbleibend</a:t>
              </a: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3825" y="1115"/>
              <a:ext cx="0" cy="2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667" y="1147"/>
              <a:ext cx="0" cy="2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686" y="1115"/>
              <a:ext cx="0" cy="2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120279" y="304701"/>
            <a:ext cx="4922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Nukleare Konturen (O‘Connor &amp; Arnold 1973)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36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619672" y="44624"/>
            <a:ext cx="5904656" cy="6811072"/>
            <a:chOff x="1619672" y="44624"/>
            <a:chExt cx="5904656" cy="6811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6"/>
            <a:srcRect l="22525" t="10800" r="38975" b="10800"/>
            <a:stretch/>
          </p:blipFill>
          <p:spPr>
            <a:xfrm>
              <a:off x="1763688" y="257145"/>
              <a:ext cx="5760640" cy="659855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779912" y="116632"/>
              <a:ext cx="432048" cy="6552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619672" y="1196752"/>
              <a:ext cx="568863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9672" y="2132856"/>
              <a:ext cx="568863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619672" y="2996952"/>
              <a:ext cx="568863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619672" y="3933056"/>
              <a:ext cx="568863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19672" y="4869160"/>
              <a:ext cx="568863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19672" y="5805264"/>
              <a:ext cx="568863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619672" y="6741368"/>
              <a:ext cx="568863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19672" y="44624"/>
              <a:ext cx="568863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308304" y="44624"/>
              <a:ext cx="0" cy="669674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19672" y="44624"/>
              <a:ext cx="0" cy="669674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3_3-4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40517" y="676025"/>
            <a:ext cx="406400" cy="406400"/>
          </a:xfrm>
          <a:prstGeom prst="rect">
            <a:avLst/>
          </a:prstGeom>
        </p:spPr>
      </p:pic>
      <p:pic>
        <p:nvPicPr>
          <p:cNvPr id="23" name="3_3-4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40517" y="1654448"/>
            <a:ext cx="406400" cy="406400"/>
          </a:xfrm>
          <a:prstGeom prst="rect">
            <a:avLst/>
          </a:prstGeom>
        </p:spPr>
      </p:pic>
      <p:pic>
        <p:nvPicPr>
          <p:cNvPr id="24" name="3_3-4_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17328" y="2548784"/>
            <a:ext cx="406400" cy="406400"/>
          </a:xfrm>
          <a:prstGeom prst="rect">
            <a:avLst/>
          </a:prstGeom>
        </p:spPr>
      </p:pic>
      <p:pic>
        <p:nvPicPr>
          <p:cNvPr id="25" name="3_3-4_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40517" y="3490652"/>
            <a:ext cx="406400" cy="406400"/>
          </a:xfrm>
          <a:prstGeom prst="rect">
            <a:avLst/>
          </a:prstGeom>
        </p:spPr>
      </p:pic>
      <p:pic>
        <p:nvPicPr>
          <p:cNvPr id="26" name="3_3-4_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40517" y="4390752"/>
            <a:ext cx="406400" cy="406400"/>
          </a:xfrm>
          <a:prstGeom prst="rect">
            <a:avLst/>
          </a:prstGeom>
        </p:spPr>
      </p:pic>
      <p:pic>
        <p:nvPicPr>
          <p:cNvPr id="2" name="3_3-4_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40517" y="5326856"/>
            <a:ext cx="406400" cy="406400"/>
          </a:xfrm>
          <a:prstGeom prst="rect">
            <a:avLst/>
          </a:prstGeom>
        </p:spPr>
      </p:pic>
      <p:pic>
        <p:nvPicPr>
          <p:cNvPr id="3" name="3_3-4_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17328" y="6237312"/>
            <a:ext cx="406400" cy="406400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6156176" y="148454"/>
            <a:ext cx="0" cy="6592914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7984" y="-273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6135" y="-27384"/>
            <a:ext cx="12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      T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8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8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97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6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4412" t="29400" r="45664" b="56600"/>
          <a:stretch/>
        </p:blipFill>
        <p:spPr>
          <a:xfrm>
            <a:off x="2123728" y="2681486"/>
            <a:ext cx="4925347" cy="129614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3_3-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7664" y="2636912"/>
            <a:ext cx="406400" cy="40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90872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Phonetische Realisierung der Konturen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2438" t="52800" r="38187" b="22001"/>
          <a:stretch/>
        </p:blipFill>
        <p:spPr>
          <a:xfrm>
            <a:off x="1115616" y="2924944"/>
            <a:ext cx="7000778" cy="252028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5480B5D5-1566-4E36-96D8-CDBF5A872E93}" type="slidenum">
              <a:rPr lang="en-GB" smtClean="0"/>
              <a:t>17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876034" y="5072025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6096" y="5075892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             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5794" y="5075892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20072" y="4221088"/>
            <a:ext cx="0" cy="1055142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3_3-8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35674" y="4545459"/>
            <a:ext cx="4064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2" name="3_3-8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45334" y="4545459"/>
            <a:ext cx="4064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971600" y="908720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tune  (= einfache Kontur)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tune (=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zusammengestzte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Kontur)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0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18</a:t>
            </a:fld>
            <a:endParaRPr lang="en-GB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11560" y="1770063"/>
            <a:ext cx="7940677" cy="4478337"/>
            <a:chOff x="566" y="1115"/>
            <a:chExt cx="5002" cy="2821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566" y="1770"/>
              <a:ext cx="5002" cy="21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66" y="1472"/>
              <a:ext cx="5002" cy="2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66" y="1131"/>
              <a:ext cx="5002" cy="3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03" y="1159"/>
              <a:ext cx="11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Konstituente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13" y="1475"/>
              <a:ext cx="7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Choices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955" y="1159"/>
              <a:ext cx="5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Head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791" y="1159"/>
              <a:ext cx="8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Pre-head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249" y="1159"/>
              <a:ext cx="7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Nukleus</a:t>
              </a:r>
              <a:endParaRPr lang="en-GB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044" y="1468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127" y="147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527" y="147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835" y="1877"/>
              <a:ext cx="762" cy="1134"/>
            </a:xfrm>
            <a:prstGeom prst="rect">
              <a:avLst/>
            </a:prstGeom>
            <a:noFill/>
            <a:ln w="1905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tief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hoch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fallend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steigend</a:t>
              </a:r>
              <a:endPara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859" y="2260"/>
              <a:ext cx="1584" cy="91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GB" sz="2400" kern="10" dirty="0" err="1">
                  <a:solidFill>
                    <a:srgbClr val="C0C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obligatorisch</a:t>
              </a:r>
              <a:endParaRPr lang="en-GB" sz="2400" kern="10" dirty="0">
                <a:solidFill>
                  <a:srgbClr val="C0C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3825" y="1115"/>
              <a:ext cx="0" cy="2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667" y="1147"/>
              <a:ext cx="0" cy="2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686" y="1115"/>
              <a:ext cx="0" cy="2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120279" y="304701"/>
            <a:ext cx="4922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Prenukleare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Konturen: Head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5904286" y="2953975"/>
            <a:ext cx="255587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tief fallend</a:t>
            </a:r>
            <a:endParaRPr lang="en-GB" alt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hoch</a:t>
            </a:r>
            <a:r>
              <a:rPr lang="en-GB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fallend</a:t>
            </a:r>
            <a:endParaRPr lang="en-GB" alt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steigend-fallend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tief steigend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hoch steigend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fallend-steigend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gleichbleibend</a:t>
            </a:r>
          </a:p>
        </p:txBody>
      </p:sp>
    </p:spTree>
    <p:extLst>
      <p:ext uri="{BB962C8B-B14F-4D97-AF65-F5344CB8AC3E}">
        <p14:creationId xmlns:p14="http://schemas.microsoft.com/office/powerpoint/2010/main" val="1504618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/>
          <a:srcRect l="22438" t="34600" r="18500" b="15000"/>
          <a:stretch/>
        </p:blipFill>
        <p:spPr>
          <a:xfrm>
            <a:off x="1091456" y="1700808"/>
            <a:ext cx="6998592" cy="335932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74904" y="6338217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19</a:t>
            </a:fld>
            <a:endParaRPr lang="en-GB"/>
          </a:p>
        </p:txBody>
      </p:sp>
      <p:pic>
        <p:nvPicPr>
          <p:cNvPr id="4" name="3_3-6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21296" y="2716435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3_3-6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91360" y="2716435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3_3-6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21296" y="4444627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3_3-6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96924" y="4418979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2195736" y="309718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311354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309718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311354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47790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4288" y="47790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736" y="47790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872" y="47790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25568" y="6261695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72360" y="2786658"/>
            <a:ext cx="3995738" cy="3756025"/>
          </a:xfrm>
          <a:prstGeom prst="rect">
            <a:avLst/>
          </a:prstGeom>
          <a:solidFill>
            <a:srgbClr val="EAEAEA"/>
          </a:solidFill>
          <a:ln w="19050">
            <a:solidFill>
              <a:srgbClr val="1940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568" y="1700808"/>
            <a:ext cx="3894138" cy="3741737"/>
          </a:xfrm>
          <a:prstGeom prst="rect">
            <a:avLst/>
          </a:prstGeom>
          <a:solidFill>
            <a:srgbClr val="EAEAEA"/>
          </a:solidFill>
          <a:ln w="19050">
            <a:solidFill>
              <a:srgbClr val="1940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932190" y="4417308"/>
            <a:ext cx="1060450" cy="1002407"/>
            <a:chOff x="3761" y="3401"/>
            <a:chExt cx="668" cy="640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761" y="3435"/>
              <a:ext cx="17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845" y="3401"/>
              <a:ext cx="21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962" y="3463"/>
              <a:ext cx="192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036" y="3526"/>
              <a:ext cx="22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143" y="3644"/>
              <a:ext cx="21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250" y="3707"/>
              <a:ext cx="17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066368" y="4201758"/>
            <a:ext cx="3642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611348" y="4591315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1999606" y="3190329"/>
            <a:ext cx="1060450" cy="1051444"/>
            <a:chOff x="3761" y="3401"/>
            <a:chExt cx="668" cy="609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761" y="3435"/>
              <a:ext cx="17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845" y="3401"/>
              <a:ext cx="216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962" y="3463"/>
              <a:ext cx="192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036" y="3526"/>
              <a:ext cx="22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143" y="3644"/>
              <a:ext cx="216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250" y="3707"/>
              <a:ext cx="17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726431" y="1821458"/>
            <a:ext cx="39029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basiert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auf Intonations-</a:t>
            </a:r>
            <a:b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konturen</a:t>
            </a:r>
            <a:endParaRPr lang="en-GB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616376" y="2927945"/>
            <a:ext cx="37909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Basiert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auf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Tonhöhen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ebenen</a:t>
            </a:r>
            <a:endParaRPr lang="en-GB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023611" y="5680992"/>
            <a:ext cx="2959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Amerikanische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Schule</a:t>
            </a:r>
            <a:endParaRPr lang="en-GB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4980" y="847760"/>
            <a:ext cx="6147380" cy="523220"/>
          </a:xfrm>
          <a:prstGeom prst="rect">
            <a:avLst/>
          </a:prstGeom>
          <a:noFill/>
          <a:ln w="19050"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Zwei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Ton-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Sequenzmodelle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04008" y="453635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Britische Schule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528144" y="3190329"/>
            <a:ext cx="705122" cy="58546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592040" y="2927945"/>
            <a:ext cx="2088232" cy="1522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408464" y="4041515"/>
            <a:ext cx="2088232" cy="1522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244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20</a:t>
            </a:fld>
            <a:endParaRPr lang="en-GB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11560" y="1770063"/>
            <a:ext cx="7940677" cy="4478337"/>
            <a:chOff x="566" y="1115"/>
            <a:chExt cx="5002" cy="2821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566" y="1770"/>
              <a:ext cx="5002" cy="21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66" y="1472"/>
              <a:ext cx="5002" cy="2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66" y="1131"/>
              <a:ext cx="5002" cy="3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03" y="1159"/>
              <a:ext cx="11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Konstituente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13" y="1475"/>
              <a:ext cx="7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Choices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955" y="1159"/>
              <a:ext cx="5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Head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791" y="1159"/>
              <a:ext cx="8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Pre-head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249" y="1159"/>
              <a:ext cx="7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Nukleus</a:t>
              </a:r>
              <a:endParaRPr lang="en-GB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044" y="1468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127" y="147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527" y="147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939" y="1878"/>
              <a:ext cx="493" cy="5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tief</a:t>
              </a:r>
              <a:endPara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hoch</a:t>
              </a:r>
              <a:endPara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835" y="1877"/>
              <a:ext cx="762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tief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hoch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fallend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de-DE" alt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steigend</a:t>
              </a:r>
              <a:endPara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859" y="2260"/>
              <a:ext cx="1584" cy="91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GB" sz="2400" kern="10" dirty="0" err="1">
                  <a:solidFill>
                    <a:srgbClr val="C0C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obligatorisch</a:t>
              </a:r>
              <a:endParaRPr lang="en-GB" sz="2400" kern="10" dirty="0">
                <a:solidFill>
                  <a:srgbClr val="C0C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3825" y="1115"/>
              <a:ext cx="0" cy="2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667" y="1147"/>
              <a:ext cx="0" cy="2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686" y="1115"/>
              <a:ext cx="0" cy="2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120279" y="304701"/>
            <a:ext cx="4922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Pre-head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5904286" y="2953975"/>
            <a:ext cx="255587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tief fallend</a:t>
            </a:r>
            <a:endParaRPr lang="en-GB" alt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hoch</a:t>
            </a:r>
            <a:r>
              <a:rPr lang="en-GB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fallend</a:t>
            </a:r>
            <a:endParaRPr lang="en-GB" alt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steigend-fallend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tief steigend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hoch steigend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fallend-steigend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DE" alt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gleichbleibend</a:t>
            </a:r>
          </a:p>
        </p:txBody>
      </p:sp>
    </p:spTree>
    <p:extLst>
      <p:ext uri="{BB962C8B-B14F-4D97-AF65-F5344CB8AC3E}">
        <p14:creationId xmlns:p14="http://schemas.microsoft.com/office/powerpoint/2010/main" val="284092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21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21650" t="31801" r="19288" b="16401"/>
          <a:stretch/>
        </p:blipFill>
        <p:spPr>
          <a:xfrm>
            <a:off x="1242117" y="1772816"/>
            <a:ext cx="6714259" cy="331236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3_3-7a-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86133" y="278092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3_3-7b-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78421" y="278092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3_3-7c-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86133" y="446276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3_3-7d-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78421" y="4390752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/>
          <p:cNvSpPr txBox="1"/>
          <p:nvPr/>
        </p:nvSpPr>
        <p:spPr>
          <a:xfrm>
            <a:off x="1890189" y="31873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0189" y="477537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2477" y="319981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2477" y="47878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597" y="32036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597" y="47878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0749" y="32036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0749" y="47878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6253" y="32036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66253" y="47878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4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22437" t="23399" r="18500" b="16402"/>
          <a:stretch/>
        </p:blipFill>
        <p:spPr>
          <a:xfrm>
            <a:off x="679726" y="1628799"/>
            <a:ext cx="8140746" cy="46673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22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584382" y="37170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6390" y="26369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 T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16430" y="2949922"/>
            <a:ext cx="0" cy="1055142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16430" y="37170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592494" y="4102050"/>
            <a:ext cx="0" cy="1055142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44422" y="48598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2494" y="48691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024542" y="5254178"/>
            <a:ext cx="0" cy="1055142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88438" y="5254178"/>
            <a:ext cx="0" cy="1055142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48478" y="60119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24542" y="60119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56390" y="60119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880526" y="4102050"/>
            <a:ext cx="0" cy="1055142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312574" y="5254178"/>
            <a:ext cx="0" cy="1055142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04462" y="2949922"/>
            <a:ext cx="0" cy="1055142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16430" y="1844824"/>
            <a:ext cx="0" cy="1055142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23742" y="2949922"/>
            <a:ext cx="76328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23742" y="4077072"/>
            <a:ext cx="76328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23742" y="5229200"/>
            <a:ext cx="76328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23742" y="6381328"/>
            <a:ext cx="76328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456590" y="1772816"/>
            <a:ext cx="0" cy="46085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23742" y="1772816"/>
            <a:ext cx="76328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23742" y="1772816"/>
            <a:ext cx="0" cy="46085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3_3-9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37167" y="189989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8" name="3_3-9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37167" y="3052023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9" name="3_3-9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37167" y="422108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0" name="3_3-9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29889" y="530120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" name="TextBox 50"/>
          <p:cNvSpPr txBox="1"/>
          <p:nvPr/>
        </p:nvSpPr>
        <p:spPr>
          <a:xfrm>
            <a:off x="823742" y="332656"/>
            <a:ext cx="7632848" cy="1384995"/>
          </a:xfrm>
          <a:prstGeom prst="rect">
            <a:avLst/>
          </a:prstGeom>
          <a:noFill/>
          <a:ln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Tone Groups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(=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Konturgruppen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Gruppierung von Konturen, die in eins oder zwei der Abschnitte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Pre-head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Head, Nucleus,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Tail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übereinstimmen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16200000">
            <a:off x="-1018202" y="309538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Drop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6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04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Hintergrund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3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Britische Schule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Palmer 1922,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Kingdon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1958, </a:t>
            </a:r>
            <a:r>
              <a:rPr lang="en-GB" altLang="en-GB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O’Connor and Arnold 1973</a:t>
            </a:r>
          </a:p>
          <a:p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Anfänge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Englisch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Fremdsprachenunterricht</a:t>
            </a:r>
            <a:endParaRPr lang="en-GB" alt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Beschreibung zusammenhängender (holistischer) Konturen (fallend, steigend, fallend-steigend etc.)</a:t>
            </a:r>
          </a:p>
          <a:p>
            <a:pPr lvl="1"/>
            <a:r>
              <a:rPr lang="de-DE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ohrenphonetisch;</a:t>
            </a:r>
          </a:p>
          <a:p>
            <a:pPr lvl="1"/>
            <a:r>
              <a:rPr lang="de-DE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gestaltbasierte Notation von Intonationskonturen;</a:t>
            </a:r>
          </a:p>
          <a:p>
            <a:pPr lvl="1"/>
            <a:r>
              <a:rPr lang="de-DE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Verknüpfung der Intonationskontur mit Bedeutung.</a:t>
            </a: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11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alt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Prominenz</a:t>
            </a:r>
            <a:r>
              <a:rPr lang="de-DE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alt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kein Akzent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Druckakzent (Silbe ist lauter u. länger als eine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unakz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Silbe)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Tonakzent (zusätzliche Tonbewegung auf oder in direkter Umgebung einer druckakzentuierten Silbe)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nuklearer Tonakzent (letzter Tonakzent einer Tongruppe/Intonationsphrase)</a:t>
            </a:r>
          </a:p>
          <a:p>
            <a:pPr marL="0" indent="0">
              <a:buNone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5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800943"/>
              </p:ext>
            </p:extLst>
          </p:nvPr>
        </p:nvGraphicFramePr>
        <p:xfrm>
          <a:off x="539552" y="2132856"/>
          <a:ext cx="8072438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Dokument" r:id="rId3" imgW="5646420" imgH="1778508" progId="Word.Document.8">
                  <p:embed/>
                </p:oleObj>
              </mc:Choice>
              <mc:Fallback>
                <p:oleObj name="Dokument" r:id="rId3" imgW="5646420" imgH="17785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132856"/>
                        <a:ext cx="8072438" cy="25431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59595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5111606"/>
            <a:ext cx="6768752" cy="523220"/>
          </a:xfrm>
          <a:prstGeom prst="rect">
            <a:avLst/>
          </a:prstGeom>
          <a:noFill/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Achtung: Tonakzente sind nicht immer hoch!</a:t>
            </a:r>
          </a:p>
        </p:txBody>
      </p:sp>
    </p:spTree>
    <p:extLst>
      <p:ext uri="{BB962C8B-B14F-4D97-AF65-F5344CB8AC3E}">
        <p14:creationId xmlns:p14="http://schemas.microsoft.com/office/powerpoint/2010/main" val="378258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Aufbau und Notation von Intonationskonturen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6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335E9D-51DD-4B71-BE6B-0021884B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231429"/>
              </p:ext>
            </p:extLst>
          </p:nvPr>
        </p:nvGraphicFramePr>
        <p:xfrm>
          <a:off x="611560" y="2285404"/>
          <a:ext cx="7877175" cy="287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Dokument" r:id="rId3" imgW="6301740" imgH="2298192" progId="Word.Document.8">
                  <p:embed/>
                </p:oleObj>
              </mc:Choice>
              <mc:Fallback>
                <p:oleObj name="Dokument" r:id="rId3" imgW="6301740" imgH="22981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285404"/>
                        <a:ext cx="7877175" cy="28717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59595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 rot="5400000">
            <a:off x="4350183" y="-2005695"/>
            <a:ext cx="399927" cy="7877175"/>
          </a:xfrm>
          <a:prstGeom prst="leftBrac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79712" y="1033572"/>
            <a:ext cx="5149552" cy="523220"/>
          </a:xfrm>
          <a:prstGeom prst="rect">
            <a:avLst/>
          </a:prstGeom>
          <a:noFill/>
          <a:ln w="19050"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(= Intonationsphrase)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6468082" y="3649734"/>
            <a:ext cx="432047" cy="3552652"/>
          </a:xfrm>
          <a:prstGeom prst="leftBrac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139952" y="5714092"/>
            <a:ext cx="4892501" cy="523220"/>
          </a:xfrm>
          <a:prstGeom prst="rect">
            <a:avLst/>
          </a:prstGeom>
          <a:noFill/>
          <a:ln w="19050"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tone (= nukleare Kontur) </a:t>
            </a:r>
          </a:p>
        </p:txBody>
      </p:sp>
    </p:spTree>
    <p:extLst>
      <p:ext uri="{BB962C8B-B14F-4D97-AF65-F5344CB8AC3E}">
        <p14:creationId xmlns:p14="http://schemas.microsoft.com/office/powerpoint/2010/main" val="246160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CEAE36F-17A0-4E32-BDEA-54F459AD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9</a:t>
            </a:fld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646690" y="1556792"/>
            <a:ext cx="8068589" cy="3600400"/>
            <a:chOff x="646690" y="1556792"/>
            <a:chExt cx="8068589" cy="3600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690" y="1556792"/>
              <a:ext cx="8068589" cy="3600400"/>
            </a:xfrm>
            <a:prstGeom prst="rect">
              <a:avLst/>
            </a:prstGeom>
            <a:ln>
              <a:solidFill>
                <a:srgbClr val="595959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4788024" y="2204864"/>
              <a:ext cx="1800200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88024" y="2564904"/>
              <a:ext cx="1800200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88024" y="2924944"/>
              <a:ext cx="1800200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71800" y="3284984"/>
              <a:ext cx="2016224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5576" y="364502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788024" y="1628800"/>
              <a:ext cx="0" cy="3456384"/>
            </a:xfrm>
            <a:prstGeom prst="line">
              <a:avLst/>
            </a:prstGeom>
            <a:ln w="19050">
              <a:solidFill>
                <a:srgbClr val="59595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588224" y="1628800"/>
              <a:ext cx="0" cy="3456384"/>
            </a:xfrm>
            <a:prstGeom prst="line">
              <a:avLst/>
            </a:prstGeom>
            <a:ln w="19050">
              <a:solidFill>
                <a:srgbClr val="59595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532440" y="1628800"/>
              <a:ext cx="0" cy="3456384"/>
            </a:xfrm>
            <a:prstGeom prst="line">
              <a:avLst/>
            </a:prstGeom>
            <a:ln w="19050">
              <a:solidFill>
                <a:srgbClr val="59595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771800" y="1628800"/>
              <a:ext cx="0" cy="3456384"/>
            </a:xfrm>
            <a:prstGeom prst="line">
              <a:avLst/>
            </a:prstGeom>
            <a:ln w="19050">
              <a:solidFill>
                <a:srgbClr val="59595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55576" y="1628800"/>
              <a:ext cx="0" cy="3456384"/>
            </a:xfrm>
            <a:prstGeom prst="line">
              <a:avLst/>
            </a:prstGeom>
            <a:ln w="19050">
              <a:solidFill>
                <a:srgbClr val="59595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788024" y="3284984"/>
              <a:ext cx="1800200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71800" y="3645024"/>
              <a:ext cx="2016224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71800" y="4005064"/>
              <a:ext cx="2016224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71800" y="4365104"/>
              <a:ext cx="2016224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71800" y="4725144"/>
              <a:ext cx="2016224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5576" y="400506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5576" y="436510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55576" y="472514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88024" y="3645024"/>
              <a:ext cx="1800200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88024" y="4005064"/>
              <a:ext cx="1800200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88024" y="4365104"/>
              <a:ext cx="1800200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88024" y="4725144"/>
              <a:ext cx="1800200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588224" y="256490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88224" y="2204864"/>
              <a:ext cx="1944216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88224" y="2924944"/>
              <a:ext cx="1944216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88224" y="328498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88224" y="3645024"/>
              <a:ext cx="1944216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88224" y="400506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88224" y="4365104"/>
              <a:ext cx="1944216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588224" y="472514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71800" y="2924944"/>
              <a:ext cx="2016224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71800" y="2564904"/>
              <a:ext cx="2016224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771800" y="2204864"/>
              <a:ext cx="2016224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5576" y="220486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55576" y="256490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55576" y="2924944"/>
              <a:ext cx="1944216" cy="360040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55576" y="3284984"/>
              <a:ext cx="1944216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55576" y="2924944"/>
              <a:ext cx="1944216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5576" y="2564904"/>
              <a:ext cx="1944216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55576" y="2204864"/>
              <a:ext cx="1944216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560595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On-screen Show (4:3)</PresentationFormat>
  <Paragraphs>181</Paragraphs>
  <Slides>22</Slides>
  <Notes>0</Notes>
  <HiddenSlides>0</HiddenSlides>
  <MMClips>28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Verdana</vt:lpstr>
      <vt:lpstr>Wingdings</vt:lpstr>
      <vt:lpstr>Custom Design</vt:lpstr>
      <vt:lpstr>Dokument</vt:lpstr>
      <vt:lpstr>Traditionelle Intonationsanalyse</vt:lpstr>
      <vt:lpstr>PowerPoint Presentation</vt:lpstr>
      <vt:lpstr>PowerPoint Presentation</vt:lpstr>
      <vt:lpstr>Britische Schule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</dc:title>
  <dc:creator>Bistra Andreeva</dc:creator>
  <cp:lastModifiedBy>Bistra Andreeva</cp:lastModifiedBy>
  <cp:revision>132</cp:revision>
  <dcterms:created xsi:type="dcterms:W3CDTF">2020-11-15T17:55:27Z</dcterms:created>
  <dcterms:modified xsi:type="dcterms:W3CDTF">2025-10-12T17:21:52Z</dcterms:modified>
</cp:coreProperties>
</file>