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1"/>
  </p:sldMasterIdLst>
  <p:notesMasterIdLst>
    <p:notesMasterId r:id="rId18"/>
  </p:notesMasterIdLst>
  <p:handoutMasterIdLst>
    <p:handoutMasterId r:id="rId19"/>
  </p:handoutMasterIdLst>
  <p:sldIdLst>
    <p:sldId id="318" r:id="rId2"/>
    <p:sldId id="349" r:id="rId3"/>
    <p:sldId id="312" r:id="rId4"/>
    <p:sldId id="341" r:id="rId5"/>
    <p:sldId id="345" r:id="rId6"/>
    <p:sldId id="342" r:id="rId7"/>
    <p:sldId id="350" r:id="rId8"/>
    <p:sldId id="346" r:id="rId9"/>
    <p:sldId id="343" r:id="rId10"/>
    <p:sldId id="339" r:id="rId11"/>
    <p:sldId id="333" r:id="rId12"/>
    <p:sldId id="347" r:id="rId13"/>
    <p:sldId id="344" r:id="rId14"/>
    <p:sldId id="351" r:id="rId15"/>
    <p:sldId id="327" r:id="rId16"/>
    <p:sldId id="352" r:id="rId17"/>
  </p:sldIdLst>
  <p:sldSz cx="9144000" cy="6858000" type="screen4x3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11E61A96-C51D-449A-A86D-3D42F6A16B72}">
          <p14:sldIdLst>
            <p14:sldId id="318"/>
            <p14:sldId id="349"/>
            <p14:sldId id="312"/>
            <p14:sldId id="341"/>
            <p14:sldId id="345"/>
          </p14:sldIdLst>
        </p14:section>
        <p14:section name="Abschnitt ohne Titel" id="{CC567DBE-E410-4FB8-AA28-43AE9A0202C7}">
          <p14:sldIdLst>
            <p14:sldId id="342"/>
            <p14:sldId id="350"/>
            <p14:sldId id="346"/>
            <p14:sldId id="343"/>
            <p14:sldId id="339"/>
            <p14:sldId id="333"/>
            <p14:sldId id="347"/>
            <p14:sldId id="344"/>
            <p14:sldId id="351"/>
            <p14:sldId id="327"/>
            <p14:sldId id="35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stra Andreeva" initials="BA" lastIdx="1" clrIdx="0">
    <p:extLst>
      <p:ext uri="{19B8F6BF-5375-455C-9EA6-DF929625EA0E}">
        <p15:presenceInfo xmlns:p15="http://schemas.microsoft.com/office/powerpoint/2012/main" userId="S::bian001@uni-saarland.de::e2a9e85c-71c1-4b8d-ba1a-c2c00d05c82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406B"/>
    <a:srgbClr val="595959"/>
    <a:srgbClr val="5D75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71" autoAdjust="0"/>
    <p:restoredTop sz="94660"/>
  </p:normalViewPr>
  <p:slideViewPr>
    <p:cSldViewPr snapToObjects="1">
      <p:cViewPr varScale="1">
        <p:scale>
          <a:sx n="77" d="100"/>
          <a:sy n="77" d="100"/>
        </p:scale>
        <p:origin x="106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EC811333-F980-8A45-95A5-B23679795947}" type="datetimeFigureOut">
              <a:rPr lang="de-DE"/>
              <a:pPr/>
              <a:t>12.10.2025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948D411-649F-0A46-BF28-2D67E08F1D35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10839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C7BF29A4-1A0B-F644-B593-20668C394250}" type="datetimeFigureOut">
              <a:rPr lang="de-DE"/>
              <a:pPr/>
              <a:t>12.10.2025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0"/>
            <a:r>
              <a:rPr lang="de-DE"/>
              <a:t>Zweite Ebene</a:t>
            </a:r>
          </a:p>
          <a:p>
            <a:pPr lvl="0"/>
            <a:r>
              <a:rPr lang="de-DE"/>
              <a:t>Dritte Ebene</a:t>
            </a:r>
          </a:p>
          <a:p>
            <a:pPr lvl="0"/>
            <a:r>
              <a:rPr lang="de-DE"/>
              <a:t>Vierte Ebene</a:t>
            </a:r>
          </a:p>
          <a:p>
            <a:pPr lvl="0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A28AA1BB-16BE-E248-B43C-3D6CFF11766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66454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831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319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71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7"/>
          <p:cNvSpPr/>
          <p:nvPr userDrawn="1"/>
        </p:nvSpPr>
        <p:spPr>
          <a:xfrm>
            <a:off x="0" y="6335713"/>
            <a:ext cx="9144000" cy="5222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Geneva" charset="0"/>
              <a:cs typeface="Geneva" charset="0"/>
            </a:endParaRPr>
          </a:p>
        </p:txBody>
      </p:sp>
      <p:cxnSp>
        <p:nvCxnSpPr>
          <p:cNvPr id="6" name="Gerade Verbindung 8"/>
          <p:cNvCxnSpPr/>
          <p:nvPr userDrawn="1"/>
        </p:nvCxnSpPr>
        <p:spPr>
          <a:xfrm rot="5400000">
            <a:off x="960438" y="6596063"/>
            <a:ext cx="522287" cy="1587"/>
          </a:xfrm>
          <a:prstGeom prst="line">
            <a:avLst/>
          </a:prstGeom>
          <a:ln w="63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9"/>
          <p:cNvCxnSpPr/>
          <p:nvPr userDrawn="1"/>
        </p:nvCxnSpPr>
        <p:spPr>
          <a:xfrm rot="5400000">
            <a:off x="6911975" y="6596063"/>
            <a:ext cx="522287" cy="1588"/>
          </a:xfrm>
          <a:prstGeom prst="line">
            <a:avLst/>
          </a:prstGeom>
          <a:ln w="63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hteck 10"/>
          <p:cNvSpPr/>
          <p:nvPr userDrawn="1"/>
        </p:nvSpPr>
        <p:spPr>
          <a:xfrm>
            <a:off x="0" y="0"/>
            <a:ext cx="9144000" cy="8397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Geneva" charset="0"/>
              <a:cs typeface="Geneva" charset="0"/>
            </a:endParaRPr>
          </a:p>
        </p:txBody>
      </p:sp>
      <p:cxnSp>
        <p:nvCxnSpPr>
          <p:cNvPr id="9" name="Gerade Verbindung 11"/>
          <p:cNvCxnSpPr/>
          <p:nvPr userDrawn="1"/>
        </p:nvCxnSpPr>
        <p:spPr>
          <a:xfrm rot="5400000">
            <a:off x="798513" y="428625"/>
            <a:ext cx="846138" cy="1587"/>
          </a:xfrm>
          <a:prstGeom prst="line">
            <a:avLst/>
          </a:prstGeom>
          <a:ln w="63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eck 12"/>
          <p:cNvSpPr/>
          <p:nvPr userDrawn="1"/>
        </p:nvSpPr>
        <p:spPr>
          <a:xfrm>
            <a:off x="0" y="838200"/>
            <a:ext cx="9144000" cy="53975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Geneva" charset="0"/>
              <a:cs typeface="Geneva" charset="0"/>
            </a:endParaRPr>
          </a:p>
        </p:txBody>
      </p:sp>
      <p:pic>
        <p:nvPicPr>
          <p:cNvPr id="11" name="Bild 15" descr="haupt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1403672" cy="58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eck 14"/>
          <p:cNvSpPr>
            <a:spLocks noChangeArrowheads="1"/>
          </p:cNvSpPr>
          <p:nvPr userDrawn="1"/>
        </p:nvSpPr>
        <p:spPr bwMode="auto">
          <a:xfrm flipH="1">
            <a:off x="0" y="6310313"/>
            <a:ext cx="9151938" cy="53975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A6A6A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latin typeface="Calibri" charset="0"/>
              <a:ea typeface="+mn-ea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99592" y="1537200"/>
            <a:ext cx="7486608" cy="1812423"/>
          </a:xfrm>
          <a:prstGeom prst="rect">
            <a:avLst/>
          </a:prstGeom>
        </p:spPr>
        <p:txBody>
          <a:bodyPr/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r>
              <a:rPr lang="de-DE" dirty="0"/>
              <a:t>Segmentale Variabilität und</a:t>
            </a:r>
            <a:br>
              <a:rPr lang="de-DE" dirty="0"/>
            </a:br>
            <a:r>
              <a:rPr lang="de-DE" dirty="0"/>
              <a:t>Informationsdichte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743200" y="3429000"/>
            <a:ext cx="5643000" cy="1981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Habilitationskolloquium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0709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860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316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707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64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71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25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968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834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0B5D5-1566-4E36-96D8-CDBF5A872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09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Phonetische Grundlagen</a:t>
            </a:r>
            <a:endParaRPr lang="en-GB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3429000"/>
            <a:ext cx="7846648" cy="266429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Bistra Andreeva</a:t>
            </a:r>
          </a:p>
          <a:p>
            <a:pPr algn="ctr"/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Proseminar Prosodie</a:t>
            </a:r>
          </a:p>
          <a:p>
            <a:pPr algn="ctr"/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WS2025/2026</a:t>
            </a:r>
            <a:b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andreeva@lst.uni-saarland.de</a:t>
            </a:r>
          </a:p>
          <a:p>
            <a:pPr algn="ctr"/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http://www.coli.uni-saarland.de/~andreeva/</a:t>
            </a:r>
          </a:p>
          <a:p>
            <a:pPr algn="ctr"/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0D82715-E15C-45AD-9D82-616C83FAD953}"/>
              </a:ext>
            </a:extLst>
          </p:cNvPr>
          <p:cNvSpPr txBox="1"/>
          <p:nvPr/>
        </p:nvSpPr>
        <p:spPr>
          <a:xfrm>
            <a:off x="2051720" y="18864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Peters, J. (2014). Intonation. Heidelberg: Winter. (S. 11-17)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6724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55576" y="404664"/>
            <a:ext cx="8064896" cy="914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Vokale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harmonische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Klänge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stimmhafte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Konsonanten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harmonische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Klänge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Geräuschanteilen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stimmlose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Konsonanten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Geräusche</a:t>
            </a:r>
            <a:b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harmonisch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die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Frequenz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aller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Teiltöne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Obertöne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steht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einem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ganzzähligen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Verhältnis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zur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Frequenz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untersten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Tones (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Grundfreuenz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Grundton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f0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Grundfrequenz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der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größte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gemeinsame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Teiler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Teiltöne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Klanges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Maßeinheit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Hertz (Hz,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Schwingungen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Sekunde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DAD7C0B-A0CD-4095-A7F3-1B0F3BAB5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20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D30145E8-5853-4479-A588-7EFB790C7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124744"/>
            <a:ext cx="7901666" cy="4680520"/>
          </a:xfrm>
          <a:prstGeom prst="rect">
            <a:avLst/>
          </a:prstGeom>
          <a:ln w="28575">
            <a:solidFill>
              <a:srgbClr val="19406B"/>
            </a:solidFill>
          </a:ln>
        </p:spPr>
      </p:pic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2A8472A0-267E-45B9-B6B9-1FD61169C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971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9552" y="3068960"/>
            <a:ext cx="80648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Rolle der Grundfrequenz für die Tonhöhenwahrnehmung</a:t>
            </a:r>
            <a:endParaRPr lang="en-GB" altLang="en-GB" sz="40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endParaRPr lang="de-DE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106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55576" y="404664"/>
            <a:ext cx="806489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Grundfrequenz:</a:t>
            </a:r>
            <a:r>
              <a:rPr lang="de-D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Wichtiger akustischer Korrelat der wahrgenommenen Tonhöhe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de-D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f0-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Erhöhung  =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Wahrnehmung eines Anstiegs der Tonhöhe</a:t>
            </a: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de-D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f0-Senkung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Wahrnehmung eines Abfalls der Tonhöhe</a:t>
            </a:r>
          </a:p>
          <a:p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aber</a:t>
            </a:r>
          </a:p>
          <a:p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Mikroprosodie (die </a:t>
            </a:r>
            <a:r>
              <a:rPr lang="de-D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f0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-Fluktuationen erfolgen in einem zu kleinen Zeitfenster)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Schallereignisse, die keine </a:t>
            </a:r>
            <a:r>
              <a:rPr lang="de-D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f0 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aufweisen</a:t>
            </a:r>
            <a:r>
              <a:rPr lang="de-D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(Die Differenz zwischen 2 benachbarten Obertönen entspricht der Grundfrequenz).</a:t>
            </a:r>
          </a:p>
          <a:p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335E9D-51DD-4B71-BE6B-0021884B4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704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55576" y="396713"/>
            <a:ext cx="80648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Schmalbandspektrogramm</a:t>
            </a:r>
            <a:r>
              <a:rPr lang="de-DE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de-D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schlechte Zeitauflösung, gute </a:t>
            </a:r>
            <a:r>
              <a:rPr lang="de-DE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Frenquenzauflösung</a:t>
            </a:r>
            <a:r>
              <a:rPr lang="de-D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Alle 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Teiltöne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verlaufen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parallel 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zueinander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Form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horizontaler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Balken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222AE62-D387-46C0-92F7-191C457D9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78" y="2852936"/>
            <a:ext cx="7676538" cy="3456384"/>
          </a:xfrm>
          <a:prstGeom prst="rect">
            <a:avLst/>
          </a:prstGeom>
          <a:ln w="19050">
            <a:solidFill>
              <a:srgbClr val="19406B"/>
            </a:solidFill>
          </a:ln>
        </p:spPr>
      </p:pic>
      <p:pic>
        <p:nvPicPr>
          <p:cNvPr id="3" name="2_3-Abb_4">
            <a:hlinkClick r:id="" action="ppaction://media"/>
            <a:extLst>
              <a:ext uri="{FF2B5EF4-FFF2-40B4-BE49-F238E27FC236}">
                <a16:creationId xmlns:a16="http://schemas.microsoft.com/office/drawing/2014/main" id="{033F2749-A029-4CB3-9442-2C0B7EBEB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4005064"/>
            <a:ext cx="406400" cy="406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36437B-713F-4E89-9E60-D3C7CC9F6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40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55576" y="404664"/>
            <a:ext cx="838842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Relevant für die Identifizierung der Tonhöhenverläufen:</a:t>
            </a:r>
          </a:p>
          <a:p>
            <a:pPr marL="571500" indent="-571500">
              <a:buFontTx/>
              <a:buChar char="-"/>
            </a:pP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Tonhöhe im Bereich von </a:t>
            </a:r>
            <a:r>
              <a:rPr lang="de-D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Silbenkernen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(Vokale, sonore Konsonanten);</a:t>
            </a:r>
          </a:p>
          <a:p>
            <a:pPr marL="571500" indent="-571500">
              <a:buFontTx/>
              <a:buChar char="-"/>
            </a:pP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Tonhöhe im Bereich von </a:t>
            </a:r>
            <a:r>
              <a:rPr lang="de-D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betonten 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Silben;</a:t>
            </a:r>
          </a:p>
          <a:p>
            <a:pPr marL="571500" indent="-571500">
              <a:buFontTx/>
              <a:buChar char="-"/>
            </a:pP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Tonhöhe im Bereich von </a:t>
            </a:r>
            <a:r>
              <a:rPr lang="de-D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akzentuierten 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Silben.</a:t>
            </a:r>
          </a:p>
          <a:p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Irrelevant für die Identifizierung der Tonhöhenverläufen:</a:t>
            </a: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Tonhöhe im Bereich von </a:t>
            </a:r>
            <a:r>
              <a:rPr lang="de-D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Silbenrändern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71500" indent="-571500">
              <a:buFontTx/>
              <a:buChar char="-"/>
            </a:pP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Tonhöhe im Bereich von </a:t>
            </a:r>
            <a:r>
              <a:rPr lang="de-D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unbetonten 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Silben;</a:t>
            </a:r>
          </a:p>
          <a:p>
            <a:pPr marL="571500" indent="-571500">
              <a:buFontTx/>
              <a:buChar char="-"/>
            </a:pP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Tonhöhe im Bereich von </a:t>
            </a:r>
            <a:r>
              <a:rPr lang="de-DE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unakzentuierten</a:t>
            </a:r>
            <a:r>
              <a:rPr lang="de-D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Silben.</a:t>
            </a:r>
          </a:p>
          <a:p>
            <a:pPr marL="571500" indent="-571500">
              <a:buFontTx/>
              <a:buChar char="-"/>
            </a:pP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693BE5-1126-4531-8BC7-815D3D52A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987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AC9C6C2-52F8-4B67-ABEF-B226B1684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16</a:t>
            </a:fld>
            <a:endParaRPr lang="en-GB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1974F74-87E2-4233-A793-46E6C80D93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63" t="17801" r="8263" b="20600"/>
          <a:stretch/>
        </p:blipFill>
        <p:spPr>
          <a:xfrm>
            <a:off x="755576" y="2708920"/>
            <a:ext cx="7632848" cy="316835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258818B-E667-447E-8111-BCC8722D907E}"/>
              </a:ext>
            </a:extLst>
          </p:cNvPr>
          <p:cNvSpPr txBox="1"/>
          <p:nvPr/>
        </p:nvSpPr>
        <p:spPr>
          <a:xfrm>
            <a:off x="8543469" y="4500147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E724887-E79F-45D4-924C-267309A72B6B}"/>
              </a:ext>
            </a:extLst>
          </p:cNvPr>
          <p:cNvSpPr txBox="1"/>
          <p:nvPr/>
        </p:nvSpPr>
        <p:spPr>
          <a:xfrm>
            <a:off x="8543469" y="5206009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36230AB-B7FE-416B-8788-5298AFA23874}"/>
              </a:ext>
            </a:extLst>
          </p:cNvPr>
          <p:cNvSpPr txBox="1"/>
          <p:nvPr/>
        </p:nvSpPr>
        <p:spPr>
          <a:xfrm>
            <a:off x="8532440" y="485037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E172496-E286-4765-87C1-BB84846ACB3B}"/>
              </a:ext>
            </a:extLst>
          </p:cNvPr>
          <p:cNvSpPr txBox="1"/>
          <p:nvPr/>
        </p:nvSpPr>
        <p:spPr>
          <a:xfrm>
            <a:off x="8543469" y="5542539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6E8FB4D-8A53-47FE-9918-F9B7FF5B4B74}"/>
              </a:ext>
            </a:extLst>
          </p:cNvPr>
          <p:cNvSpPr txBox="1"/>
          <p:nvPr/>
        </p:nvSpPr>
        <p:spPr>
          <a:xfrm>
            <a:off x="683568" y="476672"/>
            <a:ext cx="4104456" cy="156966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– der </a:t>
            </a:r>
            <a:r>
              <a:rPr lang="de-DE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f0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-Wert in Hertz</a:t>
            </a:r>
          </a:p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– die Differenz in Hertz</a:t>
            </a:r>
          </a:p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– der </a:t>
            </a:r>
            <a:r>
              <a:rPr lang="de-DE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f0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-Wert in Halbtönen</a:t>
            </a:r>
          </a:p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– die Differenz in Halbtönen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E890259-1D45-43B4-B135-7E8EADACE9D0}"/>
              </a:ext>
            </a:extLst>
          </p:cNvPr>
          <p:cNvSpPr txBox="1"/>
          <p:nvPr/>
        </p:nvSpPr>
        <p:spPr>
          <a:xfrm>
            <a:off x="6075619" y="476672"/>
            <a:ext cx="2312805" cy="156966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Weitere Skalen: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ERB </a:t>
            </a:r>
          </a:p>
        </p:txBody>
      </p:sp>
      <p:pic>
        <p:nvPicPr>
          <p:cNvPr id="19" name="Hz_ST_a">
            <a:hlinkClick r:id="" action="ppaction://media"/>
            <a:extLst>
              <a:ext uri="{FF2B5EF4-FFF2-40B4-BE49-F238E27FC236}">
                <a16:creationId xmlns:a16="http://schemas.microsoft.com/office/drawing/2014/main" id="{4AC28DC0-F093-4ACE-A2E8-65D9C9B0A8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27089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8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7343A2B4-89EF-46B6-BDC2-0B45E951B0AF}"/>
              </a:ext>
            </a:extLst>
          </p:cNvPr>
          <p:cNvSpPr/>
          <p:nvPr/>
        </p:nvSpPr>
        <p:spPr>
          <a:xfrm>
            <a:off x="5868142" y="5823301"/>
            <a:ext cx="2088234" cy="4140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ADFC053F-E7DE-4A46-9D81-294AFB33A4E3}"/>
              </a:ext>
            </a:extLst>
          </p:cNvPr>
          <p:cNvSpPr/>
          <p:nvPr/>
        </p:nvSpPr>
        <p:spPr>
          <a:xfrm>
            <a:off x="5868145" y="923925"/>
            <a:ext cx="2088232" cy="8747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5B77D39F-B220-4459-A621-610C15459F96}"/>
              </a:ext>
            </a:extLst>
          </p:cNvPr>
          <p:cNvSpPr/>
          <p:nvPr/>
        </p:nvSpPr>
        <p:spPr>
          <a:xfrm>
            <a:off x="3559312" y="5823300"/>
            <a:ext cx="2243634" cy="4140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5F721EF-2E83-426F-B04B-ECD8FD9BC8CA}"/>
              </a:ext>
            </a:extLst>
          </p:cNvPr>
          <p:cNvSpPr/>
          <p:nvPr/>
        </p:nvSpPr>
        <p:spPr>
          <a:xfrm>
            <a:off x="3559125" y="933451"/>
            <a:ext cx="2243634" cy="8651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635897" y="5813439"/>
            <a:ext cx="2088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Akustik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114665C-01D6-49A7-ACD1-262E5895C814}"/>
              </a:ext>
            </a:extLst>
          </p:cNvPr>
          <p:cNvSpPr/>
          <p:nvPr/>
        </p:nvSpPr>
        <p:spPr>
          <a:xfrm>
            <a:off x="1403649" y="5823301"/>
            <a:ext cx="2088234" cy="4140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24D5FD4-D53C-4FA2-9E02-28BD3424EB39}"/>
              </a:ext>
            </a:extLst>
          </p:cNvPr>
          <p:cNvSpPr/>
          <p:nvPr/>
        </p:nvSpPr>
        <p:spPr>
          <a:xfrm>
            <a:off x="1415034" y="933451"/>
            <a:ext cx="2076848" cy="8747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862136"/>
            <a:ext cx="6500445" cy="3889155"/>
          </a:xfrm>
          <a:prstGeom prst="rect">
            <a:avLst/>
          </a:prstGeom>
          <a:ln>
            <a:solidFill>
              <a:srgbClr val="19406B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879528" y="923925"/>
            <a:ext cx="2052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quasiperiodische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Schwingungen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Stimmlippen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2456" y="933451"/>
            <a:ext cx="2232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Grundfrequenz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f0</a:t>
            </a:r>
            <a:endParaRPr lang="de-DE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025" y="933450"/>
            <a:ext cx="2148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Tonhöhe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Wahrnehmungsskal:hoch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tief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8144" y="5814009"/>
            <a:ext cx="2063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honation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800" y="5814009"/>
            <a:ext cx="2044079" cy="369332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Wahrnehmung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B0D875B-53C5-48AE-B7BB-F836C0970302}"/>
              </a:ext>
            </a:extLst>
          </p:cNvPr>
          <p:cNvSpPr/>
          <p:nvPr/>
        </p:nvSpPr>
        <p:spPr>
          <a:xfrm>
            <a:off x="971600" y="548680"/>
            <a:ext cx="7272808" cy="57606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oliennummernplatzhalter 24">
            <a:extLst>
              <a:ext uri="{FF2B5EF4-FFF2-40B4-BE49-F238E27FC236}">
                <a16:creationId xmlns:a16="http://schemas.microsoft.com/office/drawing/2014/main" id="{C7C493C3-603C-4530-B4C0-5285F6BCF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32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9552" y="3068960"/>
            <a:ext cx="80648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Physiologische Grundlagen der Phonation </a:t>
            </a:r>
            <a:endParaRPr lang="en-GB" altLang="en-GB" sz="40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endParaRPr lang="de-D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935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CEAE36F-17A0-4E32-BDEA-54F459AD3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4</a:t>
            </a:fld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5440D98-5357-4865-AABA-B2694FDA8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92696"/>
            <a:ext cx="7628983" cy="5328592"/>
          </a:xfrm>
          <a:prstGeom prst="rect">
            <a:avLst/>
          </a:prstGeom>
          <a:ln w="28575">
            <a:solidFill>
              <a:srgbClr val="19406B"/>
            </a:solidFill>
          </a:ln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20D819F6-B1A7-4DC1-B7E3-91B4CBB4B28B}"/>
              </a:ext>
            </a:extLst>
          </p:cNvPr>
          <p:cNvSpPr/>
          <p:nvPr/>
        </p:nvSpPr>
        <p:spPr>
          <a:xfrm>
            <a:off x="1259632" y="1484784"/>
            <a:ext cx="1728192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D6D090B-98BD-4AA2-A6CE-716419E798C7}"/>
              </a:ext>
            </a:extLst>
          </p:cNvPr>
          <p:cNvSpPr/>
          <p:nvPr/>
        </p:nvSpPr>
        <p:spPr>
          <a:xfrm>
            <a:off x="1259632" y="2420888"/>
            <a:ext cx="172819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F4135D3-8058-40DB-896B-2ACF5920D7E2}"/>
              </a:ext>
            </a:extLst>
          </p:cNvPr>
          <p:cNvSpPr/>
          <p:nvPr/>
        </p:nvSpPr>
        <p:spPr>
          <a:xfrm>
            <a:off x="1259632" y="2780928"/>
            <a:ext cx="1728192" cy="266429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4186C883-5E37-420A-B6ED-0E73579E1D63}"/>
              </a:ext>
            </a:extLst>
          </p:cNvPr>
          <p:cNvSpPr/>
          <p:nvPr/>
        </p:nvSpPr>
        <p:spPr>
          <a:xfrm>
            <a:off x="6732240" y="1484784"/>
            <a:ext cx="1368152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05AF43F6-F81C-4FE5-AFE1-ED0B65328760}"/>
              </a:ext>
            </a:extLst>
          </p:cNvPr>
          <p:cNvSpPr/>
          <p:nvPr/>
        </p:nvSpPr>
        <p:spPr>
          <a:xfrm>
            <a:off x="6732240" y="2420888"/>
            <a:ext cx="136815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EAEED115-C315-430C-BAD8-83F84A75BCEF}"/>
              </a:ext>
            </a:extLst>
          </p:cNvPr>
          <p:cNvSpPr/>
          <p:nvPr/>
        </p:nvSpPr>
        <p:spPr>
          <a:xfrm>
            <a:off x="6732240" y="3212976"/>
            <a:ext cx="136815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2D76E48E-314E-4FEB-9FA2-625AC17BF026}"/>
              </a:ext>
            </a:extLst>
          </p:cNvPr>
          <p:cNvSpPr/>
          <p:nvPr/>
        </p:nvSpPr>
        <p:spPr>
          <a:xfrm>
            <a:off x="6732240" y="2780928"/>
            <a:ext cx="1368152" cy="2880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250B02E1-60EF-4541-AD7A-31001D64F77C}"/>
              </a:ext>
            </a:extLst>
          </p:cNvPr>
          <p:cNvSpPr/>
          <p:nvPr/>
        </p:nvSpPr>
        <p:spPr>
          <a:xfrm>
            <a:off x="6732240" y="4005064"/>
            <a:ext cx="1368152" cy="2880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130A3E12-B58F-4C5B-A828-EB30B7919F07}"/>
              </a:ext>
            </a:extLst>
          </p:cNvPr>
          <p:cNvSpPr/>
          <p:nvPr/>
        </p:nvSpPr>
        <p:spPr>
          <a:xfrm>
            <a:off x="6732240" y="5013176"/>
            <a:ext cx="1368152" cy="2880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059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7BF1D-DCC7-4E9A-AC49-53459B15B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Quelle-Filter-Modell (Fant 1960)</a:t>
            </a:r>
            <a:endParaRPr lang="en-GB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2F8BE8-EAF1-4988-8F2E-DA502EFB4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Quelle – der Rohschall, erzeugt im Kehlkopf mithilfe der Atemluft (</a:t>
            </a:r>
            <a:r>
              <a:rPr lang="de-D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Bernoulli-Effekt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Filter –  das Ansatzrohr (Rachen-, Mund- und Nasenhöhle)</a:t>
            </a:r>
          </a:p>
          <a:p>
            <a:pPr marL="0" indent="0">
              <a:buNone/>
            </a:pP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Phonation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(Stimmgebung) – Schallerzeugung im Kehlkopf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Artikulation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‚Formung‘ des  Schalls im Ansatzrohr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DBF9DF4-3DF6-4AC2-959D-DEF57EDA9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5</a:t>
            </a:fld>
            <a:endParaRPr lang="en-GB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5698F7C-B020-4817-9297-E196B8B2800D}"/>
              </a:ext>
            </a:extLst>
          </p:cNvPr>
          <p:cNvSpPr/>
          <p:nvPr/>
        </p:nvSpPr>
        <p:spPr>
          <a:xfrm>
            <a:off x="457200" y="3861048"/>
            <a:ext cx="8229600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567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84F120-F3F5-48EA-9F35-2F3C3228E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Warum klingt eine Stimme hoch bzw. tief? </a:t>
            </a:r>
            <a:br>
              <a:rPr lang="de-DE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91C1190-F10A-4CD3-8E89-CBD34E266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6</a:t>
            </a:fld>
            <a:endParaRPr lang="en-GB"/>
          </a:p>
        </p:txBody>
      </p:sp>
      <p:pic>
        <p:nvPicPr>
          <p:cNvPr id="4" name="warum-klingt-eine-stimme-hoch-bzw-tief-wissen-vor-acht">
            <a:hlinkClick r:id="" action="ppaction://media"/>
            <a:extLst>
              <a:ext uri="{FF2B5EF4-FFF2-40B4-BE49-F238E27FC236}">
                <a16:creationId xmlns:a16="http://schemas.microsoft.com/office/drawing/2014/main" id="{C9CE8AF0-07AB-4B85-B487-C2D8DF5C79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1340768"/>
            <a:ext cx="7686854" cy="4320480"/>
          </a:xfrm>
          <a:prstGeom prst="rect">
            <a:avLst/>
          </a:prstGeom>
          <a:ln>
            <a:solidFill>
              <a:srgbClr val="19406B"/>
            </a:solidFill>
          </a:ln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C1B196A8-AABF-4684-9FD8-4B8F78CAA2D1}"/>
              </a:ext>
            </a:extLst>
          </p:cNvPr>
          <p:cNvSpPr txBox="1">
            <a:spLocks/>
          </p:cNvSpPr>
          <p:nvPr/>
        </p:nvSpPr>
        <p:spPr>
          <a:xfrm>
            <a:off x="395536" y="609329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https://www.youtube.com/watch?v=V7T8JQms0Qo&amp;ab_channel=superwissenschaft</a:t>
            </a:r>
            <a:b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de-DE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14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5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eths First Laryngoscopy - Vocal Cords in Action_Trim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0177" y="3571079"/>
            <a:ext cx="3396475" cy="2547356"/>
          </a:xfrm>
          <a:prstGeom prst="rect">
            <a:avLst/>
          </a:prstGeom>
          <a:ln>
            <a:solidFill>
              <a:srgbClr val="19406B"/>
            </a:solidFill>
          </a:ln>
        </p:spPr>
      </p:pic>
      <p:pic>
        <p:nvPicPr>
          <p:cNvPr id="4" name="Beths First Laryngoscopy - Vocal Cords in Action_Trim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41951" y="3571079"/>
            <a:ext cx="3396474" cy="2547356"/>
          </a:xfrm>
          <a:prstGeom prst="rect">
            <a:avLst/>
          </a:prstGeom>
          <a:ln>
            <a:solidFill>
              <a:srgbClr val="19406B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617683" y="6228020"/>
            <a:ext cx="4842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https://www.youtube.com/watch?v=iYpDwhpILkQ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3BB17D19-B83C-48C1-B6F5-EA5A9D86C6F9}"/>
              </a:ext>
            </a:extLst>
          </p:cNvPr>
          <p:cNvSpPr txBox="1">
            <a:spLocks/>
          </p:cNvSpPr>
          <p:nvPr/>
        </p:nvSpPr>
        <p:spPr>
          <a:xfrm>
            <a:off x="457200" y="54868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Grundfrequenz (</a:t>
            </a:r>
            <a:r>
              <a:rPr lang="de-D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f0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 die Anzahl der Öffnungs- und Schließbewegungen (=Schwingungen) der Stimmlippen pro Sekunde</a:t>
            </a:r>
          </a:p>
          <a:p>
            <a:pPr fontAlgn="auto">
              <a:spcAft>
                <a:spcPts val="0"/>
              </a:spcAft>
            </a:pP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größere muskuläre Anspannung der Stimmlippen – Erhöhung der Schwingungsfrequenz</a:t>
            </a:r>
          </a:p>
          <a:p>
            <a:pPr fontAlgn="auto">
              <a:spcAft>
                <a:spcPts val="0"/>
              </a:spcAft>
            </a:pP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Masse der Stimmlippen, subglottaler Druck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CF73EC-EDDE-44B9-9E18-EC40DEF26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08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9552" y="3068960"/>
            <a:ext cx="80648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Grundfrequenz als akustische Größe</a:t>
            </a:r>
            <a:endParaRPr lang="en-GB" altLang="en-GB" sz="40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endParaRPr lang="de-D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437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016E813E-8C8C-43C1-84D3-B21305F9F7C8}"/>
              </a:ext>
            </a:extLst>
          </p:cNvPr>
          <p:cNvPicPr/>
          <p:nvPr/>
        </p:nvPicPr>
        <p:blipFill rotWithShape="1">
          <a:blip r:embed="rId2"/>
          <a:srcRect l="15369" t="40839" r="20198" b="22255"/>
          <a:stretch/>
        </p:blipFill>
        <p:spPr bwMode="auto">
          <a:xfrm>
            <a:off x="480446" y="3310768"/>
            <a:ext cx="8229600" cy="3116784"/>
          </a:xfrm>
          <a:prstGeom prst="rect">
            <a:avLst/>
          </a:prstGeom>
          <a:noFill/>
          <a:ln w="19050">
            <a:solidFill>
              <a:srgbClr val="19406B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F12E143-7B34-482F-A388-1EDE5D059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476672"/>
            <a:ext cx="8229600" cy="2365032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Ton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Schallereignis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Sinuston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darstellbar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quasiperiodisch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die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Summe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mehrerer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Teiltöne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Geräusch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keine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periodischen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Anteile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andauernd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Rauschen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impulsartig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Knall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B5A91B5-005B-455D-9049-3B3284DE7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480B5D5-1566-4E36-96D8-CDBF5A872E93}" type="slidenum">
              <a:rPr lang="en-GB" smtClean="0"/>
              <a:pPr>
                <a:spcAft>
                  <a:spcPts val="600"/>
                </a:spcAft>
              </a:pPr>
              <a:t>9</a:t>
            </a:fld>
            <a:endParaRPr lang="en-GB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9503B462-88FE-4C4D-B770-176B14C0C4AD}"/>
              </a:ext>
            </a:extLst>
          </p:cNvPr>
          <p:cNvSpPr/>
          <p:nvPr/>
        </p:nvSpPr>
        <p:spPr>
          <a:xfrm>
            <a:off x="5940152" y="3501008"/>
            <a:ext cx="2448272" cy="1008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4FCC7765-8F5F-477D-BF07-4B40C4DA3AC6}"/>
              </a:ext>
            </a:extLst>
          </p:cNvPr>
          <p:cNvSpPr/>
          <p:nvPr/>
        </p:nvSpPr>
        <p:spPr>
          <a:xfrm>
            <a:off x="2123728" y="3501008"/>
            <a:ext cx="2448272" cy="1008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260D2711-2735-4F42-B65F-ABCC97D1C271}"/>
              </a:ext>
            </a:extLst>
          </p:cNvPr>
          <p:cNvSpPr/>
          <p:nvPr/>
        </p:nvSpPr>
        <p:spPr>
          <a:xfrm>
            <a:off x="2123728" y="4725144"/>
            <a:ext cx="2448272" cy="1008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13CFCA47-DB9A-4D15-BD37-3CB7F938D6F4}"/>
              </a:ext>
            </a:extLst>
          </p:cNvPr>
          <p:cNvSpPr/>
          <p:nvPr/>
        </p:nvSpPr>
        <p:spPr>
          <a:xfrm>
            <a:off x="5940152" y="4725144"/>
            <a:ext cx="2448272" cy="1008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19764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On-screen Show (4:3)</PresentationFormat>
  <Paragraphs>90</Paragraphs>
  <Slides>16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Verdana</vt:lpstr>
      <vt:lpstr>Wingdings</vt:lpstr>
      <vt:lpstr>Custom Design</vt:lpstr>
      <vt:lpstr>Phonetische Grundlagen</vt:lpstr>
      <vt:lpstr>PowerPoint Presentation</vt:lpstr>
      <vt:lpstr>PowerPoint Presentation</vt:lpstr>
      <vt:lpstr>PowerPoint Presentation</vt:lpstr>
      <vt:lpstr>Quelle-Filter-Modell (Fant 1960)</vt:lpstr>
      <vt:lpstr>Warum klingt eine Stimme hoch bzw. tief?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Einführung</dc:title>
  <dc:creator>Bistra Andreeva</dc:creator>
  <cp:lastModifiedBy>Bistra Andreeva</cp:lastModifiedBy>
  <cp:revision>67</cp:revision>
  <dcterms:created xsi:type="dcterms:W3CDTF">2020-11-15T17:55:27Z</dcterms:created>
  <dcterms:modified xsi:type="dcterms:W3CDTF">2025-10-12T17:21:27Z</dcterms:modified>
</cp:coreProperties>
</file>