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318" r:id="rId2"/>
    <p:sldId id="312" r:id="rId3"/>
    <p:sldId id="339" r:id="rId4"/>
    <p:sldId id="333" r:id="rId5"/>
    <p:sldId id="327" r:id="rId6"/>
    <p:sldId id="326" r:id="rId7"/>
    <p:sldId id="328" r:id="rId8"/>
    <p:sldId id="329" r:id="rId9"/>
    <p:sldId id="331" r:id="rId10"/>
    <p:sldId id="330" r:id="rId11"/>
    <p:sldId id="340" r:id="rId12"/>
    <p:sldId id="332" r:id="rId13"/>
    <p:sldId id="334" r:id="rId14"/>
    <p:sldId id="335" r:id="rId15"/>
    <p:sldId id="336" r:id="rId16"/>
    <p:sldId id="337" r:id="rId17"/>
    <p:sldId id="338" r:id="rId1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19406B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77" d="100"/>
          <a:sy n="77" d="100"/>
        </p:scale>
        <p:origin x="10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12.10.2025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1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5" Type="http://schemas.microsoft.com/office/2007/relationships/media" Target="../media/media12.mp3"/><Relationship Id="rId4" Type="http://schemas.openxmlformats.org/officeDocument/2006/relationships/audio" Target="../media/media11.mp3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4.wav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8.png"/><Relationship Id="rId5" Type="http://schemas.microsoft.com/office/2007/relationships/media" Target="../media/media2.mp3"/><Relationship Id="rId10" Type="http://schemas.openxmlformats.org/officeDocument/2006/relationships/image" Target="../media/image7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Einführung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WS2025/2026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3732F1-C842-4F2A-925D-A48EC10254AF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1-8)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04664"/>
            <a:ext cx="8388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Intonationssprachen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(Deutsch, Englisch, Russisch, Bulgarisch, Italienisch etc.);</a:t>
            </a:r>
          </a:p>
          <a:p>
            <a:pPr marL="571500" indent="-571500">
              <a:buFontTx/>
              <a:buChar char="-"/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Tonsprachen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(Mandarin-Chinesisch, Thailändisch, Hausa, Yoruba);</a:t>
            </a:r>
          </a:p>
          <a:p>
            <a:pPr marL="571500" indent="-571500">
              <a:buFontTx/>
              <a:buChar char="-"/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Tonakzentsprachen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(Litauisch, Kroatisch, Dialekte in Norwegen und Schweden, südniederfränkische und mittelfränkische Dialekte)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847430"/>
            <a:ext cx="8064896" cy="2389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656134" y="4783534"/>
            <a:ext cx="620712" cy="17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56134" y="5359598"/>
            <a:ext cx="620712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572000" y="5815682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5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1"/>
              </a:buClr>
              <a:buSzPct val="8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de-DE" altLang="en-US" sz="20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49164" r="43629" b="30592"/>
          <a:stretch>
            <a:fillRect/>
          </a:stretch>
        </p:blipFill>
        <p:spPr bwMode="auto">
          <a:xfrm>
            <a:off x="4109094" y="4077072"/>
            <a:ext cx="435133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276846" y="4537397"/>
            <a:ext cx="1381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>
                <a:latin typeface="+mj-lt"/>
                <a:cs typeface="Calibri" panose="020F0502020204030204" pitchFamily="34" charset="0"/>
              </a:rPr>
              <a:t>Akzent 1 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555776" y="4537397"/>
            <a:ext cx="75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 dirty="0">
                <a:latin typeface="+mj-lt"/>
                <a:cs typeface="Calibri" panose="020F0502020204030204" pitchFamily="34" charset="0"/>
              </a:rPr>
              <a:t>Ente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259632" y="5072335"/>
            <a:ext cx="1381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 dirty="0">
                <a:latin typeface="+mj-lt"/>
                <a:cs typeface="Calibri" panose="020F0502020204030204" pitchFamily="34" charset="0"/>
              </a:rPr>
              <a:t>Akzent 2 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584847" y="5071566"/>
            <a:ext cx="83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 dirty="0">
                <a:latin typeface="+mj-lt"/>
                <a:cs typeface="Calibri" panose="020F0502020204030204" pitchFamily="34" charset="0"/>
              </a:rPr>
              <a:t>Geist</a:t>
            </a:r>
          </a:p>
        </p:txBody>
      </p:sp>
      <p:pic>
        <p:nvPicPr>
          <p:cNvPr id="8" name="Sv-anden_anden.og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7352" y="5647630"/>
            <a:ext cx="406400" cy="406400"/>
          </a:xfrm>
          <a:prstGeom prst="rect">
            <a:avLst/>
          </a:prstGeom>
        </p:spPr>
      </p:pic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304800" y="6408738"/>
            <a:ext cx="8675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5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1"/>
              </a:buClr>
              <a:buSzPct val="8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en-US" sz="1800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http://www.ling.lu.se/conference/fonetik2006/pdf/ambrazaitis_bruce_fon06.pdf</a:t>
            </a:r>
          </a:p>
        </p:txBody>
      </p:sp>
    </p:spTree>
    <p:extLst>
      <p:ext uri="{BB962C8B-B14F-4D97-AF65-F5344CB8AC3E}">
        <p14:creationId xmlns:p14="http://schemas.microsoft.com/office/powerpoint/2010/main" val="18623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9104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Phrasierung, Akzentzuweisung und Konturwahl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8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D5D52D2-7B97-4D52-9E9E-8E0E7F659938}"/>
              </a:ext>
            </a:extLst>
          </p:cNvPr>
          <p:cNvGrpSpPr/>
          <p:nvPr/>
        </p:nvGrpSpPr>
        <p:grpSpPr>
          <a:xfrm>
            <a:off x="539552" y="4000913"/>
            <a:ext cx="8064896" cy="3676134"/>
            <a:chOff x="539552" y="4005063"/>
            <a:chExt cx="8064896" cy="3785191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96C684A4-F2E6-4DA9-B399-89CC648C89D4}"/>
                </a:ext>
              </a:extLst>
            </p:cNvPr>
            <p:cNvPicPr/>
            <p:nvPr/>
          </p:nvPicPr>
          <p:blipFill rotWithShape="1">
            <a:blip r:embed="rId4"/>
            <a:srcRect l="37800" t="49143" r="21414" b="17034"/>
            <a:stretch/>
          </p:blipFill>
          <p:spPr bwMode="auto">
            <a:xfrm>
              <a:off x="647564" y="4005064"/>
              <a:ext cx="7848872" cy="37851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5B7AE46-1677-48FA-85E2-2C13F09FFD35}"/>
                </a:ext>
              </a:extLst>
            </p:cNvPr>
            <p:cNvSpPr/>
            <p:nvPr/>
          </p:nvSpPr>
          <p:spPr>
            <a:xfrm>
              <a:off x="1187624" y="4221088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552" y="4005063"/>
              <a:ext cx="8064896" cy="14130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404664"/>
            <a:ext cx="8388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Phrasierung: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Einteilung von Äußerungen in Abschnitten, die für  die lautliche oder prosodische Gestaltung relevant sind.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 (IP);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28FAA7F-32E5-4B37-8B5F-41EF28F0F7CB}"/>
              </a:ext>
            </a:extLst>
          </p:cNvPr>
          <p:cNvSpPr/>
          <p:nvPr/>
        </p:nvSpPr>
        <p:spPr>
          <a:xfrm>
            <a:off x="755576" y="5445224"/>
            <a:ext cx="7740860" cy="2231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1_2-4a">
            <a:hlinkClick r:id="" action="ppaction://media"/>
            <a:extLst>
              <a:ext uri="{FF2B5EF4-FFF2-40B4-BE49-F238E27FC236}">
                <a16:creationId xmlns:a16="http://schemas.microsoft.com/office/drawing/2014/main" id="{CA3A22BE-1526-4445-B891-CBEA5550A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24" y="40906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D5D52D2-7B97-4D52-9E9E-8E0E7F659938}"/>
              </a:ext>
            </a:extLst>
          </p:cNvPr>
          <p:cNvGrpSpPr/>
          <p:nvPr/>
        </p:nvGrpSpPr>
        <p:grpSpPr>
          <a:xfrm>
            <a:off x="539552" y="2777203"/>
            <a:ext cx="8064896" cy="3676133"/>
            <a:chOff x="539552" y="2744616"/>
            <a:chExt cx="8064896" cy="3785190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96C684A4-F2E6-4DA9-B399-89CC648C89D4}"/>
                </a:ext>
              </a:extLst>
            </p:cNvPr>
            <p:cNvPicPr/>
            <p:nvPr/>
          </p:nvPicPr>
          <p:blipFill rotWithShape="1">
            <a:blip r:embed="rId4"/>
            <a:srcRect l="37800" t="49143" r="21414" b="17034"/>
            <a:stretch/>
          </p:blipFill>
          <p:spPr bwMode="auto">
            <a:xfrm>
              <a:off x="647564" y="2744616"/>
              <a:ext cx="7848872" cy="37851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5B7AE46-1677-48FA-85E2-2C13F09FFD35}"/>
                </a:ext>
              </a:extLst>
            </p:cNvPr>
            <p:cNvSpPr/>
            <p:nvPr/>
          </p:nvSpPr>
          <p:spPr>
            <a:xfrm>
              <a:off x="1187624" y="4221088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552" y="4005063"/>
              <a:ext cx="8064896" cy="14130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C90D6294-BDDE-45C1-84DC-36DC7421397C}"/>
              </a:ext>
            </a:extLst>
          </p:cNvPr>
          <p:cNvSpPr/>
          <p:nvPr/>
        </p:nvSpPr>
        <p:spPr>
          <a:xfrm>
            <a:off x="251520" y="2420888"/>
            <a:ext cx="87849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8A00D87-CFD7-47D0-9F31-A3768DCD217E}"/>
              </a:ext>
            </a:extLst>
          </p:cNvPr>
          <p:cNvSpPr/>
          <p:nvPr/>
        </p:nvSpPr>
        <p:spPr>
          <a:xfrm>
            <a:off x="403920" y="5445224"/>
            <a:ext cx="87849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1_2-4b">
            <a:hlinkClick r:id="" action="ppaction://media"/>
            <a:extLst>
              <a:ext uri="{FF2B5EF4-FFF2-40B4-BE49-F238E27FC236}">
                <a16:creationId xmlns:a16="http://schemas.microsoft.com/office/drawing/2014/main" id="{AE2BFEB9-E223-4597-8A40-A06882038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394" y="409997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8388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Akzentzuweisung: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 welchen Einheiten einer IP die zugehörige Intonationskontur verankert wird. 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der Verlagerung der Akzentstelle wird  nicht unbedingt die Intonationskontur gewechselt.</a:t>
            </a: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D5D52D2-7B97-4D52-9E9E-8E0E7F659938}"/>
              </a:ext>
            </a:extLst>
          </p:cNvPr>
          <p:cNvGrpSpPr/>
          <p:nvPr/>
        </p:nvGrpSpPr>
        <p:grpSpPr>
          <a:xfrm>
            <a:off x="539552" y="1556792"/>
            <a:ext cx="8064896" cy="3816841"/>
            <a:chOff x="539552" y="1488003"/>
            <a:chExt cx="8064896" cy="3930072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96C684A4-F2E6-4DA9-B399-89CC648C89D4}"/>
                </a:ext>
              </a:extLst>
            </p:cNvPr>
            <p:cNvPicPr/>
            <p:nvPr/>
          </p:nvPicPr>
          <p:blipFill rotWithShape="1">
            <a:blip r:embed="rId4"/>
            <a:srcRect l="37800" t="49143" r="21414" b="17034"/>
            <a:stretch/>
          </p:blipFill>
          <p:spPr bwMode="auto">
            <a:xfrm>
              <a:off x="647564" y="1488003"/>
              <a:ext cx="7848872" cy="37851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5B7AE46-1677-48FA-85E2-2C13F09FFD35}"/>
                </a:ext>
              </a:extLst>
            </p:cNvPr>
            <p:cNvSpPr/>
            <p:nvPr/>
          </p:nvSpPr>
          <p:spPr>
            <a:xfrm>
              <a:off x="1187624" y="4221088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552" y="4005063"/>
              <a:ext cx="8064896" cy="14130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404664"/>
            <a:ext cx="838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Konturwahl: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welcher Art Akzentsilben hervorgehoben werden.</a:t>
            </a: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90D6294-BDDE-45C1-84DC-36DC7421397C}"/>
              </a:ext>
            </a:extLst>
          </p:cNvPr>
          <p:cNvSpPr/>
          <p:nvPr/>
        </p:nvSpPr>
        <p:spPr>
          <a:xfrm>
            <a:off x="359024" y="1445017"/>
            <a:ext cx="8784976" cy="2488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1_2-4c">
            <a:hlinkClick r:id="" action="ppaction://media"/>
            <a:extLst>
              <a:ext uri="{FF2B5EF4-FFF2-40B4-BE49-F238E27FC236}">
                <a16:creationId xmlns:a16="http://schemas.microsoft.com/office/drawing/2014/main" id="{4D703107-2F6C-4FD0-9C9D-A5E764F68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12" y="40494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F5CDD50-B24B-4DC8-B45F-0CB082A7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99" y="4022838"/>
            <a:ext cx="7055145" cy="231347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90D6294-BDDE-45C1-84DC-36DC7421397C}"/>
              </a:ext>
            </a:extLst>
          </p:cNvPr>
          <p:cNvSpPr/>
          <p:nvPr/>
        </p:nvSpPr>
        <p:spPr>
          <a:xfrm>
            <a:off x="251520" y="2420888"/>
            <a:ext cx="87849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8388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Akzentzuweisung: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 welchen Einheiten einer IP die zugehörige Intonationskontur verankert wird. 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Wortakzent: welche Silben können hervorgehoben werden.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syntaktischer  Akzent (=Satzakzent): welche Silben sollen hervorgehoben werden.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phonologischer Akzent (=Akzenttyp): in welcher Form sollen diese Silben hervorgehoben werden</a:t>
            </a:r>
          </a:p>
          <a:p>
            <a:pPr marL="571500" indent="-571500">
              <a:buFontTx/>
              <a:buChar char="-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10032E-84F1-436C-AB8C-E8501A44EA2D}"/>
              </a:ext>
            </a:extLst>
          </p:cNvPr>
          <p:cNvSpPr/>
          <p:nvPr/>
        </p:nvSpPr>
        <p:spPr>
          <a:xfrm>
            <a:off x="1115616" y="4022838"/>
            <a:ext cx="7143428" cy="2313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0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90D6294-BDDE-45C1-84DC-36DC7421397C}"/>
              </a:ext>
            </a:extLst>
          </p:cNvPr>
          <p:cNvSpPr/>
          <p:nvPr/>
        </p:nvSpPr>
        <p:spPr>
          <a:xfrm>
            <a:off x="251520" y="2420888"/>
            <a:ext cx="87849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8388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Akzentzuweisung: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phonologischer Akzent (=Akzenttyp): in welcher Form sollen diese Silben hervorgehoben werden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Tonhöhenakzente (pitch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accents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emphatische Akzente – können auch auf Silben vorkommen, die keinen syntaktischen Akzent tragen</a:t>
            </a:r>
          </a:p>
          <a:p>
            <a:pPr marL="571500" indent="-571500">
              <a:buFontTx/>
              <a:buChar char="-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10032E-84F1-436C-AB8C-E8501A44EA2D}"/>
              </a:ext>
            </a:extLst>
          </p:cNvPr>
          <p:cNvSpPr/>
          <p:nvPr/>
        </p:nvSpPr>
        <p:spPr>
          <a:xfrm>
            <a:off x="1115616" y="4022838"/>
            <a:ext cx="7143428" cy="2313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9E171E8-5300-4B6F-ADF0-64560373D0B4}"/>
              </a:ext>
            </a:extLst>
          </p:cNvPr>
          <p:cNvPicPr/>
          <p:nvPr/>
        </p:nvPicPr>
        <p:blipFill rotWithShape="1">
          <a:blip r:embed="rId8"/>
          <a:srcRect l="22956" t="38829" r="32490" b="38415"/>
          <a:stretch/>
        </p:blipFill>
        <p:spPr bwMode="auto">
          <a:xfrm>
            <a:off x="1259632" y="4192814"/>
            <a:ext cx="6912768" cy="2044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D54D750-A695-46B9-A8B6-BD6DEDD8D400}"/>
              </a:ext>
            </a:extLst>
          </p:cNvPr>
          <p:cNvSpPr/>
          <p:nvPr/>
        </p:nvSpPr>
        <p:spPr>
          <a:xfrm>
            <a:off x="1475656" y="4365104"/>
            <a:ext cx="504056" cy="44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959FF0-A98A-4E59-932A-104A9866D4DA}"/>
              </a:ext>
            </a:extLst>
          </p:cNvPr>
          <p:cNvSpPr/>
          <p:nvPr/>
        </p:nvSpPr>
        <p:spPr>
          <a:xfrm>
            <a:off x="5004048" y="4284379"/>
            <a:ext cx="504056" cy="44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6B22161-D77B-4783-A385-FCA7284B1936}"/>
              </a:ext>
            </a:extLst>
          </p:cNvPr>
          <p:cNvSpPr/>
          <p:nvPr/>
        </p:nvSpPr>
        <p:spPr>
          <a:xfrm>
            <a:off x="1475656" y="5364499"/>
            <a:ext cx="504056" cy="44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1_2-6a">
            <a:hlinkClick r:id="" action="ppaction://media"/>
            <a:extLst>
              <a:ext uri="{FF2B5EF4-FFF2-40B4-BE49-F238E27FC236}">
                <a16:creationId xmlns:a16="http://schemas.microsoft.com/office/drawing/2014/main" id="{0DE2985A-B811-45A9-8463-8EB99BD1F7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2456" y="4444360"/>
            <a:ext cx="406400" cy="406400"/>
          </a:xfrm>
          <a:prstGeom prst="rect">
            <a:avLst/>
          </a:prstGeom>
        </p:spPr>
      </p:pic>
      <p:pic>
        <p:nvPicPr>
          <p:cNvPr id="14" name="1_2-6b">
            <a:hlinkClick r:id="" action="ppaction://media"/>
            <a:extLst>
              <a:ext uri="{FF2B5EF4-FFF2-40B4-BE49-F238E27FC236}">
                <a16:creationId xmlns:a16="http://schemas.microsoft.com/office/drawing/2014/main" id="{1F63C41A-3454-45EE-A865-34A0E19849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2428" y="4428411"/>
            <a:ext cx="406400" cy="406400"/>
          </a:xfrm>
          <a:prstGeom prst="rect">
            <a:avLst/>
          </a:prstGeom>
        </p:spPr>
      </p:pic>
      <p:pic>
        <p:nvPicPr>
          <p:cNvPr id="15" name="1_2-6c">
            <a:hlinkClick r:id="" action="ppaction://media"/>
            <a:extLst>
              <a:ext uri="{FF2B5EF4-FFF2-40B4-BE49-F238E27FC236}">
                <a16:creationId xmlns:a16="http://schemas.microsoft.com/office/drawing/2014/main" id="{700857F0-3E99-4FD5-8AEC-F8EFAA1473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2456" y="55258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90D6294-BDDE-45C1-84DC-36DC7421397C}"/>
              </a:ext>
            </a:extLst>
          </p:cNvPr>
          <p:cNvSpPr/>
          <p:nvPr/>
        </p:nvSpPr>
        <p:spPr>
          <a:xfrm>
            <a:off x="251520" y="2420888"/>
            <a:ext cx="87849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8388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Akzentzuweisung: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syntaktischer  Akzent (=Satzakzent): welche Silben sollen hervorgehoben werden.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Fokus-Hintergrund-Gliederung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Fokusakzente: weisen den Konstituenten das Merkmal [+Fokus] zu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weiter bzw. enger Fokus</a:t>
            </a: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10032E-84F1-436C-AB8C-E8501A44EA2D}"/>
              </a:ext>
            </a:extLst>
          </p:cNvPr>
          <p:cNvSpPr/>
          <p:nvPr/>
        </p:nvSpPr>
        <p:spPr>
          <a:xfrm>
            <a:off x="1259632" y="4158275"/>
            <a:ext cx="6653271" cy="2295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6B22161-D77B-4783-A385-FCA7284B1936}"/>
              </a:ext>
            </a:extLst>
          </p:cNvPr>
          <p:cNvSpPr/>
          <p:nvPr/>
        </p:nvSpPr>
        <p:spPr>
          <a:xfrm>
            <a:off x="2224271" y="5364499"/>
            <a:ext cx="504056" cy="44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FFCE50A-29AF-46E9-B446-B41263C3A699}"/>
              </a:ext>
            </a:extLst>
          </p:cNvPr>
          <p:cNvSpPr txBox="1"/>
          <p:nvPr/>
        </p:nvSpPr>
        <p:spPr>
          <a:xfrm>
            <a:off x="2080255" y="422108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Irgendetwas Interessantes? 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[Paula hat ein gelbes Fahrrad]</a:t>
            </a:r>
            <a:r>
              <a:rPr lang="de-D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36D7BC18-0EAC-4BDD-ABE6-0C6907179D6D}"/>
              </a:ext>
            </a:extLst>
          </p:cNvPr>
          <p:cNvSpPr txBox="1"/>
          <p:nvPr/>
        </p:nvSpPr>
        <p:spPr>
          <a:xfrm>
            <a:off x="2080255" y="528204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Was für ein Fahrrad hat Paula?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Paula hat ein [gelbes ]</a:t>
            </a:r>
            <a:r>
              <a:rPr lang="de-D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Fahrrad.</a:t>
            </a:r>
          </a:p>
        </p:txBody>
      </p:sp>
      <p:pic>
        <p:nvPicPr>
          <p:cNvPr id="20" name="1_2-7a">
            <a:hlinkClick r:id="" action="ppaction://media"/>
            <a:extLst>
              <a:ext uri="{FF2B5EF4-FFF2-40B4-BE49-F238E27FC236}">
                <a16:creationId xmlns:a16="http://schemas.microsoft.com/office/drawing/2014/main" id="{0A878147-CF32-4FBB-94F3-4E9D1F2BC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8009" y="4678784"/>
            <a:ext cx="406400" cy="406400"/>
          </a:xfrm>
          <a:prstGeom prst="rect">
            <a:avLst/>
          </a:prstGeom>
        </p:spPr>
      </p:pic>
      <p:pic>
        <p:nvPicPr>
          <p:cNvPr id="22" name="1_2-7b">
            <a:hlinkClick r:id="" action="ppaction://media"/>
            <a:extLst>
              <a:ext uri="{FF2B5EF4-FFF2-40B4-BE49-F238E27FC236}">
                <a16:creationId xmlns:a16="http://schemas.microsoft.com/office/drawing/2014/main" id="{3172B5E9-0D81-494E-B387-93282504DC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4191" y="58297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9104" y="306896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ist Intonation?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04664"/>
            <a:ext cx="8064896" cy="690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im engeren Sinne: </a:t>
            </a:r>
            <a:endParaRPr lang="en-GB" altLang="en-GB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70000"/>
              </a:spcBef>
            </a:pPr>
            <a:r>
              <a:rPr lang="en-GB" altLang="en-GB" sz="28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Tonhöhenmuster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der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Sprache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Sprecher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systematisch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benutzen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wodurch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Äußerung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kommunikativen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Inhalt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gewinnt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70000"/>
              </a:spcBef>
            </a:pPr>
            <a:endParaRPr lang="de-DE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70000"/>
              </a:spcBef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im weiteren Sinne (Prosodie): </a:t>
            </a:r>
            <a:endParaRPr lang="en-GB" altLang="en-GB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70000"/>
              </a:spcBef>
            </a:pPr>
            <a:r>
              <a:rPr lang="en-GB" altLang="en-GB" sz="28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Prominenzunterschiede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zwischen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Silben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Unterschiede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Dauer, 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Lautheit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Vorhandensein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Nicht-Vorhandensein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Tonhöhenbewegungen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Betonung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Akzent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Rhythmus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Tx/>
              <a:buChar char="-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04664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Melodie der Sprache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variabel;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Variation ist nicht beliebig;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intonatorische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Gestalt einer Äußerung kann kommunikativ relevant sein.</a:t>
            </a:r>
          </a:p>
          <a:p>
            <a:pPr marL="571500" indent="-571500">
              <a:buFontTx/>
              <a:buChar char="-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7624" y="3284984"/>
            <a:ext cx="6552728" cy="1440160"/>
            <a:chOff x="467544" y="836712"/>
            <a:chExt cx="8097230" cy="20882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836712"/>
              <a:ext cx="8097230" cy="208823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55576" y="980728"/>
              <a:ext cx="864096" cy="900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97" y="4832230"/>
            <a:ext cx="5260323" cy="1621106"/>
          </a:xfrm>
          <a:prstGeom prst="rect">
            <a:avLst/>
          </a:prstGeom>
        </p:spPr>
      </p:pic>
      <p:pic>
        <p:nvPicPr>
          <p:cNvPr id="7" name="1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56944" y="3382640"/>
            <a:ext cx="406400" cy="406400"/>
          </a:xfrm>
          <a:prstGeom prst="rect">
            <a:avLst/>
          </a:prstGeom>
        </p:spPr>
      </p:pic>
      <p:pic>
        <p:nvPicPr>
          <p:cNvPr id="8" name="1_1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56944" y="5061332"/>
            <a:ext cx="406400" cy="40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7624" y="3140968"/>
            <a:ext cx="6552728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9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6944" y="3178595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838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Melodie der Sprache.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an dem Wortlaut gebunden;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verschiedener Wortlaut, gleicher Tonhöhenverlauf unter Bezug auf abstrakte Formmerkmale;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kommunikativ relevant – die fallende Kontur;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Kommunikativ irrelevant - wie tief die Kontur fällt.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3178594"/>
            <a:ext cx="6552728" cy="3274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4791817"/>
            <a:ext cx="5364596" cy="1589511"/>
          </a:xfrm>
          <a:prstGeom prst="rect">
            <a:avLst/>
          </a:prstGeom>
        </p:spPr>
      </p:pic>
      <p:pic>
        <p:nvPicPr>
          <p:cNvPr id="11" name="1_1-2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6944" y="4941075"/>
            <a:ext cx="406400" cy="406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59632" y="3284984"/>
            <a:ext cx="6480720" cy="1440160"/>
            <a:chOff x="1187624" y="3079274"/>
            <a:chExt cx="6552728" cy="1440160"/>
          </a:xfrm>
        </p:grpSpPr>
        <p:grpSp>
          <p:nvGrpSpPr>
            <p:cNvPr id="6" name="Group 5"/>
            <p:cNvGrpSpPr/>
            <p:nvPr/>
          </p:nvGrpSpPr>
          <p:grpSpPr>
            <a:xfrm>
              <a:off x="1187624" y="3079274"/>
              <a:ext cx="6552728" cy="1440160"/>
              <a:chOff x="467544" y="836712"/>
              <a:chExt cx="8097230" cy="20882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836712"/>
                <a:ext cx="8097230" cy="20882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55576" y="980728"/>
                <a:ext cx="864096" cy="900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420715" y="3717032"/>
              <a:ext cx="699274" cy="802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1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6944" y="3372326"/>
            <a:ext cx="406400" cy="40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0715" y="3799354"/>
            <a:ext cx="99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81" y="3248054"/>
            <a:ext cx="5260323" cy="16211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10820"/>
            <a:ext cx="5328592" cy="1686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838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Melodie der Sprache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an dem Wortlaut gebunden;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verschiedener Wortlaut, gleicher Tonhöhenverlauf unter Bezug auf abstrakte Formmerkmale;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steigend-fallend auf der Akzentsilbe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steigend am Äußerungsende.</a:t>
            </a:r>
            <a:endParaRPr lang="en-GB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3248054"/>
            <a:ext cx="6552728" cy="3205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420715" y="3799354"/>
            <a:ext cx="99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1_1-1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12928" y="3477156"/>
            <a:ext cx="406400" cy="406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3768" y="4077072"/>
            <a:ext cx="601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1_1-3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12928" y="5211649"/>
            <a:ext cx="406400" cy="40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932040" y="3356992"/>
            <a:ext cx="576064" cy="1427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156176" y="4945336"/>
            <a:ext cx="432048" cy="1427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372200" y="3356992"/>
            <a:ext cx="432048" cy="14279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660232" y="4953362"/>
            <a:ext cx="288032" cy="14279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04664"/>
            <a:ext cx="8388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Intonationskontur: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 Tonhöhenverläufe, die in einer Sprache die gleichen Funktionen erfüllen und die gleichen abstrakten Formmerkmale aufweisen.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fallende Kontur;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fallend-steigende Kontur;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sprachspezifisch: welche Intonationskonturen, ihre phonetische Realisierung und ihre komm. Funktion.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5576" y="3931983"/>
            <a:ext cx="7474344" cy="2210545"/>
            <a:chOff x="755576" y="3931983"/>
            <a:chExt cx="7474344" cy="22105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5576" y="5301208"/>
              <a:ext cx="7474344" cy="8413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5576" y="3931983"/>
              <a:ext cx="7416824" cy="88824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220072" y="3931983"/>
              <a:ext cx="360040" cy="1873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35696" y="4005064"/>
              <a:ext cx="360040" cy="1873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1_1-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20072" y="4198192"/>
            <a:ext cx="406400" cy="406400"/>
          </a:xfrm>
          <a:prstGeom prst="rect">
            <a:avLst/>
          </a:prstGeom>
        </p:spPr>
      </p:pic>
      <p:pic>
        <p:nvPicPr>
          <p:cNvPr id="31" name="1_1-1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72208" y="4221088"/>
            <a:ext cx="406400" cy="406400"/>
          </a:xfrm>
          <a:prstGeom prst="rect">
            <a:avLst/>
          </a:prstGeom>
        </p:spPr>
      </p:pic>
      <p:pic>
        <p:nvPicPr>
          <p:cNvPr id="32" name="1_1-1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72208" y="5602064"/>
            <a:ext cx="406400" cy="406400"/>
          </a:xfrm>
          <a:prstGeom prst="rect">
            <a:avLst/>
          </a:prstGeom>
        </p:spPr>
      </p:pic>
      <p:pic>
        <p:nvPicPr>
          <p:cNvPr id="33" name="1_1-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20072" y="5567496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3861048"/>
            <a:ext cx="8064896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47864" y="3931983"/>
            <a:ext cx="1224136" cy="888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524328" y="3933056"/>
            <a:ext cx="432048" cy="888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474752" y="5277061"/>
            <a:ext cx="1097248" cy="8882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79208" y="5277061"/>
            <a:ext cx="449176" cy="8882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04664"/>
            <a:ext cx="838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Intonationskontur: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Folge von Tönen, die durch lokale Tonhöhenbewegungen oder Tonhöhenstufen realisiert werden.</a:t>
            </a:r>
          </a:p>
          <a:p>
            <a:pPr marL="571500" indent="-571500">
              <a:buFontTx/>
              <a:buChar char="-"/>
            </a:pP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intonatorische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Töne (postlexikalisch);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lexikalische Töne (gebunden an Wörter oder Morpheme):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1872208" cy="300801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25452" y="608754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Wereon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Self-published work by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Wereon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CC BY-SA 3.0, https://commons.wikimedia.org/w/index.php?curid=1234099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3371508"/>
            <a:ext cx="1656184" cy="15696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 1	55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 2	35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 3	214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 4	51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3841884"/>
            <a:ext cx="1944216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Mandarin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2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64" y="1675382"/>
            <a:ext cx="1270738" cy="1753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8" y="1675382"/>
            <a:ext cx="1474056" cy="1753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74" y="1677829"/>
            <a:ext cx="1651959" cy="1766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83503"/>
            <a:ext cx="1092449" cy="1765702"/>
          </a:xfrm>
          <a:prstGeom prst="rect">
            <a:avLst/>
          </a:prstGeom>
        </p:spPr>
      </p:pic>
      <p:pic>
        <p:nvPicPr>
          <p:cNvPr id="13" name="FourMandarinTones.og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06724" y="5229200"/>
            <a:ext cx="406400" cy="40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6908" y="3789040"/>
            <a:ext cx="13548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Mutter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7824" y="3789040"/>
            <a:ext cx="13548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Hanf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3789040"/>
            <a:ext cx="13548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Pferd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2280" y="3789040"/>
            <a:ext cx="19442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schimpfen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62373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https://en.wikipedia.org/wiki/Tone_(linguistics)</a:t>
            </a:r>
          </a:p>
        </p:txBody>
      </p:sp>
    </p:spTree>
    <p:extLst>
      <p:ext uri="{BB962C8B-B14F-4D97-AF65-F5344CB8AC3E}">
        <p14:creationId xmlns:p14="http://schemas.microsoft.com/office/powerpoint/2010/main" val="40800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616</Words>
  <Application>Microsoft Office PowerPoint</Application>
  <PresentationFormat>On-screen Show (4:3)</PresentationFormat>
  <Paragraphs>78</Paragraphs>
  <Slides>17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Custom Design</vt:lpstr>
      <vt:lpstr>Einführung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mws</dc:creator>
  <cp:lastModifiedBy>Bistra Andreeva</cp:lastModifiedBy>
  <cp:revision>285</cp:revision>
  <dcterms:created xsi:type="dcterms:W3CDTF">2010-05-03T10:36:49Z</dcterms:created>
  <dcterms:modified xsi:type="dcterms:W3CDTF">2025-10-12T17:19:48Z</dcterms:modified>
</cp:coreProperties>
</file>