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318" r:id="rId2"/>
    <p:sldId id="365" r:id="rId3"/>
    <p:sldId id="312" r:id="rId4"/>
    <p:sldId id="360" r:id="rId5"/>
    <p:sldId id="371" r:id="rId6"/>
    <p:sldId id="379" r:id="rId7"/>
    <p:sldId id="372" r:id="rId8"/>
    <p:sldId id="373" r:id="rId9"/>
    <p:sldId id="374" r:id="rId10"/>
    <p:sldId id="380" r:id="rId11"/>
    <p:sldId id="375" r:id="rId12"/>
    <p:sldId id="381" r:id="rId13"/>
    <p:sldId id="382" r:id="rId14"/>
    <p:sldId id="376" r:id="rId15"/>
    <p:sldId id="377" r:id="rId16"/>
    <p:sldId id="378" r:id="rId17"/>
    <p:sldId id="383" r:id="rId1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60"/>
            <p14:sldId id="371"/>
            <p14:sldId id="379"/>
            <p14:sldId id="372"/>
            <p14:sldId id="373"/>
            <p14:sldId id="374"/>
            <p14:sldId id="380"/>
            <p14:sldId id="375"/>
            <p14:sldId id="381"/>
            <p14:sldId id="382"/>
            <p14:sldId id="376"/>
            <p14:sldId id="377"/>
            <p14:sldId id="378"/>
            <p14:sldId id="383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2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9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4" Type="http://schemas.openxmlformats.org/officeDocument/2006/relationships/audio" Target="../media/media7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7" Type="http://schemas.openxmlformats.org/officeDocument/2006/relationships/image" Target="../media/image3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Autosegmental-metrische Intonationsanalyse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-32)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 und tonale Struktur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0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7E3472-F195-4A65-8B6F-CD454312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7004422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11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C53148-A78D-469E-805D-4E8BF4F9E5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37" t="30400" r="38975" b="34600"/>
          <a:stretch/>
        </p:blipFill>
        <p:spPr>
          <a:xfrm>
            <a:off x="611560" y="2636912"/>
            <a:ext cx="7762462" cy="3960440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5a">
            <a:hlinkClick r:id="" action="ppaction://media"/>
            <a:extLst>
              <a:ext uri="{FF2B5EF4-FFF2-40B4-BE49-F238E27FC236}">
                <a16:creationId xmlns:a16="http://schemas.microsoft.com/office/drawing/2014/main" id="{E5655617-91DD-4DB1-84E4-8DB091B5B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7624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4_2-5b">
            <a:hlinkClick r:id="" action="ppaction://media"/>
            <a:extLst>
              <a:ext uri="{FF2B5EF4-FFF2-40B4-BE49-F238E27FC236}">
                <a16:creationId xmlns:a16="http://schemas.microsoft.com/office/drawing/2014/main" id="{65C7251D-8E28-409E-88A6-3D6C9E058D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6480" y="43901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4_2-5c">
            <a:hlinkClick r:id="" action="ppaction://media"/>
            <a:extLst>
              <a:ext uri="{FF2B5EF4-FFF2-40B4-BE49-F238E27FC236}">
                <a16:creationId xmlns:a16="http://schemas.microsoft.com/office/drawing/2014/main" id="{80ABFA35-B50E-47F1-B705-D1DA551D72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7624" y="558924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ED17CD6-714B-4C6C-8EAD-57FC50770B17}"/>
              </a:ext>
            </a:extLst>
          </p:cNvPr>
          <p:cNvSpPr txBox="1"/>
          <p:nvPr/>
        </p:nvSpPr>
        <p:spPr>
          <a:xfrm>
            <a:off x="611560" y="188640"/>
            <a:ext cx="7762462" cy="1892826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intonational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IP) – ein Abschnitt, der eine eigene Intonationskontur trägt.</a:t>
            </a:r>
          </a:p>
          <a:p>
            <a:pPr>
              <a:spcAft>
                <a:spcPts val="600"/>
              </a:spcAf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Keine  Eins-zu-eins-Beziehung zwischen einer syntaktischen Phrase und einer IP.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CC5F77-6EF3-4E72-8B3A-07552376DEE9}"/>
              </a:ext>
            </a:extLst>
          </p:cNvPr>
          <p:cNvSpPr/>
          <p:nvPr/>
        </p:nvSpPr>
        <p:spPr>
          <a:xfrm>
            <a:off x="7236296" y="342900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9138140-F5E9-4CD4-8054-5373CB63429C}"/>
              </a:ext>
            </a:extLst>
          </p:cNvPr>
          <p:cNvSpPr/>
          <p:nvPr/>
        </p:nvSpPr>
        <p:spPr>
          <a:xfrm>
            <a:off x="7486487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74A6C6-7586-4CD3-889D-9D77EC1C9632}"/>
              </a:ext>
            </a:extLst>
          </p:cNvPr>
          <p:cNvSpPr/>
          <p:nvPr/>
        </p:nvSpPr>
        <p:spPr>
          <a:xfrm>
            <a:off x="1691680" y="352391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48DDA9-94B7-49E5-ADF2-96892826728D}"/>
              </a:ext>
            </a:extLst>
          </p:cNvPr>
          <p:cNvSpPr/>
          <p:nvPr/>
        </p:nvSpPr>
        <p:spPr>
          <a:xfrm>
            <a:off x="7884368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573183-8721-4C40-B35E-E8358B125464}"/>
              </a:ext>
            </a:extLst>
          </p:cNvPr>
          <p:cNvSpPr/>
          <p:nvPr/>
        </p:nvSpPr>
        <p:spPr>
          <a:xfrm>
            <a:off x="1691680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EC28CBB-F466-4182-B062-5FFD849285D8}"/>
              </a:ext>
            </a:extLst>
          </p:cNvPr>
          <p:cNvSpPr/>
          <p:nvPr/>
        </p:nvSpPr>
        <p:spPr>
          <a:xfrm>
            <a:off x="1691680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B39B03-F6D1-486A-B893-BAE9B7C0A833}"/>
              </a:ext>
            </a:extLst>
          </p:cNvPr>
          <p:cNvSpPr/>
          <p:nvPr/>
        </p:nvSpPr>
        <p:spPr>
          <a:xfrm>
            <a:off x="4860032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D01AAC6-2D30-4FF5-86E2-E5DEE6B451BC}"/>
              </a:ext>
            </a:extLst>
          </p:cNvPr>
          <p:cNvSpPr/>
          <p:nvPr/>
        </p:nvSpPr>
        <p:spPr>
          <a:xfrm>
            <a:off x="5148064" y="4725144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71308F6-A134-44D1-AED7-2011F835179E}"/>
              </a:ext>
            </a:extLst>
          </p:cNvPr>
          <p:cNvSpPr/>
          <p:nvPr/>
        </p:nvSpPr>
        <p:spPr>
          <a:xfrm>
            <a:off x="5508104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DC57043-B7D3-4494-A3B5-35E40CC13CE5}"/>
              </a:ext>
            </a:extLst>
          </p:cNvPr>
          <p:cNvSpPr/>
          <p:nvPr/>
        </p:nvSpPr>
        <p:spPr>
          <a:xfrm>
            <a:off x="5292080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7DFFEF1-FD54-4FDB-92A3-0F62A05596ED}"/>
              </a:ext>
            </a:extLst>
          </p:cNvPr>
          <p:cNvSpPr/>
          <p:nvPr/>
        </p:nvSpPr>
        <p:spPr>
          <a:xfrm>
            <a:off x="3707904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3514DF7-1C8A-4596-8AF7-0CC3816581CB}"/>
              </a:ext>
            </a:extLst>
          </p:cNvPr>
          <p:cNvSpPr/>
          <p:nvPr/>
        </p:nvSpPr>
        <p:spPr>
          <a:xfrm>
            <a:off x="3419872" y="5949280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329812-2429-4EDC-BAE4-64F50680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8965CE-279B-4E47-8180-BB55FFA66AB5}"/>
              </a:ext>
            </a:extLst>
          </p:cNvPr>
          <p:cNvSpPr txBox="1"/>
          <p:nvPr/>
        </p:nvSpPr>
        <p:spPr>
          <a:xfrm>
            <a:off x="683568" y="1215916"/>
            <a:ext cx="7656512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utterance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UP)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899818-82D9-40F5-A876-88CB85BBFFD9}"/>
              </a:ext>
            </a:extLst>
          </p:cNvPr>
          <p:cNvSpPr txBox="1"/>
          <p:nvPr/>
        </p:nvSpPr>
        <p:spPr>
          <a:xfrm>
            <a:off x="683568" y="2420888"/>
            <a:ext cx="7704856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Prosodische Paragraphen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prosodic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59BFAE-80E4-4C41-A157-A953236E137F}"/>
              </a:ext>
            </a:extLst>
          </p:cNvPr>
          <p:cNvSpPr txBox="1"/>
          <p:nvPr/>
        </p:nvSpPr>
        <p:spPr>
          <a:xfrm>
            <a:off x="683568" y="3625860"/>
            <a:ext cx="7687896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intonational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IP)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8CBF5E-7C8B-4E36-B2F4-B1D76D49B41D}"/>
              </a:ext>
            </a:extLst>
          </p:cNvPr>
          <p:cNvSpPr txBox="1"/>
          <p:nvPr/>
        </p:nvSpPr>
        <p:spPr>
          <a:xfrm>
            <a:off x="700528" y="4797152"/>
            <a:ext cx="7687896" cy="523220"/>
          </a:xfrm>
          <a:prstGeom prst="rect">
            <a:avLst/>
          </a:prstGeom>
          <a:noFill/>
          <a:ln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Intermediäre Phrasen (intermediate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FCA0A40-49DA-41C5-9E28-B0F582D27458}"/>
              </a:ext>
            </a:extLst>
          </p:cNvPr>
          <p:cNvCxnSpPr/>
          <p:nvPr/>
        </p:nvCxnSpPr>
        <p:spPr>
          <a:xfrm>
            <a:off x="4572000" y="1844824"/>
            <a:ext cx="0" cy="432048"/>
          </a:xfrm>
          <a:prstGeom prst="straightConnector1">
            <a:avLst/>
          </a:prstGeom>
          <a:ln>
            <a:solidFill>
              <a:srgbClr val="1940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7E9712C-D003-4A91-852B-1DF2C58D855E}"/>
              </a:ext>
            </a:extLst>
          </p:cNvPr>
          <p:cNvCxnSpPr/>
          <p:nvPr/>
        </p:nvCxnSpPr>
        <p:spPr>
          <a:xfrm>
            <a:off x="4572000" y="3068960"/>
            <a:ext cx="0" cy="432048"/>
          </a:xfrm>
          <a:prstGeom prst="straightConnector1">
            <a:avLst/>
          </a:prstGeom>
          <a:ln>
            <a:solidFill>
              <a:srgbClr val="1940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5A452E6-5149-4D41-93FA-5BE8DFA7AA87}"/>
              </a:ext>
            </a:extLst>
          </p:cNvPr>
          <p:cNvCxnSpPr/>
          <p:nvPr/>
        </p:nvCxnSpPr>
        <p:spPr>
          <a:xfrm>
            <a:off x="4572000" y="4221088"/>
            <a:ext cx="0" cy="432048"/>
          </a:xfrm>
          <a:prstGeom prst="straightConnector1">
            <a:avLst/>
          </a:prstGeom>
          <a:ln>
            <a:solidFill>
              <a:srgbClr val="19406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0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FA3795-F1DB-4BEE-8090-415CD353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13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194ADA-EF1A-4AB8-9586-D4298B38B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13601" r="46063" b="72399"/>
          <a:stretch/>
        </p:blipFill>
        <p:spPr>
          <a:xfrm>
            <a:off x="521550" y="4673029"/>
            <a:ext cx="8100900" cy="1800200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6">
            <a:hlinkClick r:id="" action="ppaction://media"/>
            <a:extLst>
              <a:ext uri="{FF2B5EF4-FFF2-40B4-BE49-F238E27FC236}">
                <a16:creationId xmlns:a16="http://schemas.microsoft.com/office/drawing/2014/main" id="{C29DDA4C-CB53-40EA-8B01-86140A6CF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502994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A6A0C9-D25F-47C9-9D84-8B9DC20407EB}"/>
              </a:ext>
            </a:extLst>
          </p:cNvPr>
          <p:cNvSpPr txBox="1"/>
          <p:nvPr/>
        </p:nvSpPr>
        <p:spPr>
          <a:xfrm>
            <a:off x="521550" y="404664"/>
            <a:ext cx="8010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Akzenttöne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Hervorhebung von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Assoziation von Tönen mit lexikalisch starken (</a:t>
            </a:r>
            <a:r>
              <a:rPr lang="de-DE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stressed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Silben (markiert durch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mono- (z.B. L*) oder bitonal (z.B. L+H* bzw. LH*) [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tritonale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LH*L -?]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Begleittöne (</a:t>
            </a:r>
            <a:r>
              <a:rPr lang="de-DE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Leitton L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+H*, </a:t>
            </a:r>
            <a:r>
              <a:rPr lang="de-DE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Folgeton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H*+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Nukleus = letzter Tonakzent (kein besonderer funktionaler Status)</a:t>
            </a:r>
            <a:endParaRPr lang="de-DE" altLang="en-US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96CFD1-FDCB-44FA-8FB9-3D174138ECDD}"/>
              </a:ext>
            </a:extLst>
          </p:cNvPr>
          <p:cNvSpPr/>
          <p:nvPr/>
        </p:nvSpPr>
        <p:spPr>
          <a:xfrm>
            <a:off x="3851920" y="5969173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E02864-DB0D-41E6-BB75-A98E92A233E8}"/>
              </a:ext>
            </a:extLst>
          </p:cNvPr>
          <p:cNvSpPr/>
          <p:nvPr/>
        </p:nvSpPr>
        <p:spPr>
          <a:xfrm>
            <a:off x="5940152" y="5969173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7E6C11B-18E3-443F-8DDB-8444E3A241F3}"/>
              </a:ext>
            </a:extLst>
          </p:cNvPr>
          <p:cNvSpPr/>
          <p:nvPr/>
        </p:nvSpPr>
        <p:spPr>
          <a:xfrm>
            <a:off x="2771800" y="5969173"/>
            <a:ext cx="360040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8BBFE7-2BCD-4E25-8D83-C4168AD32DE4}"/>
              </a:ext>
            </a:extLst>
          </p:cNvPr>
          <p:cNvSpPr/>
          <p:nvPr/>
        </p:nvSpPr>
        <p:spPr>
          <a:xfrm>
            <a:off x="5004048" y="5949280"/>
            <a:ext cx="360040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BB5B38-65A6-4273-85E0-11480CA94DE0}"/>
              </a:ext>
            </a:extLst>
          </p:cNvPr>
          <p:cNvSpPr/>
          <p:nvPr/>
        </p:nvSpPr>
        <p:spPr>
          <a:xfrm>
            <a:off x="7308304" y="5949280"/>
            <a:ext cx="360040" cy="50405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8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FA3795-F1DB-4BEE-8090-415CD353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14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194ADA-EF1A-4AB8-9586-D4298B38B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13601" r="46063" b="72399"/>
          <a:stretch/>
        </p:blipFill>
        <p:spPr>
          <a:xfrm>
            <a:off x="521550" y="4673029"/>
            <a:ext cx="8100900" cy="1800200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6">
            <a:hlinkClick r:id="" action="ppaction://media"/>
            <a:extLst>
              <a:ext uri="{FF2B5EF4-FFF2-40B4-BE49-F238E27FC236}">
                <a16:creationId xmlns:a16="http://schemas.microsoft.com/office/drawing/2014/main" id="{C29DDA4C-CB53-40EA-8B01-86140A6CF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090" y="50131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A6A0C9-D25F-47C9-9D84-8B9DC20407EB}"/>
              </a:ext>
            </a:extLst>
          </p:cNvPr>
          <p:cNvSpPr txBox="1"/>
          <p:nvPr/>
        </p:nvSpPr>
        <p:spPr>
          <a:xfrm>
            <a:off x="521550" y="404664"/>
            <a:ext cx="801089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Phrasenakzente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 des Tonverlaufs zw. Nukleus u. Grenze (monotonal); markiert durch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(L-, H-)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 mit postnuklearen Prominenzen assoziiert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96CFD1-FDCB-44FA-8FB9-3D174138ECDD}"/>
              </a:ext>
            </a:extLst>
          </p:cNvPr>
          <p:cNvSpPr/>
          <p:nvPr/>
        </p:nvSpPr>
        <p:spPr>
          <a:xfrm>
            <a:off x="1835696" y="5969173"/>
            <a:ext cx="72008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E02864-DB0D-41E6-BB75-A98E92A233E8}"/>
              </a:ext>
            </a:extLst>
          </p:cNvPr>
          <p:cNvSpPr/>
          <p:nvPr/>
        </p:nvSpPr>
        <p:spPr>
          <a:xfrm>
            <a:off x="7668344" y="5969173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8441E5-1DCF-4C80-ACBB-74AE4A5B5114}"/>
              </a:ext>
            </a:extLst>
          </p:cNvPr>
          <p:cNvSpPr txBox="1"/>
          <p:nvPr/>
        </p:nvSpPr>
        <p:spPr>
          <a:xfrm>
            <a:off x="539552" y="2276872"/>
            <a:ext cx="8010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Grenztöne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Phrasierungsfunktion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Grenzen von Intonationsphrasen assoziiert (nicht mit lex. starken Silben), markiert durch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de-DE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%L, %H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L%, H%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58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498370-65E7-4D48-B509-0468CB53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15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FFC52B-B243-4BA6-8BBA-492F907D0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55600" r="46063" b="29000"/>
          <a:stretch/>
        </p:blipFill>
        <p:spPr>
          <a:xfrm>
            <a:off x="595194" y="3861048"/>
            <a:ext cx="7953611" cy="1944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9D2778F-3E4B-4ADF-851B-3AB89B2E2A27}"/>
              </a:ext>
            </a:extLst>
          </p:cNvPr>
          <p:cNvSpPr txBox="1"/>
          <p:nvPr/>
        </p:nvSpPr>
        <p:spPr>
          <a:xfrm>
            <a:off x="521550" y="404664"/>
            <a:ext cx="8010890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Tonausbreitung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Ton spezifiziert mehr als einen phonetischen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Zielpunk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solche  hohe oder tiefe Zielpunkte unterliegen nicht dem Deklinationstrend innerhalb einer IP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ED579C3-5DFA-4B72-9F09-860903BB046C}"/>
              </a:ext>
            </a:extLst>
          </p:cNvPr>
          <p:cNvCxnSpPr/>
          <p:nvPr/>
        </p:nvCxnSpPr>
        <p:spPr>
          <a:xfrm>
            <a:off x="3203848" y="1556792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670BC0A2-67D4-4498-81E9-3533EDB8D2F8}"/>
              </a:ext>
            </a:extLst>
          </p:cNvPr>
          <p:cNvSpPr/>
          <p:nvPr/>
        </p:nvSpPr>
        <p:spPr>
          <a:xfrm>
            <a:off x="2267744" y="5085184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911D68-09ED-4544-ADFB-EDF134C22DCC}"/>
              </a:ext>
            </a:extLst>
          </p:cNvPr>
          <p:cNvSpPr/>
          <p:nvPr/>
        </p:nvSpPr>
        <p:spPr>
          <a:xfrm>
            <a:off x="3923928" y="5085184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7E951F-331A-4719-A5C9-6107AF2089E8}"/>
              </a:ext>
            </a:extLst>
          </p:cNvPr>
          <p:cNvSpPr/>
          <p:nvPr/>
        </p:nvSpPr>
        <p:spPr>
          <a:xfrm>
            <a:off x="5868144" y="5085184"/>
            <a:ext cx="15841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1FC00F-6E66-411B-9A1F-000343DF35BC}"/>
              </a:ext>
            </a:extLst>
          </p:cNvPr>
          <p:cNvSpPr/>
          <p:nvPr/>
        </p:nvSpPr>
        <p:spPr>
          <a:xfrm>
            <a:off x="4932040" y="515719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61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2FC357-EB8A-487B-BD61-E1E9BD59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pic>
        <p:nvPicPr>
          <p:cNvPr id="3" name="Bildschirmaufzeichnung 2">
            <a:hlinkClick r:id="" action="ppaction://media"/>
            <a:extLst>
              <a:ext uri="{FF2B5EF4-FFF2-40B4-BE49-F238E27FC236}">
                <a16:creationId xmlns:a16="http://schemas.microsoft.com/office/drawing/2014/main" id="{6453C4BA-1B50-46C2-9D96-736AACFC67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758" y="5202888"/>
            <a:ext cx="8298483" cy="1296144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2-8-2">
            <a:hlinkClick r:id="" action="ppaction://media"/>
            <a:extLst>
              <a:ext uri="{FF2B5EF4-FFF2-40B4-BE49-F238E27FC236}">
                <a16:creationId xmlns:a16="http://schemas.microsoft.com/office/drawing/2014/main" id="{8C4099D2-D7F0-4088-8FBB-4500022D84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4887" y="539884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79D0682-4848-4A09-BB7D-DF4C53C62B26}"/>
              </a:ext>
            </a:extLst>
          </p:cNvPr>
          <p:cNvSpPr/>
          <p:nvPr/>
        </p:nvSpPr>
        <p:spPr>
          <a:xfrm>
            <a:off x="5103279" y="5279981"/>
            <a:ext cx="50405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034B08-EB6D-4961-A2BE-0EB291A8AB1B}"/>
              </a:ext>
            </a:extLst>
          </p:cNvPr>
          <p:cNvSpPr txBox="1"/>
          <p:nvPr/>
        </p:nvSpPr>
        <p:spPr>
          <a:xfrm>
            <a:off x="521550" y="404664"/>
            <a:ext cx="8010890" cy="31085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hohe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Töne spezifizieren zwei phonetische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Zielpunke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DE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mögliche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Herabstufung des zweiten hohen Tonhöhenakzentes  relativ zu einem vorangehenden H-Ton innerhalb einer IP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Gekennzeichnet mit </a:t>
            </a:r>
            <a:r>
              <a:rPr lang="de-DE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!H*, !H*+L. L*+!H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976C28-60EA-4A92-9CB2-7124C2DF784B}"/>
              </a:ext>
            </a:extLst>
          </p:cNvPr>
          <p:cNvSpPr/>
          <p:nvPr/>
        </p:nvSpPr>
        <p:spPr>
          <a:xfrm>
            <a:off x="7308304" y="6021288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FDD054-5EB6-45E2-B28F-EEED34BEADBC}"/>
              </a:ext>
            </a:extLst>
          </p:cNvPr>
          <p:cNvSpPr txBox="1"/>
          <p:nvPr/>
        </p:nvSpPr>
        <p:spPr>
          <a:xfrm>
            <a:off x="521550" y="3488809"/>
            <a:ext cx="801089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mögliche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Heraufstufung des zweiten hohen Tonhöhenakzentes</a:t>
            </a:r>
          </a:p>
        </p:txBody>
      </p:sp>
    </p:spTree>
    <p:extLst>
      <p:ext uri="{BB962C8B-B14F-4D97-AF65-F5344CB8AC3E}">
        <p14:creationId xmlns:p14="http://schemas.microsoft.com/office/powerpoint/2010/main" val="8592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2FC357-EB8A-487B-BD61-E1E9BD59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17</a:t>
            </a:fld>
            <a:endParaRPr lang="en-GB"/>
          </a:p>
        </p:txBody>
      </p:sp>
      <p:pic>
        <p:nvPicPr>
          <p:cNvPr id="3" name="Bildschirmaufzeichnung 2">
            <a:hlinkClick r:id="" action="ppaction://media"/>
            <a:extLst>
              <a:ext uri="{FF2B5EF4-FFF2-40B4-BE49-F238E27FC236}">
                <a16:creationId xmlns:a16="http://schemas.microsoft.com/office/drawing/2014/main" id="{6453C4BA-1B50-46C2-9D96-736AACFC67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726" r="47397"/>
          <a:stretch/>
        </p:blipFill>
        <p:spPr>
          <a:xfrm>
            <a:off x="467544" y="822818"/>
            <a:ext cx="8219256" cy="3302101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79D0682-4848-4A09-BB7D-DF4C53C62B26}"/>
              </a:ext>
            </a:extLst>
          </p:cNvPr>
          <p:cNvSpPr/>
          <p:nvPr/>
        </p:nvSpPr>
        <p:spPr>
          <a:xfrm>
            <a:off x="5103279" y="5279981"/>
            <a:ext cx="50405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976C28-60EA-4A92-9CB2-7124C2DF784B}"/>
              </a:ext>
            </a:extLst>
          </p:cNvPr>
          <p:cNvSpPr/>
          <p:nvPr/>
        </p:nvSpPr>
        <p:spPr>
          <a:xfrm>
            <a:off x="5796136" y="3068960"/>
            <a:ext cx="156134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C5EDFE-A0B3-49A8-A7BB-46D62BB43201}"/>
              </a:ext>
            </a:extLst>
          </p:cNvPr>
          <p:cNvSpPr txBox="1"/>
          <p:nvPr/>
        </p:nvSpPr>
        <p:spPr>
          <a:xfrm>
            <a:off x="35496" y="4751273"/>
            <a:ext cx="801089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nuklearer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Akzent , </a:t>
            </a:r>
            <a:r>
              <a:rPr lang="de-DE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Akzentsilbe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Akzente  </a:t>
            </a:r>
            <a:endParaRPr lang="de-DE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pränukleare</a:t>
            </a:r>
            <a:r>
              <a:rPr lang="de-D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Kontur  </a:t>
            </a:r>
            <a:endParaRPr lang="de-DE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F98D048-5C92-4925-94D5-C66042DE7B6D}"/>
              </a:ext>
            </a:extLst>
          </p:cNvPr>
          <p:cNvSpPr/>
          <p:nvPr/>
        </p:nvSpPr>
        <p:spPr>
          <a:xfrm>
            <a:off x="5796136" y="2348880"/>
            <a:ext cx="86409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CCD99D-AE5B-42C7-BADC-DDDDFBAB19BC}"/>
              </a:ext>
            </a:extLst>
          </p:cNvPr>
          <p:cNvSpPr/>
          <p:nvPr/>
        </p:nvSpPr>
        <p:spPr>
          <a:xfrm>
            <a:off x="2555776" y="3068960"/>
            <a:ext cx="1561348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8A32123B-999E-4976-A932-5EFD5CA3BBE9}"/>
              </a:ext>
            </a:extLst>
          </p:cNvPr>
          <p:cNvSpPr/>
          <p:nvPr/>
        </p:nvSpPr>
        <p:spPr>
          <a:xfrm rot="5400000">
            <a:off x="6897756" y="3186392"/>
            <a:ext cx="365124" cy="27602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99670BD-AB2B-4A23-93F6-706ED97BEFBA}"/>
              </a:ext>
            </a:extLst>
          </p:cNvPr>
          <p:cNvSpPr/>
          <p:nvPr/>
        </p:nvSpPr>
        <p:spPr>
          <a:xfrm rot="5400000">
            <a:off x="3237311" y="2459434"/>
            <a:ext cx="365123" cy="4176465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5568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2360" y="2881313"/>
            <a:ext cx="3995738" cy="3756025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795463"/>
            <a:ext cx="3894138" cy="3741737"/>
          </a:xfrm>
          <a:prstGeom prst="rect">
            <a:avLst/>
          </a:prstGeom>
          <a:solidFill>
            <a:srgbClr val="EAEAEA"/>
          </a:solidFill>
          <a:ln w="19050">
            <a:solidFill>
              <a:srgbClr val="1940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932190" y="4511963"/>
            <a:ext cx="1060450" cy="1002407"/>
            <a:chOff x="3761" y="3401"/>
            <a:chExt cx="668" cy="64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66368" y="4296413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11348" y="468597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999606" y="3284984"/>
            <a:ext cx="1060450" cy="1051444"/>
            <a:chOff x="3761" y="3401"/>
            <a:chExt cx="668" cy="609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761" y="3435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845" y="3401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962" y="3463"/>
              <a:ext cx="19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036" y="3526"/>
              <a:ext cx="22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43" y="3644"/>
              <a:ext cx="21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50" y="3707"/>
              <a:ext cx="1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3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13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13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13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6431" y="1916113"/>
            <a:ext cx="3902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Intonations-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konturen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16376" y="3022600"/>
            <a:ext cx="3790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Basiert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Tonhöhen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ebenen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023611" y="5775647"/>
            <a:ext cx="2959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13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13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13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13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Amerikanische</a:t>
            </a:r>
            <a:r>
              <a:rPr lang="en-GB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endParaRPr lang="en-GB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908720"/>
            <a:ext cx="5544616" cy="523220"/>
          </a:xfrm>
          <a:prstGeom prst="rect">
            <a:avLst/>
          </a:prstGeom>
          <a:noFill/>
          <a:ln w="19050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Ton-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Sequenzmodelle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4008" y="463100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Britische Schule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28144" y="3284984"/>
            <a:ext cx="705122" cy="5854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92040" y="3022600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408464" y="4136170"/>
            <a:ext cx="2088232" cy="152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Tonsequenzmodell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AM-Phonologie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525963"/>
          </a:xfrm>
        </p:spPr>
        <p:txBody>
          <a:bodyPr>
            <a:normAutofit/>
          </a:bodyPr>
          <a:lstStyle/>
          <a:p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Leben 1973, Liberman 1975, Goldsmith 1976,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1980, Beckman &amp;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1986</a:t>
            </a:r>
          </a:p>
          <a:p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Anfänge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afrikanischen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Tonsprachen</a:t>
            </a: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75165A-8D9A-4569-866A-6B89A889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7186DC-DFC3-4667-B3B1-3447506BE8E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20688"/>
            <a:ext cx="8458200" cy="4171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lexikalischer Töne in afrikanischen Tonsprachen (Goldsmith, 1976; Leben, 1975): </a:t>
            </a:r>
            <a:r>
              <a:rPr lang="de-DE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Dekomponierung</a:t>
            </a:r>
            <a:r>
              <a:rPr lang="de-D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Intonationskonturen in Ton-Sequenzen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de-D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Trager, G. L. and Smith, H. L. (1951). An outline of English structure. Norman, OK: Battenburg Press.</a:t>
            </a:r>
            <a:endParaRPr lang="de-DE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(1980): The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phonetics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phonology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intonation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Doctoral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</a:t>
            </a:r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MIT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de-D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33C2F85F-9E87-45E5-A8E8-C810321E4944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2132682"/>
            <a:ext cx="7466013" cy="2520454"/>
            <a:chOff x="152400" y="2133601"/>
            <a:chExt cx="8510588" cy="3489324"/>
          </a:xfrm>
        </p:grpSpPr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11464BD5-499D-4FED-B74A-6DD47B44F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2088" y="3517900"/>
              <a:ext cx="2120900" cy="2105025"/>
              <a:chOff x="4138" y="2534"/>
              <a:chExt cx="1336" cy="1326"/>
            </a:xfrm>
          </p:grpSpPr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89417ED4-00B7-4F0E-8E5D-28A84952C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0" y="3158"/>
                <a:ext cx="317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i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AE7813B4-08AE-4156-9612-EB8F2D9FF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5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9BC646EB-B55C-4431-81C1-A55927E57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0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F4A198B0-AA47-42A4-90E4-A5A03B261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9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E18DE080-DF36-4C38-9882-19AC7425C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" y="3158"/>
                <a:ext cx="81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e  d    e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C1EB6D26-B6D9-4758-A157-0E2CF6FDD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4" y="29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A83A9FD7-79DB-4176-8E2F-7485032D3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8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683BA07F-7DC0-4EC8-A0F3-050E92278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2938"/>
                <a:ext cx="8" cy="216"/>
              </a:xfrm>
              <a:custGeom>
                <a:avLst/>
                <a:gdLst>
                  <a:gd name="T0" fmla="*/ 8 w 8"/>
                  <a:gd name="T1" fmla="*/ 216 h 216"/>
                  <a:gd name="T2" fmla="*/ 0 w 8"/>
                  <a:gd name="T3" fmla="*/ 0 h 216"/>
                  <a:gd name="T4" fmla="*/ 0 60000 65536"/>
                  <a:gd name="T5" fmla="*/ 0 60000 65536"/>
                  <a:gd name="T6" fmla="*/ 0 w 8"/>
                  <a:gd name="T7" fmla="*/ 0 h 216"/>
                  <a:gd name="T8" fmla="*/ 8 w 8"/>
                  <a:gd name="T9" fmla="*/ 216 h 2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16">
                    <a:moveTo>
                      <a:pt x="8" y="216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82931371-C31F-4B80-B0DC-FE071B19D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ACF6E15C-E24B-45B5-91CC-0CF109DDE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3446"/>
                <a:ext cx="376" cy="273"/>
              </a:xfrm>
              <a:custGeom>
                <a:avLst/>
                <a:gdLst>
                  <a:gd name="T0" fmla="*/ 0 w 376"/>
                  <a:gd name="T1" fmla="*/ 17 h 273"/>
                  <a:gd name="T2" fmla="*/ 160 w 376"/>
                  <a:gd name="T3" fmla="*/ 33 h 273"/>
                  <a:gd name="T4" fmla="*/ 216 w 376"/>
                  <a:gd name="T5" fmla="*/ 217 h 273"/>
                  <a:gd name="T6" fmla="*/ 264 w 376"/>
                  <a:gd name="T7" fmla="*/ 257 h 273"/>
                  <a:gd name="T8" fmla="*/ 312 w 376"/>
                  <a:gd name="T9" fmla="*/ 273 h 273"/>
                  <a:gd name="T10" fmla="*/ 376 w 376"/>
                  <a:gd name="T11" fmla="*/ 265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73"/>
                  <a:gd name="T20" fmla="*/ 376 w 376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73">
                    <a:moveTo>
                      <a:pt x="0" y="17"/>
                    </a:moveTo>
                    <a:cubicBezTo>
                      <a:pt x="55" y="6"/>
                      <a:pt x="111" y="0"/>
                      <a:pt x="160" y="33"/>
                    </a:cubicBezTo>
                    <a:cubicBezTo>
                      <a:pt x="180" y="94"/>
                      <a:pt x="196" y="156"/>
                      <a:pt x="216" y="217"/>
                    </a:cubicBezTo>
                    <a:cubicBezTo>
                      <a:pt x="219" y="227"/>
                      <a:pt x="254" y="253"/>
                      <a:pt x="264" y="257"/>
                    </a:cubicBezTo>
                    <a:cubicBezTo>
                      <a:pt x="279" y="264"/>
                      <a:pt x="312" y="273"/>
                      <a:pt x="312" y="273"/>
                    </a:cubicBezTo>
                    <a:cubicBezTo>
                      <a:pt x="354" y="262"/>
                      <a:pt x="333" y="265"/>
                      <a:pt x="376" y="26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CC67E88D-A184-46DB-831D-819B97F7F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3504"/>
                <a:ext cx="552" cy="356"/>
              </a:xfrm>
              <a:custGeom>
                <a:avLst/>
                <a:gdLst>
                  <a:gd name="T0" fmla="*/ 0 w 552"/>
                  <a:gd name="T1" fmla="*/ 40 h 356"/>
                  <a:gd name="T2" fmla="*/ 144 w 552"/>
                  <a:gd name="T3" fmla="*/ 0 h 356"/>
                  <a:gd name="T4" fmla="*/ 240 w 552"/>
                  <a:gd name="T5" fmla="*/ 24 h 356"/>
                  <a:gd name="T6" fmla="*/ 288 w 552"/>
                  <a:gd name="T7" fmla="*/ 56 h 356"/>
                  <a:gd name="T8" fmla="*/ 312 w 552"/>
                  <a:gd name="T9" fmla="*/ 72 h 356"/>
                  <a:gd name="T10" fmla="*/ 384 w 552"/>
                  <a:gd name="T11" fmla="*/ 168 h 356"/>
                  <a:gd name="T12" fmla="*/ 440 w 552"/>
                  <a:gd name="T13" fmla="*/ 312 h 356"/>
                  <a:gd name="T14" fmla="*/ 488 w 552"/>
                  <a:gd name="T15" fmla="*/ 344 h 356"/>
                  <a:gd name="T16" fmla="*/ 552 w 552"/>
                  <a:gd name="T17" fmla="*/ 344 h 3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356"/>
                  <a:gd name="T29" fmla="*/ 552 w 552"/>
                  <a:gd name="T30" fmla="*/ 356 h 3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356">
                    <a:moveTo>
                      <a:pt x="0" y="40"/>
                    </a:moveTo>
                    <a:cubicBezTo>
                      <a:pt x="48" y="24"/>
                      <a:pt x="97" y="16"/>
                      <a:pt x="144" y="0"/>
                    </a:cubicBezTo>
                    <a:cubicBezTo>
                      <a:pt x="209" y="11"/>
                      <a:pt x="177" y="3"/>
                      <a:pt x="240" y="24"/>
                    </a:cubicBezTo>
                    <a:cubicBezTo>
                      <a:pt x="258" y="30"/>
                      <a:pt x="272" y="45"/>
                      <a:pt x="288" y="56"/>
                    </a:cubicBezTo>
                    <a:cubicBezTo>
                      <a:pt x="296" y="61"/>
                      <a:pt x="312" y="72"/>
                      <a:pt x="312" y="72"/>
                    </a:cubicBezTo>
                    <a:cubicBezTo>
                      <a:pt x="335" y="106"/>
                      <a:pt x="361" y="133"/>
                      <a:pt x="384" y="168"/>
                    </a:cubicBezTo>
                    <a:cubicBezTo>
                      <a:pt x="411" y="208"/>
                      <a:pt x="401" y="278"/>
                      <a:pt x="440" y="312"/>
                    </a:cubicBezTo>
                    <a:cubicBezTo>
                      <a:pt x="454" y="325"/>
                      <a:pt x="472" y="333"/>
                      <a:pt x="488" y="344"/>
                    </a:cubicBezTo>
                    <a:cubicBezTo>
                      <a:pt x="506" y="356"/>
                      <a:pt x="531" y="344"/>
                      <a:pt x="55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28691F67-77C5-47AB-A70D-E1211C957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3468"/>
                <a:ext cx="288" cy="386"/>
              </a:xfrm>
              <a:custGeom>
                <a:avLst/>
                <a:gdLst>
                  <a:gd name="T0" fmla="*/ 0 w 288"/>
                  <a:gd name="T1" fmla="*/ 386 h 386"/>
                  <a:gd name="T2" fmla="*/ 80 w 288"/>
                  <a:gd name="T3" fmla="*/ 362 h 386"/>
                  <a:gd name="T4" fmla="*/ 104 w 288"/>
                  <a:gd name="T5" fmla="*/ 354 h 386"/>
                  <a:gd name="T6" fmla="*/ 192 w 288"/>
                  <a:gd name="T7" fmla="*/ 234 h 386"/>
                  <a:gd name="T8" fmla="*/ 232 w 288"/>
                  <a:gd name="T9" fmla="*/ 162 h 386"/>
                  <a:gd name="T10" fmla="*/ 264 w 288"/>
                  <a:gd name="T11" fmla="*/ 26 h 386"/>
                  <a:gd name="T12" fmla="*/ 288 w 288"/>
                  <a:gd name="T13" fmla="*/ 2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386"/>
                  <a:gd name="T23" fmla="*/ 288 w 288"/>
                  <a:gd name="T24" fmla="*/ 386 h 3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386">
                    <a:moveTo>
                      <a:pt x="0" y="386"/>
                    </a:moveTo>
                    <a:cubicBezTo>
                      <a:pt x="48" y="374"/>
                      <a:pt x="22" y="381"/>
                      <a:pt x="80" y="362"/>
                    </a:cubicBezTo>
                    <a:cubicBezTo>
                      <a:pt x="88" y="359"/>
                      <a:pt x="104" y="354"/>
                      <a:pt x="104" y="354"/>
                    </a:cubicBezTo>
                    <a:cubicBezTo>
                      <a:pt x="141" y="317"/>
                      <a:pt x="167" y="279"/>
                      <a:pt x="192" y="234"/>
                    </a:cubicBezTo>
                    <a:cubicBezTo>
                      <a:pt x="238" y="151"/>
                      <a:pt x="214" y="216"/>
                      <a:pt x="232" y="162"/>
                    </a:cubicBezTo>
                    <a:cubicBezTo>
                      <a:pt x="237" y="122"/>
                      <a:pt x="240" y="62"/>
                      <a:pt x="264" y="26"/>
                    </a:cubicBezTo>
                    <a:cubicBezTo>
                      <a:pt x="281" y="0"/>
                      <a:pt x="270" y="2"/>
                      <a:pt x="288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A3688760-C209-4A9F-970A-24557ADA7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9" y="291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FE82CE4A-A78A-4050-9EED-A855750DB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33601"/>
              <a:ext cx="8339138" cy="3435351"/>
              <a:chOff x="113" y="1662"/>
              <a:chExt cx="5253" cy="2164"/>
            </a:xfrm>
          </p:grpSpPr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E4CD4820-2B5A-4D6E-8B4B-4B096898B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" y="3158"/>
                <a:ext cx="39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 i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18BC8607-ED92-4958-855B-030157598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6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B3A0E341-D510-4FBC-8701-BAD4A7106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5AA65B22-C5F8-4719-9F2E-1317A6843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6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5A48E12D-C2BF-4A76-94AA-88352CDA3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2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AC0EB3C-4A52-4FCB-8E2E-4EC444CBB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3412"/>
                <a:ext cx="376" cy="273"/>
              </a:xfrm>
              <a:custGeom>
                <a:avLst/>
                <a:gdLst>
                  <a:gd name="T0" fmla="*/ 0 w 376"/>
                  <a:gd name="T1" fmla="*/ 17 h 273"/>
                  <a:gd name="T2" fmla="*/ 160 w 376"/>
                  <a:gd name="T3" fmla="*/ 33 h 273"/>
                  <a:gd name="T4" fmla="*/ 216 w 376"/>
                  <a:gd name="T5" fmla="*/ 217 h 273"/>
                  <a:gd name="T6" fmla="*/ 264 w 376"/>
                  <a:gd name="T7" fmla="*/ 257 h 273"/>
                  <a:gd name="T8" fmla="*/ 312 w 376"/>
                  <a:gd name="T9" fmla="*/ 273 h 273"/>
                  <a:gd name="T10" fmla="*/ 376 w 376"/>
                  <a:gd name="T11" fmla="*/ 265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73"/>
                  <a:gd name="T20" fmla="*/ 376 w 376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73">
                    <a:moveTo>
                      <a:pt x="0" y="17"/>
                    </a:moveTo>
                    <a:cubicBezTo>
                      <a:pt x="55" y="6"/>
                      <a:pt x="111" y="0"/>
                      <a:pt x="160" y="33"/>
                    </a:cubicBezTo>
                    <a:cubicBezTo>
                      <a:pt x="180" y="94"/>
                      <a:pt x="196" y="156"/>
                      <a:pt x="216" y="217"/>
                    </a:cubicBezTo>
                    <a:cubicBezTo>
                      <a:pt x="219" y="227"/>
                      <a:pt x="254" y="253"/>
                      <a:pt x="264" y="257"/>
                    </a:cubicBezTo>
                    <a:cubicBezTo>
                      <a:pt x="279" y="264"/>
                      <a:pt x="312" y="273"/>
                      <a:pt x="312" y="273"/>
                    </a:cubicBezTo>
                    <a:cubicBezTo>
                      <a:pt x="354" y="262"/>
                      <a:pt x="333" y="265"/>
                      <a:pt x="376" y="26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8FADA638-B8D2-4748-949F-461D6DCA8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" y="3158"/>
                <a:ext cx="843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 e  d    e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8AD58758-1A24-465E-87CC-631E6419E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0" y="29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10C23AA2-4ACE-4DA3-8681-689D1322C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4" y="2534"/>
                <a:ext cx="25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34F2E08E-F821-4D5F-BC61-F1B8A61BD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7" y="29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8FFE4F2E-0F40-411D-846C-7FF2FC691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0" y="2534"/>
                <a:ext cx="23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de-DE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2FC957F-0448-436E-90B8-F402164F6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3470"/>
                <a:ext cx="552" cy="356"/>
              </a:xfrm>
              <a:custGeom>
                <a:avLst/>
                <a:gdLst>
                  <a:gd name="T0" fmla="*/ 0 w 552"/>
                  <a:gd name="T1" fmla="*/ 40 h 356"/>
                  <a:gd name="T2" fmla="*/ 144 w 552"/>
                  <a:gd name="T3" fmla="*/ 0 h 356"/>
                  <a:gd name="T4" fmla="*/ 240 w 552"/>
                  <a:gd name="T5" fmla="*/ 24 h 356"/>
                  <a:gd name="T6" fmla="*/ 288 w 552"/>
                  <a:gd name="T7" fmla="*/ 56 h 356"/>
                  <a:gd name="T8" fmla="*/ 312 w 552"/>
                  <a:gd name="T9" fmla="*/ 72 h 356"/>
                  <a:gd name="T10" fmla="*/ 384 w 552"/>
                  <a:gd name="T11" fmla="*/ 168 h 356"/>
                  <a:gd name="T12" fmla="*/ 440 w 552"/>
                  <a:gd name="T13" fmla="*/ 312 h 356"/>
                  <a:gd name="T14" fmla="*/ 488 w 552"/>
                  <a:gd name="T15" fmla="*/ 344 h 356"/>
                  <a:gd name="T16" fmla="*/ 552 w 552"/>
                  <a:gd name="T17" fmla="*/ 344 h 3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356"/>
                  <a:gd name="T29" fmla="*/ 552 w 552"/>
                  <a:gd name="T30" fmla="*/ 356 h 3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356">
                    <a:moveTo>
                      <a:pt x="0" y="40"/>
                    </a:moveTo>
                    <a:cubicBezTo>
                      <a:pt x="48" y="24"/>
                      <a:pt x="97" y="16"/>
                      <a:pt x="144" y="0"/>
                    </a:cubicBezTo>
                    <a:cubicBezTo>
                      <a:pt x="209" y="11"/>
                      <a:pt x="177" y="3"/>
                      <a:pt x="240" y="24"/>
                    </a:cubicBezTo>
                    <a:cubicBezTo>
                      <a:pt x="258" y="30"/>
                      <a:pt x="272" y="45"/>
                      <a:pt x="288" y="56"/>
                    </a:cubicBezTo>
                    <a:cubicBezTo>
                      <a:pt x="296" y="61"/>
                      <a:pt x="312" y="72"/>
                      <a:pt x="312" y="72"/>
                    </a:cubicBezTo>
                    <a:cubicBezTo>
                      <a:pt x="335" y="106"/>
                      <a:pt x="361" y="133"/>
                      <a:pt x="384" y="168"/>
                    </a:cubicBezTo>
                    <a:cubicBezTo>
                      <a:pt x="411" y="208"/>
                      <a:pt x="401" y="278"/>
                      <a:pt x="440" y="312"/>
                    </a:cubicBezTo>
                    <a:cubicBezTo>
                      <a:pt x="454" y="325"/>
                      <a:pt x="472" y="333"/>
                      <a:pt x="488" y="344"/>
                    </a:cubicBezTo>
                    <a:cubicBezTo>
                      <a:pt x="506" y="356"/>
                      <a:pt x="531" y="344"/>
                      <a:pt x="552" y="3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8">
                <a:extLst>
                  <a:ext uri="{FF2B5EF4-FFF2-40B4-BE49-F238E27FC236}">
                    <a16:creationId xmlns:a16="http://schemas.microsoft.com/office/drawing/2014/main" id="{BC64AEF7-2DAB-49DA-92AD-9342287FF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991"/>
                <a:ext cx="22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de-DE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32">
                <a:extLst>
                  <a:ext uri="{FF2B5EF4-FFF2-40B4-BE49-F238E27FC236}">
                    <a16:creationId xmlns:a16="http://schemas.microsoft.com/office/drawing/2014/main" id="{31F1A26F-0CD7-4E82-8EFD-0B95DEF1B8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2160"/>
                <a:ext cx="637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+Suffix</a:t>
                </a:r>
              </a:p>
            </p:txBody>
          </p:sp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A0DB060D-A387-4B22-90E6-6749580D0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" y="2535"/>
                <a:ext cx="85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Ton-Ebene</a:t>
                </a:r>
              </a:p>
            </p:txBody>
          </p:sp>
          <p:sp>
            <p:nvSpPr>
              <p:cNvPr id="22" name="Text Box 34">
                <a:extLst>
                  <a:ext uri="{FF2B5EF4-FFF2-40B4-BE49-F238E27FC236}">
                    <a16:creationId xmlns:a16="http://schemas.microsoft.com/office/drawing/2014/main" id="{D6ACAAF8-19F8-4BFB-AE4D-4AD5EAFB6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294"/>
                <a:ext cx="118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Segment-Ebene</a:t>
                </a:r>
              </a:p>
            </p:txBody>
          </p:sp>
          <p:sp>
            <p:nvSpPr>
              <p:cNvPr id="23" name="Text Box 35">
                <a:extLst>
                  <a:ext uri="{FF2B5EF4-FFF2-40B4-BE49-F238E27FC236}">
                    <a16:creationId xmlns:a16="http://schemas.microsoft.com/office/drawing/2014/main" id="{11407F89-FCE4-4C5D-B6CE-D6DE5BA6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931"/>
                <a:ext cx="108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GB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Assoziation</a:t>
                </a:r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5165ED98-2D10-45A6-878B-D9C843B5F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2861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37">
                <a:extLst>
                  <a:ext uri="{FF2B5EF4-FFF2-40B4-BE49-F238E27FC236}">
                    <a16:creationId xmlns:a16="http://schemas.microsoft.com/office/drawing/2014/main" id="{8C1AF3F6-35AF-46FD-BC82-ABA451C76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3213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39">
                <a:extLst>
                  <a:ext uri="{FF2B5EF4-FFF2-40B4-BE49-F238E27FC236}">
                    <a16:creationId xmlns:a16="http://schemas.microsoft.com/office/drawing/2014/main" id="{A20E0604-8163-46F8-ACFB-3B72C96054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" y="1662"/>
                <a:ext cx="4993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13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13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13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13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Ton-</a:t>
                </a:r>
                <a:r>
                  <a:rPr lang="en-GB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Darstellung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Margi (Ost- und N.E. Nigeria) </a:t>
                </a:r>
              </a:p>
            </p:txBody>
          </p:sp>
        </p:grp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CDD548C7-7350-447E-8476-AAC367C2882B}"/>
              </a:ext>
            </a:extLst>
          </p:cNvPr>
          <p:cNvSpPr txBox="1"/>
          <p:nvPr/>
        </p:nvSpPr>
        <p:spPr>
          <a:xfrm>
            <a:off x="3544105" y="4653136"/>
            <a:ext cx="48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                      der                     der Affe</a:t>
            </a:r>
          </a:p>
        </p:txBody>
      </p:sp>
    </p:spTree>
    <p:extLst>
      <p:ext uri="{BB962C8B-B14F-4D97-AF65-F5344CB8AC3E}">
        <p14:creationId xmlns:p14="http://schemas.microsoft.com/office/powerpoint/2010/main" val="124387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AM-Phonologie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83162"/>
          </a:xfrm>
        </p:spPr>
        <p:txBody>
          <a:bodyPr>
            <a:noAutofit/>
          </a:bodyPr>
          <a:lstStyle/>
          <a:p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Beschreibung der Intonationskonturen als Abfolge  von hohen und tiefen Zielpunkte und  den Transitionen zwischen diesen Zielpunkten</a:t>
            </a:r>
          </a:p>
          <a:p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nicht-linear</a:t>
            </a:r>
          </a:p>
          <a:p>
            <a:r>
              <a:rPr lang="de-DE" alt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autosegmental </a:t>
            </a:r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mehrere unabhängige Ebenen mit eigenständigen Elementen (= „Autosegmente“), z.B. </a:t>
            </a:r>
            <a:r>
              <a:rPr lang="de-DE" alt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Tonebene</a:t>
            </a:r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Lautebene </a:t>
            </a:r>
          </a:p>
          <a:p>
            <a:r>
              <a:rPr lang="de-DE" alt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metrisch</a:t>
            </a:r>
            <a:r>
              <a:rPr lang="de-DE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Töne werden mit metrisch organisierten Einheiten  wie Silben oder IP assoziiert</a:t>
            </a:r>
          </a:p>
          <a:p>
            <a:pPr marL="514350" indent="-457200"/>
            <a:endParaRPr lang="de-DE" altLang="de-D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A085EC-A468-4324-B734-894775F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3524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0F7FCE-4249-4AE9-9314-7D405E92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66699"/>
            <a:ext cx="8897592" cy="3486637"/>
          </a:xfrm>
          <a:prstGeom prst="rect">
            <a:avLst/>
          </a:prstGeom>
          <a:ln>
            <a:noFill/>
          </a:ln>
        </p:spPr>
      </p:pic>
      <p:pic>
        <p:nvPicPr>
          <p:cNvPr id="6" name="4_1-Abb1">
            <a:hlinkClick r:id="" action="ppaction://media"/>
            <a:extLst>
              <a:ext uri="{FF2B5EF4-FFF2-40B4-BE49-F238E27FC236}">
                <a16:creationId xmlns:a16="http://schemas.microsoft.com/office/drawing/2014/main" id="{2F13F956-250A-4360-88F9-C27443594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844" y="348588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B9F77B-0487-4C3A-A512-5173836A4B80}"/>
              </a:ext>
            </a:extLst>
          </p:cNvPr>
          <p:cNvSpPr txBox="1"/>
          <p:nvPr/>
        </p:nvSpPr>
        <p:spPr>
          <a:xfrm>
            <a:off x="179512" y="1124744"/>
            <a:ext cx="1597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(high)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4DAE61-8C1D-49E3-AEA6-DB7861A2ED32}"/>
              </a:ext>
            </a:extLst>
          </p:cNvPr>
          <p:cNvSpPr txBox="1"/>
          <p:nvPr/>
        </p:nvSpPr>
        <p:spPr>
          <a:xfrm>
            <a:off x="1907704" y="908720"/>
            <a:ext cx="6979420" cy="1384995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Töne die relativ zu ihren benachbarten Tönen hoch oder tief sind und hohe oder tiefe  Ziel-punkte spezifizieren.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0BDEADA8-DC70-4DF7-8CD0-6C262965EFEC}"/>
              </a:ext>
            </a:extLst>
          </p:cNvPr>
          <p:cNvSpPr/>
          <p:nvPr/>
        </p:nvSpPr>
        <p:spPr>
          <a:xfrm>
            <a:off x="1475656" y="980728"/>
            <a:ext cx="300856" cy="1240979"/>
          </a:xfrm>
          <a:prstGeom prst="rightBrace">
            <a:avLst/>
          </a:prstGeom>
          <a:ln w="19050">
            <a:solidFill>
              <a:srgbClr val="194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4A164E-A87B-40A5-94DF-856B4991EB16}"/>
              </a:ext>
            </a:extLst>
          </p:cNvPr>
          <p:cNvSpPr txBox="1"/>
          <p:nvPr/>
        </p:nvSpPr>
        <p:spPr>
          <a:xfrm>
            <a:off x="890088" y="2751835"/>
            <a:ext cx="136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oiginal</a:t>
            </a:r>
            <a:endParaRPr lang="en-GB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400D9F-1781-40C4-A459-AE690E778F38}"/>
              </a:ext>
            </a:extLst>
          </p:cNvPr>
          <p:cNvSpPr txBox="1"/>
          <p:nvPr/>
        </p:nvSpPr>
        <p:spPr>
          <a:xfrm>
            <a:off x="4844332" y="27513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resynthetisiert</a:t>
            </a:r>
            <a:endParaRPr lang="en-GB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2623CC-7F8A-40ED-8F18-409F36C78DCC}"/>
              </a:ext>
            </a:extLst>
          </p:cNvPr>
          <p:cNvSpPr txBox="1"/>
          <p:nvPr/>
        </p:nvSpPr>
        <p:spPr>
          <a:xfrm>
            <a:off x="3260156" y="469552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stilisiert</a:t>
            </a:r>
            <a:endParaRPr lang="en-GB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DD571B-A1EC-49A9-B42E-824FDF806252}"/>
              </a:ext>
            </a:extLst>
          </p:cNvPr>
          <p:cNvSpPr/>
          <p:nvPr/>
        </p:nvSpPr>
        <p:spPr>
          <a:xfrm>
            <a:off x="323528" y="2751311"/>
            <a:ext cx="8563596" cy="370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A085EC-A468-4324-B734-894775F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3524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4DAE61-8C1D-49E3-AEA6-DB7861A2ED32}"/>
              </a:ext>
            </a:extLst>
          </p:cNvPr>
          <p:cNvSpPr txBox="1"/>
          <p:nvPr/>
        </p:nvSpPr>
        <p:spPr>
          <a:xfrm>
            <a:off x="1082290" y="1340768"/>
            <a:ext cx="6998976" cy="1384995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Unterspezifikation erleichtert die Unter-scheidung zwischen </a:t>
            </a:r>
            <a:r>
              <a:rPr lang="de-DE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funktional relevanter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funktional irrelevanter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012F7B-AD89-4A52-8E32-9A48337A1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9" t="51400" r="21651" b="30050"/>
          <a:stretch/>
        </p:blipFill>
        <p:spPr>
          <a:xfrm>
            <a:off x="1082290" y="3356992"/>
            <a:ext cx="6998976" cy="1423318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A90EF3-A63C-40E8-B380-643078D29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55600" r="22093" b="29000"/>
          <a:stretch/>
        </p:blipFill>
        <p:spPr>
          <a:xfrm>
            <a:off x="1082290" y="5157192"/>
            <a:ext cx="6998976" cy="1339133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93E4D5B-7BA5-4537-80B5-EE6C1B316B86}"/>
              </a:ext>
            </a:extLst>
          </p:cNvPr>
          <p:cNvSpPr/>
          <p:nvPr/>
        </p:nvSpPr>
        <p:spPr>
          <a:xfrm>
            <a:off x="1619672" y="359566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8861CC-BF3F-4173-882C-8A1EB0DA9254}"/>
              </a:ext>
            </a:extLst>
          </p:cNvPr>
          <p:cNvSpPr/>
          <p:nvPr/>
        </p:nvSpPr>
        <p:spPr>
          <a:xfrm>
            <a:off x="3131840" y="359566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9E3B58-5E1E-4AAC-ADF5-CC96F23056B3}"/>
              </a:ext>
            </a:extLst>
          </p:cNvPr>
          <p:cNvSpPr/>
          <p:nvPr/>
        </p:nvSpPr>
        <p:spPr>
          <a:xfrm rot="1136545">
            <a:off x="1864864" y="5332454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7F475EF-03D0-41E2-B8B1-52825CB11226}"/>
              </a:ext>
            </a:extLst>
          </p:cNvPr>
          <p:cNvSpPr/>
          <p:nvPr/>
        </p:nvSpPr>
        <p:spPr>
          <a:xfrm>
            <a:off x="3284240" y="541620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A80EB0E-A9FA-485C-85F3-44BDFE8ECA1D}"/>
              </a:ext>
            </a:extLst>
          </p:cNvPr>
          <p:cNvSpPr/>
          <p:nvPr/>
        </p:nvSpPr>
        <p:spPr>
          <a:xfrm>
            <a:off x="5868144" y="3451650"/>
            <a:ext cx="79208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54251B4-1FEC-48CB-82E6-A024AA6C23B7}"/>
              </a:ext>
            </a:extLst>
          </p:cNvPr>
          <p:cNvSpPr/>
          <p:nvPr/>
        </p:nvSpPr>
        <p:spPr>
          <a:xfrm>
            <a:off x="5940152" y="5248702"/>
            <a:ext cx="79208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415A48-FC8E-418D-B6E0-A1A8DFB7E05B}"/>
              </a:ext>
            </a:extLst>
          </p:cNvPr>
          <p:cNvSpPr txBox="1"/>
          <p:nvPr/>
        </p:nvSpPr>
        <p:spPr>
          <a:xfrm>
            <a:off x="1082290" y="188640"/>
            <a:ext cx="6998976" cy="954107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den Intonationssprachen ist der  Tonhöhen-verlauf einer Äußerung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 unterspezifiziert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1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7A8FB8-56FE-4F97-865C-FD8F1EDB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9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574346-DE2A-4FBE-A249-3CC1828983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713" t="22001" r="16926" b="15001"/>
          <a:stretch/>
        </p:blipFill>
        <p:spPr>
          <a:xfrm>
            <a:off x="198714" y="1574354"/>
            <a:ext cx="8765774" cy="4752528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pic>
        <p:nvPicPr>
          <p:cNvPr id="4" name="4_1-3a1-n">
            <a:hlinkClick r:id="" action="ppaction://media"/>
            <a:extLst>
              <a:ext uri="{FF2B5EF4-FFF2-40B4-BE49-F238E27FC236}">
                <a16:creationId xmlns:a16="http://schemas.microsoft.com/office/drawing/2014/main" id="{0388D93C-7A7B-4355-9E00-788D4F4B6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191683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4_1-3a2-n">
            <a:hlinkClick r:id="" action="ppaction://media"/>
            <a:extLst>
              <a:ext uri="{FF2B5EF4-FFF2-40B4-BE49-F238E27FC236}">
                <a16:creationId xmlns:a16="http://schemas.microsoft.com/office/drawing/2014/main" id="{D94B01C5-A75E-484D-886A-1C001F906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7602" y="191683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4_1-3b1-n">
            <a:hlinkClick r:id="" action="ppaction://media"/>
            <a:extLst>
              <a:ext uri="{FF2B5EF4-FFF2-40B4-BE49-F238E27FC236}">
                <a16:creationId xmlns:a16="http://schemas.microsoft.com/office/drawing/2014/main" id="{7D45589C-43DB-4761-9F80-D89431F568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4_1-3b2-n">
            <a:hlinkClick r:id="" action="ppaction://media"/>
            <a:extLst>
              <a:ext uri="{FF2B5EF4-FFF2-40B4-BE49-F238E27FC236}">
                <a16:creationId xmlns:a16="http://schemas.microsoft.com/office/drawing/2014/main" id="{8CFF0F52-06D4-476F-9675-FD227F3B64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3250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4_1-4a1-n">
            <a:hlinkClick r:id="" action="ppaction://media"/>
            <a:extLst>
              <a:ext uri="{FF2B5EF4-FFF2-40B4-BE49-F238E27FC236}">
                <a16:creationId xmlns:a16="http://schemas.microsoft.com/office/drawing/2014/main" id="{ED5ABECE-9743-47E0-8F1C-6F290BFA9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42320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4_1-4a2-n">
            <a:hlinkClick r:id="" action="ppaction://media"/>
            <a:extLst>
              <a:ext uri="{FF2B5EF4-FFF2-40B4-BE49-F238E27FC236}">
                <a16:creationId xmlns:a16="http://schemas.microsoft.com/office/drawing/2014/main" id="{6BF31445-9DA9-4918-8CD2-75F9DCC8B0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7602" y="422844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4_1-4b1-n">
            <a:hlinkClick r:id="" action="ppaction://media"/>
            <a:extLst>
              <a:ext uri="{FF2B5EF4-FFF2-40B4-BE49-F238E27FC236}">
                <a16:creationId xmlns:a16="http://schemas.microsoft.com/office/drawing/2014/main" id="{BE65FDB2-B8F6-4B58-8CDF-FBC5120245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170" y="53732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4_1-4b2-n">
            <a:hlinkClick r:id="" action="ppaction://media"/>
            <a:extLst>
              <a:ext uri="{FF2B5EF4-FFF2-40B4-BE49-F238E27FC236}">
                <a16:creationId xmlns:a16="http://schemas.microsoft.com/office/drawing/2014/main" id="{15A79FA1-0D77-42E3-94D7-E1B08248E4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672" y="53732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63E0A77-11B1-4743-B919-B147518ED9EB}"/>
              </a:ext>
            </a:extLst>
          </p:cNvPr>
          <p:cNvSpPr txBox="1"/>
          <p:nvPr/>
        </p:nvSpPr>
        <p:spPr>
          <a:xfrm>
            <a:off x="957400" y="188640"/>
            <a:ext cx="7123866" cy="954107"/>
          </a:xfrm>
          <a:prstGeom prst="rect">
            <a:avLst/>
          </a:prstGeom>
          <a:noFill/>
          <a:ln w="28575">
            <a:solidFill>
              <a:srgbClr val="19406B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den Intonationssprachen ist der  Tonhöhen-verlauf einer Äußerung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 unterspezifiziert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751EDA-C2D7-4356-9A74-780E02AEC4A2}"/>
              </a:ext>
            </a:extLst>
          </p:cNvPr>
          <p:cNvSpPr/>
          <p:nvPr/>
        </p:nvSpPr>
        <p:spPr>
          <a:xfrm>
            <a:off x="1335570" y="2636912"/>
            <a:ext cx="316442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4DE8B7-835C-4F62-82E1-BFBF56D88FB5}"/>
              </a:ext>
            </a:extLst>
          </p:cNvPr>
          <p:cNvSpPr/>
          <p:nvPr/>
        </p:nvSpPr>
        <p:spPr>
          <a:xfrm>
            <a:off x="5364088" y="2636912"/>
            <a:ext cx="316442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60D97FC-DE4E-4C28-AC12-EF89F517373A}"/>
              </a:ext>
            </a:extLst>
          </p:cNvPr>
          <p:cNvSpPr/>
          <p:nvPr/>
        </p:nvSpPr>
        <p:spPr>
          <a:xfrm>
            <a:off x="5364088" y="3717032"/>
            <a:ext cx="3164422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CA88D28-87FA-4972-9A3F-474C56039E67}"/>
              </a:ext>
            </a:extLst>
          </p:cNvPr>
          <p:cNvSpPr/>
          <p:nvPr/>
        </p:nvSpPr>
        <p:spPr>
          <a:xfrm>
            <a:off x="1331640" y="3717032"/>
            <a:ext cx="316442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F10DBDB-1249-4322-8A9E-4E81D2C6CE59}"/>
              </a:ext>
            </a:extLst>
          </p:cNvPr>
          <p:cNvSpPr/>
          <p:nvPr/>
        </p:nvSpPr>
        <p:spPr>
          <a:xfrm>
            <a:off x="1331640" y="4847810"/>
            <a:ext cx="316442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518115-A811-4356-B8EF-A710707B7A48}"/>
              </a:ext>
            </a:extLst>
          </p:cNvPr>
          <p:cNvSpPr/>
          <p:nvPr/>
        </p:nvSpPr>
        <p:spPr>
          <a:xfrm>
            <a:off x="5368018" y="4847810"/>
            <a:ext cx="316442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32C3C1A-8094-41EC-8FF9-2BB413FFB333}"/>
              </a:ext>
            </a:extLst>
          </p:cNvPr>
          <p:cNvSpPr/>
          <p:nvPr/>
        </p:nvSpPr>
        <p:spPr>
          <a:xfrm>
            <a:off x="5364088" y="5949280"/>
            <a:ext cx="316442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F55B94-FD87-49E3-B8CA-93A96C8D4989}"/>
              </a:ext>
            </a:extLst>
          </p:cNvPr>
          <p:cNvSpPr/>
          <p:nvPr/>
        </p:nvSpPr>
        <p:spPr>
          <a:xfrm>
            <a:off x="1331640" y="5949280"/>
            <a:ext cx="3164422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Bildschirmpräsentation (4:3)</PresentationFormat>
  <Paragraphs>119</Paragraphs>
  <Slides>17</Slides>
  <Notes>0</Notes>
  <HiddenSlides>0</HiddenSlides>
  <MMClips>17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Geneva</vt:lpstr>
      <vt:lpstr>Times New Roman</vt:lpstr>
      <vt:lpstr>Verdana</vt:lpstr>
      <vt:lpstr>Custom Design</vt:lpstr>
      <vt:lpstr>Autosegmental-metrische Intonationsanalyse</vt:lpstr>
      <vt:lpstr>PowerPoint-Präsentation</vt:lpstr>
      <vt:lpstr>PowerPoint-Präsentation</vt:lpstr>
      <vt:lpstr>AM-Phonologie</vt:lpstr>
      <vt:lpstr>PowerPoint-Präsentation</vt:lpstr>
      <vt:lpstr>AM-Phonologie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177</cp:revision>
  <dcterms:created xsi:type="dcterms:W3CDTF">2020-11-15T17:55:27Z</dcterms:created>
  <dcterms:modified xsi:type="dcterms:W3CDTF">2024-11-25T12:09:55Z</dcterms:modified>
</cp:coreProperties>
</file>