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71" r:id="rId10"/>
    <p:sldId id="272" r:id="rId11"/>
    <p:sldId id="266" r:id="rId12"/>
    <p:sldId id="264" r:id="rId13"/>
    <p:sldId id="265" r:id="rId14"/>
    <p:sldId id="275" r:id="rId15"/>
    <p:sldId id="273" r:id="rId16"/>
    <p:sldId id="278" r:id="rId17"/>
    <p:sldId id="269" r:id="rId18"/>
    <p:sldId id="276" r:id="rId19"/>
    <p:sldId id="277" r:id="rId20"/>
    <p:sldId id="270" r:id="rId21"/>
    <p:sldId id="274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7EF4-395B-4703-B7CB-523F86734587}" type="datetimeFigureOut">
              <a:rPr lang="de-DE" smtClean="0"/>
              <a:pPr/>
              <a:t>24.02.2010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7EF4-395B-4703-B7CB-523F86734587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7EF4-395B-4703-B7CB-523F86734587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gradFill flip="none" rotWithShape="1">
          <a:gsLst>
            <a:gs pos="56000">
              <a:schemeClr val="accent1">
                <a:tint val="66000"/>
                <a:satMod val="160000"/>
                <a:alpha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3000">
              <a:schemeClr val="accent1">
                <a:tint val="23500"/>
                <a:satMod val="160000"/>
              </a:schemeClr>
            </a:gs>
            <a:gs pos="77000">
              <a:schemeClr val="accent1">
                <a:tint val="23500"/>
                <a:satMod val="160000"/>
                <a:alpha val="29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7EF4-395B-4703-B7CB-523F86734587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7EF4-395B-4703-B7CB-523F86734587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7EF4-395B-4703-B7CB-523F86734587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7EF4-395B-4703-B7CB-523F86734587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7EF4-395B-4703-B7CB-523F86734587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7EF4-395B-4703-B7CB-523F86734587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7EF4-395B-4703-B7CB-523F86734587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7EF4-395B-4703-B7CB-523F86734587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7EF4-395B-4703-B7CB-523F86734587}" type="datetimeFigureOut">
              <a:rPr lang="de-DE" smtClean="0"/>
              <a:pPr/>
              <a:t>24.02.2010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CE8B-A304-4754-A4C0-05F7CEDAD04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 descr="uni-logo-transparent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>
          <a:xfrm>
            <a:off x="6905239" y="142852"/>
            <a:ext cx="2195580" cy="818760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elMuse.jpg"/>
          <p:cNvPicPr>
            <a:picLocks noChangeAspect="1"/>
          </p:cNvPicPr>
          <p:nvPr/>
        </p:nvPicPr>
        <p:blipFill>
          <a:blip r:embed="rId2" cstate="print"/>
          <a:srcRect b="11461"/>
          <a:stretch>
            <a:fillRect/>
          </a:stretch>
        </p:blipFill>
        <p:spPr>
          <a:xfrm>
            <a:off x="0" y="1140806"/>
            <a:ext cx="9144000" cy="54314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921021"/>
            <a:ext cx="7772400" cy="1470025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Personalisation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67679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Seminar on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Unlocking the Secrets of the Past: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Text Mining for Historical Documents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Sven Steudter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WordNet</a:t>
            </a:r>
            <a:r>
              <a:rPr lang="de-DE" dirty="0" smtClean="0"/>
              <a:t> </a:t>
            </a:r>
            <a:r>
              <a:rPr lang="de-DE" dirty="0" err="1" smtClean="0"/>
              <a:t>Similarity</a:t>
            </a:r>
            <a:endParaRPr lang="de-DE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z="2400" dirty="0" err="1" smtClean="0"/>
              <a:t>Similarity</a:t>
            </a:r>
            <a:r>
              <a:rPr lang="de-DE" sz="2400" dirty="0" smtClean="0"/>
              <a:t> </a:t>
            </a:r>
            <a:r>
              <a:rPr lang="de-DE" sz="2400" dirty="0" err="1" smtClean="0"/>
              <a:t>methods</a:t>
            </a:r>
            <a:r>
              <a:rPr lang="de-DE" sz="2400" dirty="0" smtClean="0"/>
              <a:t> </a:t>
            </a:r>
            <a:r>
              <a:rPr lang="de-DE" sz="2400" dirty="0" err="1" smtClean="0"/>
              <a:t>used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smtClean="0"/>
              <a:t>Lin (</a:t>
            </a:r>
            <a:r>
              <a:rPr lang="de-DE" sz="2000" dirty="0" err="1" smtClean="0"/>
              <a:t>measures</a:t>
            </a:r>
            <a:r>
              <a:rPr lang="de-DE" sz="2000" dirty="0" smtClean="0"/>
              <a:t> </a:t>
            </a:r>
            <a:r>
              <a:rPr lang="de-DE" sz="2000" dirty="0" err="1" smtClean="0"/>
              <a:t>difference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r>
              <a:rPr lang="de-DE" sz="2000" dirty="0" smtClean="0"/>
              <a:t> </a:t>
            </a:r>
            <a:r>
              <a:rPr lang="de-DE" sz="2000" dirty="0" err="1" smtClean="0"/>
              <a:t>content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terms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probability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occurence</a:t>
            </a:r>
            <a:r>
              <a:rPr lang="de-DE" sz="2000" dirty="0" smtClean="0"/>
              <a:t> in a </a:t>
            </a:r>
            <a:r>
              <a:rPr lang="de-DE" sz="2000" dirty="0" err="1" smtClean="0"/>
              <a:t>corpus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smtClean="0"/>
              <a:t>Leacock-</a:t>
            </a:r>
            <a:r>
              <a:rPr lang="de-DE" sz="2000" dirty="0" err="1" smtClean="0"/>
              <a:t>Chodorow</a:t>
            </a:r>
            <a:r>
              <a:rPr lang="de-DE" sz="2000" dirty="0" smtClean="0"/>
              <a:t> (</a:t>
            </a:r>
            <a:r>
              <a:rPr lang="de-DE" sz="2000" dirty="0" err="1" smtClean="0"/>
              <a:t>edge-counting</a:t>
            </a:r>
            <a:r>
              <a:rPr lang="de-DE" sz="2000" dirty="0" smtClean="0"/>
              <a:t>: </a:t>
            </a:r>
            <a:r>
              <a:rPr lang="en-US" sz="2000" dirty="0" smtClean="0"/>
              <a:t>function of length of  path linking the terms and position of the terms in the taxonomy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smtClean="0"/>
              <a:t>Banerjee-Pedersen (</a:t>
            </a:r>
            <a:r>
              <a:rPr lang="de-DE" sz="2000" dirty="0" err="1" smtClean="0"/>
              <a:t>Lesk</a:t>
            </a:r>
            <a:r>
              <a:rPr lang="de-DE" sz="2000" dirty="0" smtClean="0"/>
              <a:t> </a:t>
            </a:r>
            <a:r>
              <a:rPr lang="de-DE" sz="2000" dirty="0" err="1" smtClean="0"/>
              <a:t>algorithm</a:t>
            </a:r>
            <a:r>
              <a:rPr lang="de-DE" sz="2000" dirty="0" smtClean="0"/>
              <a:t>)</a:t>
            </a:r>
          </a:p>
          <a:p>
            <a:r>
              <a:rPr lang="de-DE" sz="2400" dirty="0" err="1" smtClean="0"/>
              <a:t>Similarity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WordNet</a:t>
            </a:r>
            <a:r>
              <a:rPr lang="de-DE" sz="2400" dirty="0" smtClean="0"/>
              <a:t> </a:t>
            </a:r>
            <a:r>
              <a:rPr lang="de-DE" sz="2400" dirty="0" err="1" smtClean="0"/>
              <a:t>similarities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keyword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err="1" smtClean="0"/>
              <a:t>Visitors</a:t>
            </a:r>
            <a:r>
              <a:rPr lang="de-DE" sz="2400" dirty="0" smtClean="0"/>
              <a:t> </a:t>
            </a:r>
            <a:r>
              <a:rPr lang="de-DE" sz="2400" dirty="0" err="1" smtClean="0"/>
              <a:t>history</a:t>
            </a:r>
            <a:r>
              <a:rPr lang="de-DE" sz="2400" dirty="0" smtClean="0"/>
              <a:t> </a:t>
            </a:r>
            <a:r>
              <a:rPr lang="de-DE" sz="2400" dirty="0" err="1" smtClean="0"/>
              <a:t>may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important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prediction</a:t>
            </a:r>
            <a:endParaRPr lang="de-DE" sz="2400" dirty="0" smtClean="0"/>
          </a:p>
          <a:p>
            <a:r>
              <a:rPr lang="de-DE" sz="2400" dirty="0" err="1" smtClean="0"/>
              <a:t>Latest</a:t>
            </a:r>
            <a:r>
              <a:rPr lang="de-DE" sz="2400" dirty="0" smtClean="0"/>
              <a:t> </a:t>
            </a:r>
            <a:r>
              <a:rPr lang="de-DE" sz="2400" dirty="0" err="1" smtClean="0"/>
              <a:t>visited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exhibits</a:t>
            </a:r>
            <a:r>
              <a:rPr lang="de-DE" sz="2400" dirty="0" smtClean="0"/>
              <a:t> </a:t>
            </a:r>
            <a:r>
              <a:rPr lang="de-DE" sz="2400" dirty="0" err="1" smtClean="0"/>
              <a:t>higher</a:t>
            </a:r>
            <a:r>
              <a:rPr lang="de-DE" sz="2400" dirty="0" smtClean="0"/>
              <a:t> </a:t>
            </a:r>
            <a:r>
              <a:rPr lang="de-DE" sz="2400" dirty="0" err="1" smtClean="0"/>
              <a:t>impact</a:t>
            </a:r>
            <a:r>
              <a:rPr lang="de-DE" sz="2400" dirty="0" smtClean="0"/>
              <a:t> on </a:t>
            </a:r>
            <a:r>
              <a:rPr lang="de-DE" sz="2400" dirty="0" err="1" smtClean="0"/>
              <a:t>visitor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visited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exhibits</a:t>
            </a:r>
            <a:endParaRPr lang="de-DE" sz="2400" dirty="0" smtClean="0"/>
          </a:p>
          <a:p>
            <a:endParaRPr lang="de-DE" sz="2400" dirty="0" smtClean="0"/>
          </a:p>
          <a:p>
            <a:pPr lvl="1"/>
            <a:endParaRPr lang="de-DE" sz="2000" dirty="0"/>
          </a:p>
        </p:txBody>
      </p:sp>
      <p:pic>
        <p:nvPicPr>
          <p:cNvPr id="13" name="Grafik 12" descr="Formel1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975493"/>
            <a:ext cx="4774096" cy="1025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Evaluation: </a:t>
            </a:r>
            <a:r>
              <a:rPr lang="de-DE" dirty="0" err="1" smtClean="0"/>
              <a:t>Method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method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tests</a:t>
            </a:r>
            <a:r>
              <a:rPr lang="de-DE" sz="24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err="1" smtClean="0"/>
              <a:t>Predict</a:t>
            </a:r>
            <a:r>
              <a:rPr lang="de-DE" sz="2000" dirty="0" smtClean="0"/>
              <a:t> </a:t>
            </a:r>
            <a:r>
              <a:rPr lang="de-DE" sz="2000" dirty="0" err="1" smtClean="0"/>
              <a:t>next</a:t>
            </a:r>
            <a:r>
              <a:rPr lang="de-DE" sz="2000" dirty="0" smtClean="0"/>
              <a:t> </a:t>
            </a:r>
            <a:r>
              <a:rPr lang="de-DE" sz="2000" dirty="0" err="1" smtClean="0"/>
              <a:t>exhibit</a:t>
            </a:r>
            <a:r>
              <a:rPr lang="de-DE" sz="2000" dirty="0" smtClean="0"/>
              <a:t> in </a:t>
            </a:r>
            <a:r>
              <a:rPr lang="de-DE" sz="2000" dirty="0" err="1" smtClean="0"/>
              <a:t>visitors</a:t>
            </a:r>
            <a:r>
              <a:rPr lang="de-DE" sz="2000" dirty="0" smtClean="0"/>
              <a:t> </a:t>
            </a:r>
            <a:r>
              <a:rPr lang="de-DE" sz="2000" dirty="0" err="1" smtClean="0"/>
              <a:t>path</a:t>
            </a:r>
            <a:endParaRPr lang="de-DE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err="1" smtClean="0"/>
              <a:t>Restrict</a:t>
            </a:r>
            <a:r>
              <a:rPr lang="de-DE" sz="2000" dirty="0" smtClean="0"/>
              <a:t> </a:t>
            </a:r>
            <a:r>
              <a:rPr lang="de-DE" sz="2000" dirty="0" err="1" smtClean="0"/>
              <a:t>predictions</a:t>
            </a:r>
            <a:r>
              <a:rPr lang="de-DE" sz="2000" dirty="0" smtClean="0"/>
              <a:t>,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pred</a:t>
            </a:r>
            <a:r>
              <a:rPr lang="de-DE" sz="2000" dirty="0" smtClean="0"/>
              <a:t>. </a:t>
            </a:r>
            <a:r>
              <a:rPr lang="de-DE" sz="2000" dirty="0" err="1" smtClean="0"/>
              <a:t>over</a:t>
            </a:r>
            <a:r>
              <a:rPr lang="de-DE" sz="2000" dirty="0" smtClean="0"/>
              <a:t> </a:t>
            </a:r>
            <a:r>
              <a:rPr lang="de-DE" sz="2000" dirty="0" err="1" smtClean="0"/>
              <a:t>threshold</a:t>
            </a:r>
            <a:endParaRPr lang="de-DE" sz="2000" dirty="0" smtClean="0"/>
          </a:p>
          <a:p>
            <a:pPr marL="514350" indent="-457200"/>
            <a:r>
              <a:rPr lang="de-DE" sz="2400" dirty="0" smtClean="0"/>
              <a:t>Evaluation </a:t>
            </a:r>
            <a:r>
              <a:rPr lang="de-DE" sz="2400" dirty="0" err="1" smtClean="0"/>
              <a:t>data</a:t>
            </a:r>
            <a:r>
              <a:rPr lang="de-DE" sz="2400" dirty="0" smtClean="0"/>
              <a:t>, </a:t>
            </a:r>
            <a:r>
              <a:rPr lang="de-DE" sz="2400" dirty="0" err="1" smtClean="0"/>
              <a:t>aforementiened</a:t>
            </a:r>
            <a:r>
              <a:rPr lang="de-DE" sz="2400" dirty="0" smtClean="0"/>
              <a:t> 60 </a:t>
            </a:r>
            <a:r>
              <a:rPr lang="de-DE" sz="2400" dirty="0" err="1" smtClean="0"/>
              <a:t>visitor</a:t>
            </a:r>
            <a:r>
              <a:rPr lang="de-DE" sz="2400" dirty="0" smtClean="0"/>
              <a:t> </a:t>
            </a:r>
            <a:r>
              <a:rPr lang="de-DE" sz="2400" dirty="0" err="1" smtClean="0"/>
              <a:t>paths</a:t>
            </a:r>
            <a:endParaRPr lang="de-DE" sz="2400" dirty="0" smtClean="0"/>
          </a:p>
          <a:p>
            <a:pPr marL="514350" indent="-457200"/>
            <a:r>
              <a:rPr lang="de-DE" sz="2400" dirty="0" smtClean="0"/>
              <a:t>60-fold </a:t>
            </a:r>
            <a:r>
              <a:rPr lang="de-DE" sz="2400" dirty="0" err="1" smtClean="0"/>
              <a:t>cross-validation</a:t>
            </a:r>
            <a:r>
              <a:rPr lang="de-DE" sz="2400" dirty="0" smtClean="0"/>
              <a:t> </a:t>
            </a:r>
            <a:r>
              <a:rPr lang="de-DE" sz="2400" dirty="0" err="1" smtClean="0"/>
              <a:t>used</a:t>
            </a:r>
            <a:r>
              <a:rPr lang="de-DE" sz="2400" dirty="0" smtClean="0"/>
              <a:t>,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Popularity</a:t>
            </a:r>
            <a:r>
              <a:rPr lang="de-DE" sz="2400" dirty="0" smtClean="0"/>
              <a:t>:</a:t>
            </a:r>
          </a:p>
          <a:p>
            <a:pPr marL="914400" lvl="1" indent="-457200"/>
            <a:r>
              <a:rPr lang="de-DE" sz="2000" dirty="0" smtClean="0"/>
              <a:t>59 </a:t>
            </a:r>
            <a:r>
              <a:rPr lang="de-DE" sz="2000" dirty="0" err="1" smtClean="0"/>
              <a:t>visitor</a:t>
            </a:r>
            <a:r>
              <a:rPr lang="de-DE" sz="2000" dirty="0" smtClean="0"/>
              <a:t> </a:t>
            </a:r>
            <a:r>
              <a:rPr lang="de-DE" sz="2000" dirty="0" err="1" smtClean="0"/>
              <a:t>paths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training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endParaRPr lang="de-DE" sz="2000" dirty="0" smtClean="0"/>
          </a:p>
          <a:p>
            <a:pPr marL="914400" lvl="1" indent="-457200"/>
            <a:r>
              <a:rPr lang="de-DE" sz="2000" dirty="0" smtClean="0"/>
              <a:t>1 </a:t>
            </a:r>
            <a:r>
              <a:rPr lang="de-DE" sz="2000" dirty="0" err="1" smtClean="0"/>
              <a:t>remaining</a:t>
            </a:r>
            <a:r>
              <a:rPr lang="de-DE" sz="2000" dirty="0" smtClean="0"/>
              <a:t> </a:t>
            </a:r>
            <a:r>
              <a:rPr lang="de-DE" sz="2000" dirty="0" err="1" smtClean="0"/>
              <a:t>path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evaluation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endParaRPr lang="de-DE" sz="2000" dirty="0" smtClean="0"/>
          </a:p>
          <a:p>
            <a:pPr marL="914400" lvl="1" indent="-457200"/>
            <a:r>
              <a:rPr lang="de-DE" sz="2000" dirty="0" smtClean="0"/>
              <a:t>Repeat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all 60 </a:t>
            </a:r>
            <a:r>
              <a:rPr lang="de-DE" sz="2000" dirty="0" err="1" smtClean="0"/>
              <a:t>paths</a:t>
            </a:r>
            <a:endParaRPr lang="de-DE" sz="2000" dirty="0" smtClean="0"/>
          </a:p>
          <a:p>
            <a:pPr marL="914400" lvl="1" indent="-457200"/>
            <a:r>
              <a:rPr lang="de-DE" sz="2000" dirty="0" smtClean="0"/>
              <a:t>Combine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results</a:t>
            </a:r>
            <a:r>
              <a:rPr lang="de-DE" sz="2000" dirty="0" smtClean="0"/>
              <a:t> in </a:t>
            </a:r>
            <a:r>
              <a:rPr lang="de-DE" sz="2000" dirty="0" err="1" smtClean="0"/>
              <a:t>single</a:t>
            </a:r>
            <a:r>
              <a:rPr lang="de-DE" sz="2000" dirty="0" smtClean="0"/>
              <a:t> </a:t>
            </a:r>
            <a:r>
              <a:rPr lang="de-DE" sz="2000" dirty="0" err="1" smtClean="0"/>
              <a:t>estimation</a:t>
            </a:r>
            <a:r>
              <a:rPr lang="de-DE" sz="2000" dirty="0" smtClean="0"/>
              <a:t> (</a:t>
            </a:r>
            <a:r>
              <a:rPr lang="de-DE" sz="2000" dirty="0" err="1" smtClean="0"/>
              <a:t>e.g</a:t>
            </a:r>
            <a:r>
              <a:rPr lang="de-DE" sz="2000" dirty="0" smtClean="0"/>
              <a:t> </a:t>
            </a:r>
            <a:r>
              <a:rPr lang="de-DE" sz="2000" dirty="0" err="1" smtClean="0"/>
              <a:t>average</a:t>
            </a:r>
            <a:r>
              <a:rPr lang="de-DE" sz="2000" dirty="0" smtClean="0"/>
              <a:t>) 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67" y="1428736"/>
            <a:ext cx="4714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57158" y="1571612"/>
            <a:ext cx="36433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Accuracy</a:t>
            </a:r>
            <a:r>
              <a:rPr lang="de-DE" sz="2400" dirty="0" smtClean="0"/>
              <a:t>: </a:t>
            </a:r>
            <a:r>
              <a:rPr lang="de-DE" sz="2400" dirty="0" err="1" smtClean="0"/>
              <a:t>Percentage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, </a:t>
            </a:r>
            <a:r>
              <a:rPr lang="de-DE" sz="2400" dirty="0" err="1" smtClean="0"/>
              <a:t>occured</a:t>
            </a:r>
            <a:r>
              <a:rPr lang="de-DE" sz="2400" dirty="0" smtClean="0"/>
              <a:t> </a:t>
            </a:r>
            <a:r>
              <a:rPr lang="de-DE" sz="2400" dirty="0" err="1" smtClean="0"/>
              <a:t>event</a:t>
            </a:r>
            <a:r>
              <a:rPr lang="de-DE" sz="2400" dirty="0" smtClean="0"/>
              <a:t> was </a:t>
            </a:r>
            <a:r>
              <a:rPr lang="de-DE" sz="2400" dirty="0" err="1" smtClean="0"/>
              <a:t>predicted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highest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de-DE" sz="2400" b="1" dirty="0" smtClean="0"/>
              <a:t>BOE</a:t>
            </a:r>
            <a:r>
              <a:rPr lang="de-DE" sz="2400" dirty="0" smtClean="0"/>
              <a:t>: </a:t>
            </a:r>
            <a:r>
              <a:rPr lang="de-DE" sz="2400" dirty="0" err="1" smtClean="0"/>
              <a:t>Bag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 </a:t>
            </a:r>
            <a:r>
              <a:rPr lang="de-DE" sz="2400" dirty="0" err="1" smtClean="0"/>
              <a:t>Exhibits</a:t>
            </a:r>
            <a:r>
              <a:rPr lang="de-DE" sz="2400" dirty="0" smtClean="0"/>
              <a:t>: </a:t>
            </a:r>
            <a:r>
              <a:rPr lang="de-DE" sz="2400" dirty="0" err="1" smtClean="0"/>
              <a:t>Percentage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exhibits</a:t>
            </a:r>
            <a:r>
              <a:rPr lang="de-DE" sz="2400" dirty="0" smtClean="0"/>
              <a:t> </a:t>
            </a:r>
            <a:r>
              <a:rPr lang="de-DE" sz="2400" dirty="0" err="1" smtClean="0"/>
              <a:t>visited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visitor</a:t>
            </a:r>
            <a:r>
              <a:rPr lang="de-DE" sz="2400" dirty="0" smtClean="0"/>
              <a:t>, not </a:t>
            </a:r>
            <a:r>
              <a:rPr lang="de-DE" sz="2400" dirty="0" err="1" smtClean="0"/>
              <a:t>necessary</a:t>
            </a:r>
            <a:r>
              <a:rPr lang="de-DE" sz="2400" dirty="0" smtClean="0"/>
              <a:t> in order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recommendation</a:t>
            </a:r>
            <a:r>
              <a:rPr lang="de-DE" sz="2400" dirty="0" smtClean="0"/>
              <a:t> </a:t>
            </a:r>
          </a:p>
          <a:p>
            <a:endParaRPr lang="de-DE" sz="2400" dirty="0" smtClean="0"/>
          </a:p>
          <a:p>
            <a:r>
              <a:rPr lang="de-DE" sz="2400" dirty="0" smtClean="0"/>
              <a:t>BOE </a:t>
            </a:r>
            <a:r>
              <a:rPr lang="de-DE" sz="2400" dirty="0" err="1" smtClean="0"/>
              <a:t>is</a:t>
            </a:r>
            <a:r>
              <a:rPr lang="de-DE" sz="2400" dirty="0" smtClean="0"/>
              <a:t>, in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case</a:t>
            </a:r>
            <a:r>
              <a:rPr lang="de-DE" sz="2400" dirty="0" smtClean="0"/>
              <a:t>, </a:t>
            </a:r>
            <a:r>
              <a:rPr lang="de-DE" sz="2400" dirty="0" err="1" smtClean="0"/>
              <a:t>identical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precision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5143504" y="5500702"/>
            <a:ext cx="277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Single </a:t>
            </a:r>
            <a:r>
              <a:rPr lang="de-DE" sz="2400" dirty="0" err="1" smtClean="0"/>
              <a:t>exhibit</a:t>
            </a:r>
            <a:r>
              <a:rPr lang="de-DE" sz="2400" dirty="0" smtClean="0"/>
              <a:t> </a:t>
            </a:r>
            <a:r>
              <a:rPr lang="de-DE" sz="2400" dirty="0" err="1" smtClean="0"/>
              <a:t>history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9937" y="1490199"/>
            <a:ext cx="5252657" cy="37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57158" y="542926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Single </a:t>
            </a:r>
            <a:r>
              <a:rPr lang="de-DE" sz="2400" dirty="0" err="1" smtClean="0"/>
              <a:t>exhibit</a:t>
            </a:r>
            <a:r>
              <a:rPr lang="de-DE" sz="2400" dirty="0" smtClean="0"/>
              <a:t> </a:t>
            </a:r>
            <a:r>
              <a:rPr lang="de-DE" sz="2400" dirty="0" err="1" smtClean="0"/>
              <a:t>history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threshold</a:t>
            </a:r>
            <a:r>
              <a:rPr lang="de-DE" sz="2400" dirty="0" smtClean="0"/>
              <a:t>				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threshold</a:t>
            </a:r>
            <a:endParaRPr lang="de-DE" sz="2400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481150"/>
            <a:ext cx="367760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9" y="1428735"/>
            <a:ext cx="3706463" cy="173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4714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429256" y="3429000"/>
            <a:ext cx="3334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Visitors</a:t>
            </a:r>
            <a:r>
              <a:rPr lang="de-DE" sz="2400" dirty="0" smtClean="0"/>
              <a:t> </a:t>
            </a:r>
            <a:r>
              <a:rPr lang="de-DE" sz="2400" dirty="0" err="1" smtClean="0"/>
              <a:t>history</a:t>
            </a:r>
            <a:r>
              <a:rPr lang="de-DE" sz="2400" dirty="0" smtClean="0"/>
              <a:t> </a:t>
            </a:r>
            <a:r>
              <a:rPr lang="de-DE" sz="2400" dirty="0" err="1" smtClean="0"/>
              <a:t>enhanced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298482" y="5500702"/>
            <a:ext cx="277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Single </a:t>
            </a:r>
            <a:r>
              <a:rPr lang="de-DE" sz="2400" dirty="0" err="1" smtClean="0"/>
              <a:t>exhibit</a:t>
            </a:r>
            <a:r>
              <a:rPr lang="de-DE" sz="2400" dirty="0" smtClean="0"/>
              <a:t> </a:t>
            </a:r>
            <a:r>
              <a:rPr lang="de-DE" sz="2400" dirty="0" err="1" smtClean="0"/>
              <a:t>history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Best </a:t>
            </a:r>
            <a:r>
              <a:rPr lang="de-DE" sz="2400" dirty="0" err="1" smtClean="0"/>
              <a:t>performing</a:t>
            </a:r>
            <a:r>
              <a:rPr lang="de-DE" sz="2400" dirty="0" smtClean="0"/>
              <a:t> </a:t>
            </a:r>
            <a:r>
              <a:rPr lang="de-DE" sz="2400" dirty="0" err="1" smtClean="0"/>
              <a:t>method</a:t>
            </a:r>
            <a:r>
              <a:rPr lang="de-DE" sz="2400" dirty="0" smtClean="0"/>
              <a:t>: </a:t>
            </a:r>
            <a:r>
              <a:rPr lang="de-DE" sz="2400" dirty="0" err="1" smtClean="0"/>
              <a:t>Popularity-based</a:t>
            </a:r>
            <a:r>
              <a:rPr lang="de-DE" sz="2400" dirty="0" smtClean="0"/>
              <a:t> </a:t>
            </a:r>
            <a:r>
              <a:rPr lang="de-DE" sz="2400" dirty="0" err="1" smtClean="0"/>
              <a:t>prediction</a:t>
            </a:r>
            <a:endParaRPr lang="de-DE" sz="2400" dirty="0" smtClean="0"/>
          </a:p>
          <a:p>
            <a:r>
              <a:rPr lang="de-DE" sz="2400" dirty="0" err="1" smtClean="0"/>
              <a:t>History</a:t>
            </a:r>
            <a:r>
              <a:rPr lang="de-DE" sz="2400" dirty="0" smtClean="0"/>
              <a:t> </a:t>
            </a:r>
            <a:r>
              <a:rPr lang="de-DE" sz="2400" dirty="0" err="1" smtClean="0"/>
              <a:t>enhanced</a:t>
            </a:r>
            <a:r>
              <a:rPr lang="de-DE" sz="2400" dirty="0" smtClean="0"/>
              <a:t> </a:t>
            </a:r>
            <a:r>
              <a:rPr lang="de-DE" sz="2400" dirty="0" err="1" smtClean="0"/>
              <a:t>models</a:t>
            </a:r>
            <a:r>
              <a:rPr lang="de-DE" sz="2400" dirty="0" smtClean="0"/>
              <a:t> </a:t>
            </a:r>
            <a:r>
              <a:rPr lang="de-DE" sz="2400" dirty="0" err="1" smtClean="0"/>
              <a:t>low</a:t>
            </a:r>
            <a:r>
              <a:rPr lang="de-DE" sz="2400" dirty="0" smtClean="0"/>
              <a:t> </a:t>
            </a:r>
            <a:r>
              <a:rPr lang="de-DE" sz="2400" dirty="0" err="1" smtClean="0"/>
              <a:t>performer</a:t>
            </a:r>
            <a:r>
              <a:rPr lang="de-DE" sz="2400" dirty="0" smtClean="0"/>
              <a:t>,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reason</a:t>
            </a:r>
            <a:r>
              <a:rPr lang="de-DE" sz="2400" dirty="0" smtClean="0"/>
              <a:t>: </a:t>
            </a:r>
          </a:p>
          <a:p>
            <a:pPr lvl="1"/>
            <a:r>
              <a:rPr lang="de-DE" sz="2000" dirty="0" err="1" smtClean="0"/>
              <a:t>Visitors</a:t>
            </a:r>
            <a:r>
              <a:rPr lang="de-DE" sz="2000" dirty="0" smtClean="0"/>
              <a:t> </a:t>
            </a:r>
            <a:r>
              <a:rPr lang="de-DE" sz="2000" dirty="0" err="1" smtClean="0"/>
              <a:t>had</a:t>
            </a:r>
            <a:r>
              <a:rPr lang="de-DE" sz="2000" dirty="0" smtClean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preconceived</a:t>
            </a:r>
            <a:r>
              <a:rPr lang="de-DE" sz="2000" dirty="0" smtClean="0"/>
              <a:t> </a:t>
            </a:r>
            <a:r>
              <a:rPr lang="de-DE" sz="2000" dirty="0" err="1" smtClean="0"/>
              <a:t>task</a:t>
            </a:r>
            <a:r>
              <a:rPr lang="de-DE" sz="2000" dirty="0" smtClean="0"/>
              <a:t> in </a:t>
            </a:r>
            <a:r>
              <a:rPr lang="de-DE" sz="2000" dirty="0" err="1" smtClean="0"/>
              <a:t>mind</a:t>
            </a:r>
            <a:endParaRPr lang="de-DE" sz="2000" dirty="0" smtClean="0"/>
          </a:p>
          <a:p>
            <a:pPr lvl="1"/>
            <a:r>
              <a:rPr lang="de-DE" sz="2000" dirty="0" err="1" smtClean="0"/>
              <a:t>Moving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impressive</a:t>
            </a:r>
            <a:r>
              <a:rPr lang="de-DE" sz="2000" dirty="0" smtClean="0"/>
              <a:t> </a:t>
            </a:r>
            <a:r>
              <a:rPr lang="de-DE" sz="2000" dirty="0" err="1" smtClean="0"/>
              <a:t>exhibit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next</a:t>
            </a:r>
            <a:endParaRPr lang="de-DE" sz="2000" dirty="0" smtClean="0"/>
          </a:p>
          <a:p>
            <a:r>
              <a:rPr lang="de-DE" sz="2400" dirty="0" err="1" smtClean="0"/>
              <a:t>History</a:t>
            </a:r>
            <a:r>
              <a:rPr lang="de-DE" sz="2400" dirty="0" smtClean="0"/>
              <a:t> </a:t>
            </a:r>
            <a:r>
              <a:rPr lang="de-DE" sz="2400" b="1" dirty="0" err="1" smtClean="0"/>
              <a:t>here</a:t>
            </a:r>
            <a:r>
              <a:rPr lang="de-DE" sz="2400" dirty="0" smtClean="0"/>
              <a:t> not relevant,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err="1" smtClean="0"/>
              <a:t>location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important</a:t>
            </a:r>
            <a:endParaRPr lang="de-DE" sz="2400" dirty="0" smtClean="0"/>
          </a:p>
          <a:p>
            <a:r>
              <a:rPr lang="de-DE" sz="2400" dirty="0" smtClean="0"/>
              <a:t>Keep in </a:t>
            </a:r>
            <a:r>
              <a:rPr lang="de-DE" sz="2400" dirty="0" err="1" smtClean="0"/>
              <a:t>mind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smtClean="0"/>
              <a:t>Small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endParaRPr lang="de-DE" sz="2000" dirty="0" smtClean="0"/>
          </a:p>
          <a:p>
            <a:pPr lvl="1"/>
            <a:r>
              <a:rPr lang="de-DE" sz="2000" dirty="0" smtClean="0"/>
              <a:t>Melbourne Gallery (</a:t>
            </a:r>
            <a:r>
              <a:rPr lang="de-DE" sz="2000" dirty="0" err="1" smtClean="0"/>
              <a:t>history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city</a:t>
            </a:r>
            <a:r>
              <a:rPr lang="de-DE" sz="2000" dirty="0" smtClean="0"/>
              <a:t>) </a:t>
            </a:r>
            <a:r>
              <a:rPr lang="de-DE" sz="2000" dirty="0" err="1" smtClean="0"/>
              <a:t>perhabs</a:t>
            </a:r>
            <a:r>
              <a:rPr lang="de-DE" sz="2000" dirty="0" smtClean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good</a:t>
            </a:r>
            <a:r>
              <a:rPr lang="de-DE" sz="2000" dirty="0" smtClean="0"/>
              <a:t> </a:t>
            </a:r>
            <a:r>
              <a:rPr lang="de-DE" sz="2000" dirty="0" err="1" smtClean="0"/>
              <a:t>choice</a:t>
            </a:r>
            <a:r>
              <a:rPr lang="de-DE" sz="2000" dirty="0" smtClean="0"/>
              <a:t> </a:t>
            </a:r>
          </a:p>
          <a:p>
            <a:pPr lvl="1"/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2625725"/>
          </a:xfrm>
        </p:spPr>
        <p:txBody>
          <a:bodyPr/>
          <a:lstStyle/>
          <a:p>
            <a:pPr algn="ctr">
              <a:buNone/>
            </a:pPr>
            <a:r>
              <a:rPr lang="de-DE" sz="4000" dirty="0" smtClean="0"/>
              <a:t>BACKUP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tf-idf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Term </a:t>
            </a:r>
            <a:r>
              <a:rPr lang="de-DE" sz="2400" dirty="0" err="1" smtClean="0"/>
              <a:t>frequency</a:t>
            </a:r>
            <a:r>
              <a:rPr lang="de-DE" sz="2400" dirty="0" smtClean="0"/>
              <a:t> – inverse </a:t>
            </a:r>
            <a:r>
              <a:rPr lang="de-DE" sz="2400" dirty="0" err="1" smtClean="0"/>
              <a:t>document</a:t>
            </a:r>
            <a:r>
              <a:rPr lang="de-DE" sz="2400" dirty="0" smtClean="0"/>
              <a:t> </a:t>
            </a:r>
            <a:r>
              <a:rPr lang="de-DE" sz="2400" dirty="0" err="1" smtClean="0"/>
              <a:t>frequency</a:t>
            </a:r>
            <a:endParaRPr lang="de-DE" sz="2400" dirty="0" smtClean="0"/>
          </a:p>
          <a:p>
            <a:r>
              <a:rPr lang="de-DE" sz="2400" dirty="0" smtClean="0"/>
              <a:t>Term </a:t>
            </a:r>
            <a:r>
              <a:rPr lang="de-DE" sz="2400" dirty="0" err="1" smtClean="0"/>
              <a:t>count</a:t>
            </a:r>
            <a:r>
              <a:rPr lang="de-DE" sz="2400" dirty="0" smtClean="0"/>
              <a:t>=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 a </a:t>
            </a:r>
            <a:r>
              <a:rPr lang="de-DE" sz="2400" dirty="0" err="1" smtClean="0"/>
              <a:t>given</a:t>
            </a:r>
            <a:r>
              <a:rPr lang="de-DE" sz="2400" dirty="0" smtClean="0"/>
              <a:t> </a:t>
            </a:r>
            <a:r>
              <a:rPr lang="de-DE" sz="2400" dirty="0" err="1" smtClean="0"/>
              <a:t>term</a:t>
            </a:r>
            <a:r>
              <a:rPr lang="de-DE" sz="2400" dirty="0" smtClean="0"/>
              <a:t> </a:t>
            </a:r>
            <a:r>
              <a:rPr lang="de-DE" sz="2400" dirty="0" err="1" smtClean="0"/>
              <a:t>appears</a:t>
            </a:r>
            <a:r>
              <a:rPr lang="de-DE" sz="2400" dirty="0" smtClean="0"/>
              <a:t> in </a:t>
            </a:r>
            <a:r>
              <a:rPr lang="de-DE" sz="2400" dirty="0" err="1" smtClean="0"/>
              <a:t>document</a:t>
            </a:r>
            <a:r>
              <a:rPr lang="de-DE" sz="2400" dirty="0" smtClean="0"/>
              <a:t> </a:t>
            </a:r>
          </a:p>
          <a:p>
            <a:r>
              <a:rPr lang="de-DE" sz="2400" dirty="0" err="1" smtClean="0"/>
              <a:t>Number</a:t>
            </a:r>
            <a:r>
              <a:rPr lang="de-DE" sz="2400" dirty="0" smtClean="0"/>
              <a:t> 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term</a:t>
            </a:r>
            <a:r>
              <a:rPr lang="de-DE" sz="2400" dirty="0" smtClean="0"/>
              <a:t> </a:t>
            </a:r>
            <a:r>
              <a:rPr lang="de-DE" sz="2400" dirty="0" err="1" smtClean="0"/>
              <a:t>t_i</a:t>
            </a:r>
            <a:r>
              <a:rPr lang="de-DE" sz="2400" dirty="0" smtClean="0"/>
              <a:t> in </a:t>
            </a:r>
            <a:r>
              <a:rPr lang="de-DE" sz="2400" dirty="0" err="1" smtClean="0"/>
              <a:t>doument</a:t>
            </a:r>
            <a:r>
              <a:rPr lang="de-DE" sz="2400" dirty="0" smtClean="0"/>
              <a:t> </a:t>
            </a:r>
            <a:r>
              <a:rPr lang="de-DE" sz="2400" dirty="0" err="1" smtClean="0"/>
              <a:t>d_j</a:t>
            </a:r>
            <a:endParaRPr lang="de-DE" sz="2400" dirty="0" smtClean="0"/>
          </a:p>
          <a:p>
            <a:r>
              <a:rPr lang="de-DE" sz="2400" dirty="0" smtClean="0"/>
              <a:t>In larger </a:t>
            </a:r>
            <a:r>
              <a:rPr lang="de-DE" sz="2400" dirty="0" err="1" smtClean="0"/>
              <a:t>documents</a:t>
            </a:r>
            <a:r>
              <a:rPr lang="de-DE" sz="2400" dirty="0" smtClean="0"/>
              <a:t> </a:t>
            </a:r>
            <a:r>
              <a:rPr lang="de-DE" sz="2400" dirty="0" err="1" smtClean="0"/>
              <a:t>term</a:t>
            </a:r>
            <a:r>
              <a:rPr lang="de-DE" sz="2400" dirty="0" smtClean="0"/>
              <a:t> </a:t>
            </a:r>
            <a:r>
              <a:rPr lang="de-DE" sz="2400" dirty="0" err="1" smtClean="0"/>
              <a:t>occurs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likely</a:t>
            </a:r>
            <a:r>
              <a:rPr lang="de-DE" sz="2400" dirty="0" smtClean="0"/>
              <a:t>, </a:t>
            </a:r>
            <a:r>
              <a:rPr lang="de-DE" sz="2400" dirty="0" err="1" smtClean="0"/>
              <a:t>therefor</a:t>
            </a:r>
            <a:r>
              <a:rPr lang="de-DE" sz="2400" dirty="0" smtClean="0"/>
              <a:t> </a:t>
            </a:r>
            <a:r>
              <a:rPr lang="de-DE" sz="2400" dirty="0" err="1" smtClean="0"/>
              <a:t>normalise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Inverse </a:t>
            </a:r>
            <a:r>
              <a:rPr lang="de-DE" sz="2400" dirty="0" err="1" smtClean="0"/>
              <a:t>document</a:t>
            </a:r>
            <a:r>
              <a:rPr lang="de-DE" sz="2400" dirty="0" smtClean="0"/>
              <a:t> </a:t>
            </a:r>
            <a:r>
              <a:rPr lang="de-DE" sz="2400" dirty="0" err="1" smtClean="0"/>
              <a:t>frequency</a:t>
            </a:r>
            <a:r>
              <a:rPr lang="de-DE" sz="2400" dirty="0" smtClean="0"/>
              <a:t>, </a:t>
            </a:r>
            <a:r>
              <a:rPr lang="de-DE" sz="2400" dirty="0" err="1" smtClean="0"/>
              <a:t>idf</a:t>
            </a:r>
            <a:r>
              <a:rPr lang="de-DE" sz="2400" dirty="0" smtClean="0"/>
              <a:t>, </a:t>
            </a:r>
            <a:r>
              <a:rPr lang="de-DE" sz="2400" dirty="0" err="1" smtClean="0"/>
              <a:t>measures</a:t>
            </a:r>
            <a:r>
              <a:rPr lang="de-DE" sz="2400" dirty="0" smtClean="0"/>
              <a:t> </a:t>
            </a:r>
            <a:r>
              <a:rPr lang="de-DE" sz="2400" dirty="0" err="1" smtClean="0"/>
              <a:t>general</a:t>
            </a:r>
            <a:r>
              <a:rPr lang="de-DE" sz="2400" dirty="0" smtClean="0"/>
              <a:t> </a:t>
            </a:r>
            <a:r>
              <a:rPr lang="de-DE" sz="2400" dirty="0" err="1" smtClean="0"/>
              <a:t>importance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term</a:t>
            </a:r>
            <a:endParaRPr lang="de-DE" sz="2400" dirty="0" smtClean="0"/>
          </a:p>
          <a:p>
            <a:r>
              <a:rPr lang="de-DE" sz="2400" dirty="0" smtClean="0"/>
              <a:t>Total 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documents</a:t>
            </a:r>
            <a:r>
              <a:rPr lang="de-DE" sz="2400" dirty="0" smtClean="0"/>
              <a:t>,</a:t>
            </a:r>
          </a:p>
          <a:p>
            <a:r>
              <a:rPr lang="de-DE" sz="2400" dirty="0" err="1" smtClean="0"/>
              <a:t>Divided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nr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docs</a:t>
            </a:r>
            <a:r>
              <a:rPr lang="de-DE" sz="2400" dirty="0" smtClean="0"/>
              <a:t> </a:t>
            </a:r>
            <a:r>
              <a:rPr lang="de-DE" sz="2400" dirty="0" err="1" smtClean="0"/>
              <a:t>containing</a:t>
            </a:r>
            <a:r>
              <a:rPr lang="de-DE" sz="2400" dirty="0" smtClean="0"/>
              <a:t> </a:t>
            </a:r>
            <a:r>
              <a:rPr lang="de-DE" sz="2400" dirty="0" err="1" smtClean="0"/>
              <a:t>term</a:t>
            </a:r>
            <a:endParaRPr lang="de-DE" sz="2400" dirty="0" smtClean="0"/>
          </a:p>
          <a:p>
            <a:pPr>
              <a:buNone/>
            </a:pPr>
            <a:endParaRPr lang="de-DE" sz="2400" dirty="0"/>
          </a:p>
        </p:txBody>
      </p:sp>
      <p:pic>
        <p:nvPicPr>
          <p:cNvPr id="4" name="Grafik 3" descr="dij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50" y="3571871"/>
            <a:ext cx="1979555" cy="715302"/>
          </a:xfrm>
          <a:prstGeom prst="rect">
            <a:avLst/>
          </a:prstGeom>
        </p:spPr>
      </p:pic>
      <p:pic>
        <p:nvPicPr>
          <p:cNvPr id="5" name="Grafik 4" descr="idf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280" y="5143512"/>
            <a:ext cx="3072000" cy="76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tf-idf</a:t>
            </a:r>
            <a:r>
              <a:rPr lang="de-DE" dirty="0" smtClean="0"/>
              <a:t>: </a:t>
            </a:r>
            <a:r>
              <a:rPr lang="de-DE" dirty="0" err="1" smtClean="0"/>
              <a:t>Similarity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Vector</a:t>
            </a:r>
            <a:r>
              <a:rPr lang="de-DE" sz="2400" dirty="0" smtClean="0"/>
              <a:t> </a:t>
            </a:r>
            <a:r>
              <a:rPr lang="de-DE" sz="2400" dirty="0" err="1" smtClean="0"/>
              <a:t>space</a:t>
            </a:r>
            <a:r>
              <a:rPr lang="de-DE" sz="2400" dirty="0" smtClean="0"/>
              <a:t> model </a:t>
            </a:r>
            <a:r>
              <a:rPr lang="de-DE" sz="2400" dirty="0" err="1" smtClean="0"/>
              <a:t>used</a:t>
            </a:r>
            <a:endParaRPr lang="de-DE" sz="2400" dirty="0" smtClean="0"/>
          </a:p>
          <a:p>
            <a:r>
              <a:rPr lang="de-DE" sz="2400" dirty="0" err="1" smtClean="0"/>
              <a:t>Documents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queries</a:t>
            </a:r>
            <a:r>
              <a:rPr lang="de-DE" sz="2400" dirty="0" smtClean="0"/>
              <a:t> </a:t>
            </a:r>
            <a:r>
              <a:rPr lang="de-DE" sz="2400" dirty="0" err="1" smtClean="0"/>
              <a:t>represented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vectors</a:t>
            </a:r>
            <a:endParaRPr lang="de-DE" sz="2400" dirty="0" smtClean="0"/>
          </a:p>
          <a:p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dimension</a:t>
            </a:r>
            <a:r>
              <a:rPr lang="de-DE" sz="2400" dirty="0" smtClean="0"/>
              <a:t> </a:t>
            </a:r>
            <a:r>
              <a:rPr lang="de-DE" sz="2400" dirty="0" err="1" smtClean="0"/>
              <a:t>corresponds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a </a:t>
            </a:r>
            <a:r>
              <a:rPr lang="de-DE" sz="2400" dirty="0" err="1" smtClean="0"/>
              <a:t>term</a:t>
            </a:r>
            <a:endParaRPr lang="de-DE" sz="2400" dirty="0" smtClean="0"/>
          </a:p>
          <a:p>
            <a:r>
              <a:rPr lang="de-DE" sz="2400" dirty="0" err="1" smtClean="0"/>
              <a:t>Tf-idf</a:t>
            </a:r>
            <a:r>
              <a:rPr lang="de-DE" sz="2400" dirty="0" smtClean="0"/>
              <a:t> </a:t>
            </a:r>
            <a:r>
              <a:rPr lang="de-DE" sz="2400" dirty="0" err="1" smtClean="0"/>
              <a:t>used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weighting</a:t>
            </a:r>
            <a:endParaRPr lang="de-DE" sz="2400" dirty="0" smtClean="0"/>
          </a:p>
          <a:p>
            <a:r>
              <a:rPr lang="de-DE" sz="2400" dirty="0" err="1" smtClean="0"/>
              <a:t>Compare</a:t>
            </a:r>
            <a:r>
              <a:rPr lang="de-DE" sz="2400" dirty="0" smtClean="0"/>
              <a:t> angle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query</a:t>
            </a:r>
            <a:r>
              <a:rPr lang="de-DE" sz="2400" dirty="0" smtClean="0"/>
              <a:t> an </a:t>
            </a:r>
            <a:r>
              <a:rPr lang="de-DE" sz="2400" dirty="0" err="1" smtClean="0"/>
              <a:t>doc</a:t>
            </a:r>
            <a:endParaRPr lang="de-DE" sz="2400" dirty="0"/>
          </a:p>
        </p:txBody>
      </p:sp>
      <p:pic>
        <p:nvPicPr>
          <p:cNvPr id="4" name="Grafik 3" descr="Vector_space_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928934"/>
            <a:ext cx="2381250" cy="2343150"/>
          </a:xfrm>
          <a:prstGeom prst="rect">
            <a:avLst/>
          </a:prstGeom>
        </p:spPr>
      </p:pic>
      <p:pic>
        <p:nvPicPr>
          <p:cNvPr id="5" name="Grafik 4" descr="VSMFormel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357694"/>
            <a:ext cx="5460318" cy="86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WordNet</a:t>
            </a:r>
            <a:r>
              <a:rPr lang="de-DE" dirty="0" smtClean="0"/>
              <a:t> </a:t>
            </a:r>
            <a:r>
              <a:rPr lang="de-DE" dirty="0" err="1" smtClean="0"/>
              <a:t>similarities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de-DE" sz="2400" dirty="0" smtClean="0"/>
              <a:t>Lin:</a:t>
            </a:r>
          </a:p>
          <a:p>
            <a:pPr marL="857250" lvl="1" indent="-457200"/>
            <a:r>
              <a:rPr lang="en-US" sz="2000" dirty="0" smtClean="0"/>
              <a:t> method to compute the semantic relatedness of word senses using the information content of the concepts in </a:t>
            </a:r>
            <a:r>
              <a:rPr lang="en-US" sz="2000" dirty="0" err="1" smtClean="0"/>
              <a:t>WordNet</a:t>
            </a:r>
            <a:r>
              <a:rPr lang="en-US" sz="2000" dirty="0" smtClean="0"/>
              <a:t> and the 'Similarity Theorem'</a:t>
            </a:r>
            <a:endParaRPr lang="de-DE" sz="2000" dirty="0" smtClean="0"/>
          </a:p>
          <a:p>
            <a:pPr marL="457200" indent="-457200"/>
            <a:r>
              <a:rPr lang="de-DE" sz="2400" dirty="0" smtClean="0"/>
              <a:t>Leacock-</a:t>
            </a:r>
            <a:r>
              <a:rPr lang="de-DE" sz="2400" dirty="0" err="1" smtClean="0"/>
              <a:t>Chodorow</a:t>
            </a:r>
            <a:r>
              <a:rPr lang="de-DE" sz="2400" dirty="0" smtClean="0"/>
              <a:t>:</a:t>
            </a:r>
            <a:endParaRPr lang="en-US" sz="2400" dirty="0" smtClean="0"/>
          </a:p>
          <a:p>
            <a:pPr marL="857250" lvl="1" indent="-457200"/>
            <a:r>
              <a:rPr lang="en-US" sz="2000" dirty="0" smtClean="0"/>
              <a:t> counts up the number of edges between the senses in the 'is-a' hierarchy of </a:t>
            </a:r>
            <a:r>
              <a:rPr lang="en-US" sz="2000" dirty="0" err="1" smtClean="0"/>
              <a:t>WordNet</a:t>
            </a:r>
            <a:endParaRPr lang="en-US" sz="2000" dirty="0" smtClean="0"/>
          </a:p>
          <a:p>
            <a:pPr marL="857250" lvl="1" indent="-457200"/>
            <a:r>
              <a:rPr lang="en-US" sz="2000" dirty="0" smtClean="0"/>
              <a:t>value is then scaled by the maximum depth of the </a:t>
            </a:r>
            <a:r>
              <a:rPr lang="en-US" sz="2000" dirty="0" err="1" smtClean="0"/>
              <a:t>WordNet</a:t>
            </a:r>
            <a:r>
              <a:rPr lang="en-US" sz="2000" dirty="0" smtClean="0"/>
              <a:t> 'is-a' hierarchy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de-DE" sz="2400" dirty="0" smtClean="0"/>
              <a:t>Banerjee-Pedersen, </a:t>
            </a:r>
            <a:r>
              <a:rPr lang="de-DE" sz="2400" dirty="0" err="1" smtClean="0"/>
              <a:t>Lesk</a:t>
            </a:r>
            <a:r>
              <a:rPr lang="de-DE" sz="2400" dirty="0" smtClean="0"/>
              <a:t>: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sz="2000" dirty="0" smtClean="0"/>
              <a:t>choosing pairs of ambiguous words within a </a:t>
            </a:r>
            <a:r>
              <a:rPr lang="en-US" sz="2000" dirty="0" err="1" smtClean="0"/>
              <a:t>neighbourhood</a:t>
            </a:r>
            <a:endParaRPr lang="en-US" sz="2000" dirty="0" smtClean="0"/>
          </a:p>
          <a:p>
            <a:pPr marL="857250" lvl="2" indent="-457200">
              <a:buFont typeface="+mj-lt"/>
              <a:buAutoNum type="arabicPeriod"/>
            </a:pPr>
            <a:r>
              <a:rPr lang="en-US" sz="2000" dirty="0" smtClean="0"/>
              <a:t>checks their definitions in a dictionary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sz="2000" dirty="0" smtClean="0"/>
              <a:t>choose the senses as to </a:t>
            </a:r>
            <a:r>
              <a:rPr lang="en-US" sz="2000" dirty="0" err="1" smtClean="0"/>
              <a:t>maximise</a:t>
            </a:r>
            <a:r>
              <a:rPr lang="en-US" sz="2000" dirty="0" smtClean="0"/>
              <a:t> the number of common terms in the definitions of the chosen words.</a:t>
            </a:r>
            <a:endParaRPr lang="de-DE" sz="2000" dirty="0" smtClean="0"/>
          </a:p>
          <a:p>
            <a:pPr marL="457200" indent="-457200">
              <a:buNone/>
            </a:pP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Domain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Museums </a:t>
            </a:r>
            <a:r>
              <a:rPr lang="de-DE" sz="2400" dirty="0" err="1" smtClean="0"/>
              <a:t>offering</a:t>
            </a:r>
            <a:r>
              <a:rPr lang="de-DE" sz="2400" dirty="0" smtClean="0"/>
              <a:t> </a:t>
            </a:r>
            <a:r>
              <a:rPr lang="de-DE" sz="2400" dirty="0" err="1" smtClean="0"/>
              <a:t>vast</a:t>
            </a:r>
            <a:r>
              <a:rPr lang="de-DE" sz="2400" dirty="0" smtClean="0"/>
              <a:t> </a:t>
            </a:r>
            <a:r>
              <a:rPr lang="de-DE" sz="2400" dirty="0" err="1" smtClean="0"/>
              <a:t>amount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information</a:t>
            </a:r>
            <a:endParaRPr lang="de-DE" sz="2400" dirty="0" smtClean="0"/>
          </a:p>
          <a:p>
            <a:r>
              <a:rPr lang="de-DE" sz="2400" b="1" dirty="0" smtClean="0"/>
              <a:t>But: </a:t>
            </a:r>
            <a:r>
              <a:rPr lang="de-DE" sz="2400" dirty="0" err="1" smtClean="0"/>
              <a:t>Visitors</a:t>
            </a:r>
            <a:r>
              <a:rPr lang="de-DE" sz="2400" dirty="0" smtClean="0"/>
              <a:t> </a:t>
            </a:r>
            <a:r>
              <a:rPr lang="de-DE" sz="2400" dirty="0" err="1" smtClean="0"/>
              <a:t>receptivity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time limited</a:t>
            </a:r>
          </a:p>
          <a:p>
            <a:r>
              <a:rPr lang="de-DE" sz="2400" b="1" dirty="0" smtClean="0"/>
              <a:t>Challenge: </a:t>
            </a:r>
            <a:r>
              <a:rPr lang="de-DE" sz="2400" dirty="0" err="1" smtClean="0"/>
              <a:t>seclecting</a:t>
            </a:r>
            <a:r>
              <a:rPr lang="de-DE" sz="2400" dirty="0" smtClean="0"/>
              <a:t> (</a:t>
            </a:r>
            <a:r>
              <a:rPr lang="de-DE" sz="2400" dirty="0" err="1" smtClean="0"/>
              <a:t>subjectively</a:t>
            </a:r>
            <a:r>
              <a:rPr lang="de-DE" sz="2400" dirty="0" smtClean="0"/>
              <a:t>) </a:t>
            </a:r>
            <a:r>
              <a:rPr lang="de-DE" sz="2400" dirty="0" err="1" smtClean="0"/>
              <a:t>interesting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exhibits</a:t>
            </a:r>
            <a:endParaRPr lang="de-DE" sz="2400" dirty="0" smtClean="0"/>
          </a:p>
          <a:p>
            <a:r>
              <a:rPr lang="de-DE" sz="2400" dirty="0" err="1" smtClean="0"/>
              <a:t>Idea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mobile, </a:t>
            </a:r>
            <a:r>
              <a:rPr lang="de-DE" sz="2400" dirty="0" err="1" smtClean="0"/>
              <a:t>electronice</a:t>
            </a:r>
            <a:r>
              <a:rPr lang="de-DE" sz="2400" dirty="0" smtClean="0"/>
              <a:t> </a:t>
            </a:r>
            <a:r>
              <a:rPr lang="de-DE" sz="2400" dirty="0" err="1" smtClean="0"/>
              <a:t>handheld</a:t>
            </a:r>
            <a:r>
              <a:rPr lang="de-DE" sz="2400" dirty="0" smtClean="0"/>
              <a:t>, </a:t>
            </a:r>
            <a:r>
              <a:rPr lang="de-DE" sz="2400" dirty="0" err="1" smtClean="0"/>
              <a:t>like</a:t>
            </a:r>
            <a:r>
              <a:rPr lang="de-DE" sz="2400" dirty="0" smtClean="0"/>
              <a:t> PDA </a:t>
            </a:r>
            <a:r>
              <a:rPr lang="de-DE" sz="2400" dirty="0" err="1" smtClean="0"/>
              <a:t>assisting</a:t>
            </a:r>
            <a:r>
              <a:rPr lang="de-DE" sz="2400" dirty="0" smtClean="0"/>
              <a:t> </a:t>
            </a:r>
            <a:r>
              <a:rPr lang="de-DE" sz="2400" dirty="0" err="1" smtClean="0"/>
              <a:t>visitor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2000" dirty="0" err="1" smtClean="0"/>
              <a:t>Delivering</a:t>
            </a:r>
            <a:r>
              <a:rPr lang="de-DE" sz="2000" dirty="0" smtClean="0"/>
              <a:t> </a:t>
            </a:r>
            <a:r>
              <a:rPr lang="de-DE" sz="2000" dirty="0" err="1" smtClean="0"/>
              <a:t>content</a:t>
            </a:r>
            <a:r>
              <a:rPr lang="de-DE" sz="2000" dirty="0" smtClean="0"/>
              <a:t> 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</a:t>
            </a:r>
            <a:r>
              <a:rPr lang="de-DE" sz="2000" dirty="0" err="1" smtClean="0"/>
              <a:t>observations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visit</a:t>
            </a:r>
            <a:endParaRPr lang="de-DE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de-DE" sz="2000" dirty="0" err="1" smtClean="0"/>
              <a:t>Recommend</a:t>
            </a:r>
            <a:r>
              <a:rPr lang="de-DE" sz="2000" dirty="0" smtClean="0"/>
              <a:t> </a:t>
            </a:r>
            <a:r>
              <a:rPr lang="de-DE" sz="2000" dirty="0" err="1" smtClean="0"/>
              <a:t>exhibits</a:t>
            </a:r>
            <a:endParaRPr lang="de-DE" sz="2000" dirty="0" smtClean="0"/>
          </a:p>
          <a:p>
            <a:pPr marL="571500" indent="-514350"/>
            <a:r>
              <a:rPr lang="de-DE" sz="2400" dirty="0" smtClean="0"/>
              <a:t>Non-intrusive ,adaptive 		        		  	   </a:t>
            </a:r>
            <a:r>
              <a:rPr lang="de-DE" sz="2400" dirty="0" err="1" smtClean="0"/>
              <a:t>user</a:t>
            </a:r>
            <a:r>
              <a:rPr lang="de-DE" sz="2400" dirty="0" smtClean="0"/>
              <a:t> </a:t>
            </a:r>
            <a:r>
              <a:rPr lang="de-DE" sz="2400" dirty="0" err="1" smtClean="0"/>
              <a:t>modelling</a:t>
            </a:r>
            <a:r>
              <a:rPr lang="de-DE" sz="2400" dirty="0" smtClean="0"/>
              <a:t> </a:t>
            </a:r>
            <a:r>
              <a:rPr lang="de-DE" sz="2400" dirty="0" err="1" smtClean="0"/>
              <a:t>technologies</a:t>
            </a:r>
            <a:r>
              <a:rPr lang="de-DE" sz="2400" dirty="0" smtClean="0"/>
              <a:t>  </a:t>
            </a:r>
            <a:r>
              <a:rPr lang="de-DE" sz="2400" dirty="0" err="1" smtClean="0"/>
              <a:t>used</a:t>
            </a:r>
            <a:endParaRPr lang="de-DE" sz="2400" dirty="0" smtClean="0"/>
          </a:p>
          <a:p>
            <a:pPr marL="571500" indent="-514350">
              <a:buNone/>
            </a:pPr>
            <a:endParaRPr lang="de-DE" sz="2400" dirty="0" smtClean="0"/>
          </a:p>
          <a:p>
            <a:pPr marL="571500" indent="-514350"/>
            <a:endParaRPr lang="de-DE" sz="2400" dirty="0" smtClean="0"/>
          </a:p>
          <a:p>
            <a:pPr marL="800100" lvl="1" indent="-342900">
              <a:buNone/>
            </a:pPr>
            <a:endParaRPr lang="de-DE" sz="1600" dirty="0" smtClean="0"/>
          </a:p>
          <a:p>
            <a:pPr marL="800100" lvl="1" indent="-342900">
              <a:buFont typeface="+mj-lt"/>
              <a:buAutoNum type="arabicPeriod"/>
            </a:pPr>
            <a:endParaRPr lang="de-DE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357694"/>
            <a:ext cx="2960942" cy="198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Precision, Recall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400" dirty="0" smtClean="0"/>
              <a:t>Recall: </a:t>
            </a:r>
            <a:r>
              <a:rPr lang="de-DE" sz="2400" dirty="0" err="1" smtClean="0"/>
              <a:t>Percentage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relevant </a:t>
            </a:r>
            <a:r>
              <a:rPr lang="de-DE" sz="2400" dirty="0" err="1" smtClean="0"/>
              <a:t>documents</a:t>
            </a:r>
            <a:r>
              <a:rPr lang="de-DE" sz="2400" dirty="0" smtClean="0"/>
              <a:t> 				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respect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relative </a:t>
            </a:r>
            <a:r>
              <a:rPr lang="de-DE" sz="2400" dirty="0" err="1" smtClean="0"/>
              <a:t>number</a:t>
            </a:r>
            <a:r>
              <a:rPr lang="de-DE" sz="2400" dirty="0" smtClean="0"/>
              <a:t>				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documents</a:t>
            </a:r>
            <a:r>
              <a:rPr lang="de-DE" sz="2400" dirty="0" smtClean="0"/>
              <a:t> </a:t>
            </a:r>
            <a:r>
              <a:rPr lang="de-DE" sz="2400" dirty="0" err="1" smtClean="0"/>
              <a:t>retrieved</a:t>
            </a:r>
            <a:r>
              <a:rPr lang="de-DE" sz="2400" dirty="0" smtClean="0"/>
              <a:t>.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1600" dirty="0" smtClean="0"/>
          </a:p>
          <a:p>
            <a:pPr>
              <a:buNone/>
            </a:pPr>
            <a:r>
              <a:rPr lang="de-DE" sz="2400" dirty="0" smtClean="0"/>
              <a:t>			     Precision: </a:t>
            </a:r>
            <a:r>
              <a:rPr lang="de-DE" sz="2400" dirty="0" err="1" smtClean="0"/>
              <a:t>Percentage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relevant </a:t>
            </a:r>
            <a:r>
              <a:rPr lang="de-DE" sz="2400" dirty="0" err="1" smtClean="0"/>
              <a:t>documents</a:t>
            </a:r>
            <a:r>
              <a:rPr lang="de-DE" sz="2400" dirty="0" smtClean="0"/>
              <a:t>			</a:t>
            </a:r>
            <a:r>
              <a:rPr lang="de-DE" sz="2400" dirty="0" err="1" smtClean="0"/>
              <a:t>retrieved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respect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total 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			relevant </a:t>
            </a:r>
            <a:r>
              <a:rPr lang="de-DE" sz="2400" dirty="0" err="1" smtClean="0"/>
              <a:t>documents</a:t>
            </a:r>
            <a:r>
              <a:rPr lang="de-DE" sz="2400" dirty="0" smtClean="0"/>
              <a:t> in </a:t>
            </a:r>
            <a:r>
              <a:rPr lang="de-DE" sz="2400" dirty="0" err="1" smtClean="0"/>
              <a:t>dataspace</a:t>
            </a:r>
            <a:r>
              <a:rPr lang="de-DE" sz="2400" dirty="0" smtClean="0"/>
              <a:t>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929647" y="1714488"/>
            <a:ext cx="1714319" cy="171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2910" y="4000504"/>
            <a:ext cx="1714319" cy="171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precisiontrans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00" y="2928926"/>
            <a:ext cx="6044572" cy="574000"/>
          </a:xfrm>
          <a:prstGeom prst="rect">
            <a:avLst/>
          </a:prstGeom>
        </p:spPr>
      </p:pic>
      <p:pic>
        <p:nvPicPr>
          <p:cNvPr id="10" name="Grafik 9" descr="recall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357826"/>
            <a:ext cx="5704858" cy="57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F-Score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F-Score </a:t>
            </a:r>
            <a:r>
              <a:rPr lang="de-DE" sz="2400" dirty="0" err="1" smtClean="0"/>
              <a:t>combines</a:t>
            </a:r>
            <a:r>
              <a:rPr lang="de-DE" sz="2400" dirty="0" smtClean="0"/>
              <a:t> Precision </a:t>
            </a:r>
            <a:r>
              <a:rPr lang="de-DE" sz="2400" dirty="0" err="1" smtClean="0"/>
              <a:t>and</a:t>
            </a:r>
            <a:r>
              <a:rPr lang="de-DE" sz="2400" dirty="0" smtClean="0"/>
              <a:t> Recall</a:t>
            </a:r>
          </a:p>
          <a:p>
            <a:r>
              <a:rPr lang="de-DE" sz="2400" dirty="0" err="1" smtClean="0"/>
              <a:t>Harmonic</a:t>
            </a:r>
            <a:r>
              <a:rPr lang="de-DE" sz="2400" dirty="0" smtClean="0"/>
              <a:t> </a:t>
            </a:r>
            <a:r>
              <a:rPr lang="de-DE" sz="2400" dirty="0" err="1" smtClean="0"/>
              <a:t>mean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precision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recall</a:t>
            </a:r>
            <a:endParaRPr lang="de-DE" sz="2400" dirty="0" smtClean="0"/>
          </a:p>
          <a:p>
            <a:endParaRPr lang="de-DE" sz="2400" dirty="0"/>
          </a:p>
        </p:txBody>
      </p:sp>
      <p:pic>
        <p:nvPicPr>
          <p:cNvPr id="32770" name="Picture 2" descr="F = 2 \cdot \frac{\mathrm{precision} \cdot \mathrm{recall}}{\mathrm{precision} + \mathrm{recall}}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928934"/>
            <a:ext cx="2907030" cy="613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Prediction</a:t>
            </a:r>
            <a:r>
              <a:rPr lang="de-DE" dirty="0" smtClean="0"/>
              <a:t> </a:t>
            </a:r>
            <a:r>
              <a:rPr lang="de-DE" dirty="0" err="1" smtClean="0"/>
              <a:t>stimuli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Different </a:t>
            </a:r>
            <a:r>
              <a:rPr lang="de-DE" sz="2400" b="1" dirty="0" err="1" smtClean="0"/>
              <a:t>stimuli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err="1" smtClean="0"/>
              <a:t>Physical</a:t>
            </a:r>
            <a:r>
              <a:rPr lang="de-DE" sz="2000" dirty="0" smtClean="0"/>
              <a:t> </a:t>
            </a:r>
            <a:r>
              <a:rPr lang="de-DE" sz="2000" b="1" dirty="0" err="1" smtClean="0"/>
              <a:t>proximity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exhibits</a:t>
            </a:r>
            <a:endParaRPr lang="de-DE" sz="2000" dirty="0" smtClean="0"/>
          </a:p>
          <a:p>
            <a:pPr lvl="1"/>
            <a:r>
              <a:rPr lang="de-DE" sz="2000" dirty="0" err="1" smtClean="0"/>
              <a:t>Conceptual</a:t>
            </a:r>
            <a:r>
              <a:rPr lang="de-DE" sz="2000" dirty="0" smtClean="0"/>
              <a:t> </a:t>
            </a:r>
            <a:r>
              <a:rPr lang="de-DE" sz="2000" dirty="0" err="1" smtClean="0"/>
              <a:t>simularity</a:t>
            </a:r>
            <a:r>
              <a:rPr lang="de-DE" sz="2000" dirty="0" smtClean="0"/>
              <a:t> (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</a:t>
            </a:r>
            <a:r>
              <a:rPr lang="de-DE" sz="2000" b="1" dirty="0" err="1" smtClean="0"/>
              <a:t>textual</a:t>
            </a:r>
            <a:r>
              <a:rPr lang="de-DE" sz="2000" dirty="0" smtClean="0"/>
              <a:t> </a:t>
            </a:r>
            <a:r>
              <a:rPr lang="de-DE" sz="2000" dirty="0" err="1" smtClean="0"/>
              <a:t>describtion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exhibit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smtClean="0"/>
              <a:t>Relative </a:t>
            </a:r>
            <a:r>
              <a:rPr lang="de-DE" sz="2000" dirty="0" err="1" smtClean="0"/>
              <a:t>sequence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visitors</a:t>
            </a:r>
            <a:r>
              <a:rPr lang="de-DE" sz="2000" dirty="0" smtClean="0"/>
              <a:t> </a:t>
            </a:r>
            <a:r>
              <a:rPr lang="de-DE" sz="2000" dirty="0" err="1" smtClean="0"/>
              <a:t>visited</a:t>
            </a:r>
            <a:r>
              <a:rPr lang="de-DE" sz="2000" dirty="0" smtClean="0"/>
              <a:t> </a:t>
            </a:r>
            <a:r>
              <a:rPr lang="de-DE" sz="2000" dirty="0" err="1" smtClean="0"/>
              <a:t>exhibits</a:t>
            </a:r>
            <a:r>
              <a:rPr lang="de-DE" sz="2000" dirty="0" smtClean="0"/>
              <a:t> (</a:t>
            </a:r>
            <a:r>
              <a:rPr lang="de-DE" sz="2000" b="1" dirty="0" err="1" smtClean="0"/>
              <a:t>popularity</a:t>
            </a:r>
            <a:r>
              <a:rPr lang="de-DE" sz="2000" dirty="0" smtClean="0"/>
              <a:t>)</a:t>
            </a:r>
          </a:p>
          <a:p>
            <a:r>
              <a:rPr lang="de-DE" sz="2400" dirty="0" err="1" smtClean="0"/>
              <a:t>Evaluate</a:t>
            </a:r>
            <a:r>
              <a:rPr lang="de-DE" sz="2400" dirty="0" smtClean="0"/>
              <a:t> relative </a:t>
            </a:r>
            <a:r>
              <a:rPr lang="de-DE" sz="2400" dirty="0" err="1" smtClean="0"/>
              <a:t>impact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different </a:t>
            </a:r>
            <a:r>
              <a:rPr lang="de-DE" sz="2400" dirty="0" err="1" smtClean="0"/>
              <a:t>factors</a:t>
            </a:r>
            <a:r>
              <a:rPr lang="de-DE" sz="2400" dirty="0" smtClean="0"/>
              <a:t> =&gt; </a:t>
            </a:r>
            <a:r>
              <a:rPr lang="de-DE" sz="2400" dirty="0" err="1" smtClean="0"/>
              <a:t>seperate</a:t>
            </a:r>
            <a:r>
              <a:rPr lang="de-DE" sz="2400" dirty="0" smtClean="0"/>
              <a:t> </a:t>
            </a:r>
            <a:r>
              <a:rPr lang="de-DE" sz="2400" dirty="0" err="1" smtClean="0"/>
              <a:t>stimuli</a:t>
            </a:r>
            <a:endParaRPr lang="de-DE" sz="2400" dirty="0" smtClean="0"/>
          </a:p>
          <a:p>
            <a:r>
              <a:rPr lang="de-DE" sz="2400" dirty="0" smtClean="0"/>
              <a:t>Language </a:t>
            </a:r>
            <a:r>
              <a:rPr lang="de-DE" sz="2400" dirty="0" err="1" smtClean="0"/>
              <a:t>based</a:t>
            </a:r>
            <a:r>
              <a:rPr lang="de-DE" sz="2400" dirty="0" smtClean="0"/>
              <a:t> </a:t>
            </a:r>
            <a:r>
              <a:rPr lang="de-DE" sz="2400" dirty="0" err="1" smtClean="0"/>
              <a:t>models</a:t>
            </a:r>
            <a:r>
              <a:rPr lang="de-DE" sz="2400" dirty="0" smtClean="0"/>
              <a:t> </a:t>
            </a:r>
            <a:r>
              <a:rPr lang="de-DE" sz="2400" dirty="0" err="1" smtClean="0"/>
              <a:t>simulate</a:t>
            </a:r>
            <a:r>
              <a:rPr lang="de-DE" sz="2400" dirty="0" smtClean="0"/>
              <a:t> </a:t>
            </a:r>
            <a:r>
              <a:rPr lang="de-DE" sz="2400" dirty="0" err="1" smtClean="0"/>
              <a:t>visitors</a:t>
            </a:r>
            <a:r>
              <a:rPr lang="de-DE" sz="2400" dirty="0" smtClean="0"/>
              <a:t> </a:t>
            </a:r>
            <a:r>
              <a:rPr lang="de-DE" sz="2400" dirty="0" err="1" smtClean="0"/>
              <a:t>thought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CSIR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396" y="4500570"/>
            <a:ext cx="2731008" cy="2048256"/>
          </a:xfrm>
          <a:prstGeom prst="rect">
            <a:avLst/>
          </a:prstGeom>
        </p:spPr>
      </p:pic>
      <p:pic>
        <p:nvPicPr>
          <p:cNvPr id="4" name="Grafik 3" descr="Sign outs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1158" y="4500570"/>
            <a:ext cx="2763520" cy="20726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Experimental Setup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Melbourne Museum, </a:t>
            </a:r>
            <a:r>
              <a:rPr lang="de-DE" sz="2400" dirty="0" err="1" smtClean="0"/>
              <a:t>Australia</a:t>
            </a:r>
            <a:endParaRPr lang="de-DE" sz="2400" dirty="0" smtClean="0"/>
          </a:p>
          <a:p>
            <a:r>
              <a:rPr lang="de-DE" sz="2400" dirty="0" err="1" smtClean="0"/>
              <a:t>Largest</a:t>
            </a:r>
            <a:r>
              <a:rPr lang="de-DE" sz="2400" dirty="0" smtClean="0"/>
              <a:t> </a:t>
            </a:r>
            <a:r>
              <a:rPr lang="de-DE" sz="2400" dirty="0" err="1" smtClean="0"/>
              <a:t>museum</a:t>
            </a:r>
            <a:r>
              <a:rPr lang="de-DE" sz="2400" dirty="0" smtClean="0"/>
              <a:t> in Southern </a:t>
            </a:r>
            <a:r>
              <a:rPr lang="de-DE" sz="2400" dirty="0" err="1" smtClean="0"/>
              <a:t>Hemisphere</a:t>
            </a:r>
            <a:endParaRPr lang="de-DE" sz="2400" dirty="0" smtClean="0"/>
          </a:p>
          <a:p>
            <a:r>
              <a:rPr lang="de-DE" sz="2400" dirty="0" err="1" smtClean="0"/>
              <a:t>Restricted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Australia</a:t>
            </a:r>
            <a:r>
              <a:rPr lang="de-DE" sz="2400" dirty="0" smtClean="0"/>
              <a:t> Gallery </a:t>
            </a:r>
            <a:r>
              <a:rPr lang="de-DE" sz="2400" dirty="0" err="1" smtClean="0"/>
              <a:t>collection</a:t>
            </a:r>
            <a:r>
              <a:rPr lang="de-DE" sz="2400" dirty="0" smtClean="0"/>
              <a:t>, </a:t>
            </a:r>
            <a:r>
              <a:rPr lang="de-DE" sz="2400" dirty="0" err="1" smtClean="0"/>
              <a:t>presents</a:t>
            </a:r>
            <a:r>
              <a:rPr lang="de-DE" sz="2400" dirty="0" smtClean="0"/>
              <a:t> </a:t>
            </a:r>
            <a:r>
              <a:rPr lang="de-DE" sz="2400" dirty="0" err="1" smtClean="0"/>
              <a:t>history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 Melbourne:</a:t>
            </a:r>
          </a:p>
          <a:p>
            <a:pPr lvl="1"/>
            <a:r>
              <a:rPr lang="de-DE" sz="2000" dirty="0" err="1" smtClean="0"/>
              <a:t>Phar</a:t>
            </a:r>
            <a:r>
              <a:rPr lang="de-DE" sz="2000" dirty="0" smtClean="0"/>
              <a:t> </a:t>
            </a:r>
            <a:r>
              <a:rPr lang="de-DE" sz="2000" dirty="0" err="1" smtClean="0"/>
              <a:t>Lap</a:t>
            </a:r>
            <a:endParaRPr lang="de-DE" sz="2000" dirty="0" smtClean="0"/>
          </a:p>
          <a:p>
            <a:pPr lvl="1"/>
            <a:r>
              <a:rPr lang="de-DE" sz="2000" dirty="0" smtClean="0"/>
              <a:t>CSIRAC</a:t>
            </a:r>
          </a:p>
          <a:p>
            <a:r>
              <a:rPr lang="de-DE" sz="2400" b="1" dirty="0" smtClean="0"/>
              <a:t>Variation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exhibits</a:t>
            </a:r>
            <a:r>
              <a:rPr lang="de-DE" sz="2400" b="1" dirty="0" smtClean="0"/>
              <a:t> </a:t>
            </a:r>
            <a:r>
              <a:rPr lang="de-DE" sz="2400" dirty="0" smtClean="0"/>
              <a:t>: </a:t>
            </a:r>
            <a:r>
              <a:rPr lang="de-DE" sz="2400" dirty="0" err="1" smtClean="0"/>
              <a:t>can</a:t>
            </a:r>
            <a:r>
              <a:rPr lang="de-DE" sz="2400" dirty="0" smtClean="0"/>
              <a:t> not </a:t>
            </a:r>
            <a:r>
              <a:rPr lang="de-DE" sz="2400" dirty="0" err="1" smtClean="0"/>
              <a:t>classified</a:t>
            </a:r>
            <a:r>
              <a:rPr lang="de-DE" sz="2400" dirty="0" smtClean="0"/>
              <a:t> in a </a:t>
            </a:r>
            <a:r>
              <a:rPr lang="de-DE" sz="2400" dirty="0" err="1" smtClean="0"/>
              <a:t>single</a:t>
            </a:r>
            <a:r>
              <a:rPr lang="de-DE" sz="2400" dirty="0" smtClean="0"/>
              <a:t> </a:t>
            </a:r>
            <a:r>
              <a:rPr lang="de-DE" sz="2400" dirty="0" err="1" smtClean="0"/>
              <a:t>category</a:t>
            </a:r>
            <a:endParaRPr lang="de-DE" sz="2400" dirty="0" smtClean="0"/>
          </a:p>
          <a:p>
            <a:pPr lvl="1"/>
            <a:endParaRPr lang="de-DE" sz="2000" dirty="0" smtClean="0"/>
          </a:p>
        </p:txBody>
      </p:sp>
      <p:pic>
        <p:nvPicPr>
          <p:cNvPr id="5" name="Grafik 4" descr="PharL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5582" y="4500570"/>
            <a:ext cx="2340864" cy="207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Experimental Setup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Wide </a:t>
            </a:r>
            <a:r>
              <a:rPr lang="de-DE" sz="2400" dirty="0" err="1" smtClean="0"/>
              <a:t>range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modality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smtClean="0"/>
              <a:t>Information </a:t>
            </a:r>
            <a:r>
              <a:rPr lang="de-DE" sz="2000" dirty="0" err="1" smtClean="0"/>
              <a:t>plaque</a:t>
            </a:r>
            <a:endParaRPr lang="de-DE" sz="2000" dirty="0" smtClean="0"/>
          </a:p>
          <a:p>
            <a:pPr lvl="1"/>
            <a:r>
              <a:rPr lang="de-DE" sz="2000" dirty="0" smtClean="0"/>
              <a:t>Audio-</a:t>
            </a:r>
            <a:r>
              <a:rPr lang="de-DE" sz="2000" dirty="0" err="1" smtClean="0"/>
              <a:t>visual</a:t>
            </a:r>
            <a:r>
              <a:rPr lang="de-DE" sz="2000" dirty="0" smtClean="0"/>
              <a:t> </a:t>
            </a:r>
            <a:r>
              <a:rPr lang="de-DE" sz="2000" dirty="0" err="1" smtClean="0"/>
              <a:t>enhancement</a:t>
            </a:r>
            <a:endParaRPr lang="de-DE" sz="2000" dirty="0" smtClean="0"/>
          </a:p>
          <a:p>
            <a:pPr lvl="1"/>
            <a:r>
              <a:rPr lang="de-DE" sz="2000" dirty="0" smtClean="0"/>
              <a:t>Multiple </a:t>
            </a:r>
            <a:r>
              <a:rPr lang="de-DE" sz="2000" dirty="0" err="1" smtClean="0"/>
              <a:t>displays</a:t>
            </a:r>
            <a:r>
              <a:rPr lang="de-DE" sz="2000" dirty="0" smtClean="0"/>
              <a:t> </a:t>
            </a:r>
            <a:r>
              <a:rPr lang="de-DE" sz="2000" dirty="0" err="1" smtClean="0"/>
              <a:t>interacting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visitor</a:t>
            </a:r>
            <a:endParaRPr lang="de-DE" sz="2000" dirty="0" smtClean="0"/>
          </a:p>
          <a:p>
            <a:r>
              <a:rPr lang="de-DE" sz="2400" dirty="0" err="1" smtClean="0"/>
              <a:t>Here</a:t>
            </a:r>
            <a:r>
              <a:rPr lang="de-DE" sz="2400" dirty="0" smtClean="0"/>
              <a:t>: NOT </a:t>
            </a:r>
            <a:r>
              <a:rPr lang="de-DE" sz="2400" dirty="0" err="1" smtClean="0"/>
              <a:t>differentiate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</a:t>
            </a:r>
            <a:r>
              <a:rPr lang="de-DE" sz="2400" dirty="0" smtClean="0"/>
              <a:t> </a:t>
            </a:r>
            <a:r>
              <a:rPr lang="de-DE" sz="2400" dirty="0" err="1" smtClean="0"/>
              <a:t>types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modalities</a:t>
            </a:r>
            <a:endParaRPr lang="de-DE" sz="2400" dirty="0" smtClean="0"/>
          </a:p>
          <a:p>
            <a:r>
              <a:rPr lang="de-DE" sz="2400" dirty="0" err="1" smtClean="0"/>
              <a:t>Australia</a:t>
            </a:r>
            <a:r>
              <a:rPr lang="de-DE" sz="2400" dirty="0" smtClean="0"/>
              <a:t> Gallery </a:t>
            </a:r>
            <a:r>
              <a:rPr lang="de-DE" sz="2400" dirty="0" err="1" smtClean="0"/>
              <a:t>Collection</a:t>
            </a:r>
            <a:r>
              <a:rPr lang="de-DE" sz="2400" dirty="0" smtClean="0"/>
              <a:t> </a:t>
            </a:r>
            <a:r>
              <a:rPr lang="de-DE" sz="2400" dirty="0" err="1" smtClean="0"/>
              <a:t>exists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53 </a:t>
            </a:r>
            <a:r>
              <a:rPr lang="de-DE" sz="2400" dirty="0" err="1" smtClean="0"/>
              <a:t>exhibits</a:t>
            </a:r>
            <a:endParaRPr lang="de-DE" sz="2400" dirty="0" smtClean="0"/>
          </a:p>
          <a:p>
            <a:r>
              <a:rPr lang="de-DE" sz="2400" dirty="0" err="1" smtClean="0"/>
              <a:t>Topology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floor</a:t>
            </a:r>
            <a:r>
              <a:rPr lang="de-DE" sz="2400" dirty="0" smtClean="0"/>
              <a:t>: open plan design =&gt; </a:t>
            </a:r>
            <a:r>
              <a:rPr lang="de-DE" sz="2400" b="1" dirty="0" err="1" smtClean="0"/>
              <a:t>no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predetermined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sequence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architecture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Floorplan</a:t>
            </a:r>
            <a:r>
              <a:rPr lang="de-DE" sz="2400" dirty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exhibition</a:t>
            </a:r>
            <a:r>
              <a:rPr lang="de-DE" sz="2400" dirty="0" smtClean="0"/>
              <a:t> </a:t>
            </a:r>
            <a:r>
              <a:rPr lang="de-DE" sz="2400" dirty="0" err="1" smtClean="0"/>
              <a:t>located</a:t>
            </a:r>
            <a:r>
              <a:rPr lang="de-DE" sz="2400" dirty="0" smtClean="0"/>
              <a:t> in 2. </a:t>
            </a:r>
            <a:r>
              <a:rPr lang="de-DE" sz="2400" dirty="0" err="1" smtClean="0"/>
              <a:t>floor</a:t>
            </a:r>
            <a:endParaRPr lang="de-DE" sz="2400" dirty="0"/>
          </a:p>
          <a:p>
            <a:r>
              <a:rPr lang="de-DE" sz="2400" dirty="0" err="1" smtClean="0"/>
              <a:t>Physical</a:t>
            </a:r>
            <a:r>
              <a:rPr lang="de-DE" sz="2400" dirty="0" smtClean="0"/>
              <a:t> </a:t>
            </a:r>
            <a:r>
              <a:rPr lang="de-DE" sz="2400" dirty="0" err="1" smtClean="0"/>
              <a:t>distance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exhibits</a:t>
            </a:r>
            <a:endParaRPr lang="de-DE" sz="2400" dirty="0" smtClean="0"/>
          </a:p>
          <a:p>
            <a:r>
              <a:rPr lang="de-DE" sz="2400" dirty="0" smtClean="0"/>
              <a:t>Melbourne Museum web-</a:t>
            </a:r>
            <a:r>
              <a:rPr lang="de-DE" sz="2400" dirty="0" err="1" smtClean="0"/>
              <a:t>site</a:t>
            </a:r>
            <a:r>
              <a:rPr lang="de-DE" sz="2400" dirty="0" smtClean="0"/>
              <a:t> </a:t>
            </a:r>
            <a:r>
              <a:rPr lang="de-DE" sz="2400" dirty="0" err="1" smtClean="0"/>
              <a:t>provides</a:t>
            </a:r>
            <a:r>
              <a:rPr lang="de-DE" sz="2400" dirty="0" smtClean="0"/>
              <a:t> </a:t>
            </a:r>
            <a:r>
              <a:rPr lang="de-DE" sz="2400" dirty="0" err="1" smtClean="0"/>
              <a:t>corresponding</a:t>
            </a:r>
            <a:r>
              <a:rPr lang="de-DE" sz="2400" dirty="0" smtClean="0"/>
              <a:t> web-</a:t>
            </a:r>
            <a:r>
              <a:rPr lang="de-DE" sz="2400" dirty="0" err="1" smtClean="0"/>
              <a:t>page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every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</a:t>
            </a:r>
            <a:endParaRPr lang="de-DE" sz="2400" dirty="0" smtClean="0"/>
          </a:p>
          <a:p>
            <a:r>
              <a:rPr lang="de-DE" sz="2400" dirty="0" smtClean="0"/>
              <a:t>Dataset </a:t>
            </a:r>
            <a:r>
              <a:rPr lang="de-DE" sz="2400" dirty="0" err="1" smtClean="0"/>
              <a:t>of</a:t>
            </a:r>
            <a:r>
              <a:rPr lang="de-DE" sz="2400" dirty="0" smtClean="0"/>
              <a:t> 60 </a:t>
            </a:r>
            <a:r>
              <a:rPr lang="de-DE" sz="2400" dirty="0" err="1" smtClean="0"/>
              <a:t>visitor</a:t>
            </a:r>
            <a:r>
              <a:rPr lang="de-DE" sz="2400" dirty="0" smtClean="0"/>
              <a:t> </a:t>
            </a:r>
            <a:r>
              <a:rPr lang="de-DE" sz="2400" dirty="0" err="1" smtClean="0"/>
              <a:t>paths</a:t>
            </a:r>
            <a:r>
              <a:rPr lang="de-DE" sz="2400" dirty="0" smtClean="0"/>
              <a:t> </a:t>
            </a:r>
            <a:r>
              <a:rPr lang="de-DE" sz="2400" dirty="0" err="1" smtClean="0"/>
              <a:t>through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gallery</a:t>
            </a:r>
            <a:r>
              <a:rPr lang="de-DE" sz="2400" dirty="0" smtClean="0"/>
              <a:t>, </a:t>
            </a:r>
            <a:r>
              <a:rPr lang="de-DE" sz="2400" dirty="0" err="1" smtClean="0"/>
              <a:t>used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/>
              <a:t>Training (</a:t>
            </a:r>
            <a:r>
              <a:rPr lang="de-DE" sz="2000" dirty="0" err="1" smtClean="0"/>
              <a:t>machine</a:t>
            </a:r>
            <a:r>
              <a:rPr lang="de-DE" sz="2000" dirty="0" smtClean="0"/>
              <a:t> </a:t>
            </a:r>
            <a:r>
              <a:rPr lang="de-DE" sz="2000" dirty="0" err="1" smtClean="0"/>
              <a:t>learning</a:t>
            </a:r>
            <a:r>
              <a:rPr lang="de-DE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/>
              <a:t>Evaluation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err="1" smtClean="0"/>
              <a:t>Predictions</a:t>
            </a:r>
            <a:r>
              <a:rPr lang="de-DE" sz="4000" dirty="0" smtClean="0"/>
              <a:t> </a:t>
            </a:r>
            <a:r>
              <a:rPr lang="de-DE" sz="4000" dirty="0" err="1" smtClean="0"/>
              <a:t>based</a:t>
            </a:r>
            <a:r>
              <a:rPr lang="de-DE" sz="4000" dirty="0" smtClean="0"/>
              <a:t> on</a:t>
            </a:r>
            <a:br>
              <a:rPr lang="de-DE" sz="4000" dirty="0" smtClean="0"/>
            </a:br>
            <a:r>
              <a:rPr lang="de-DE" sz="4000" dirty="0" err="1" smtClean="0"/>
              <a:t>Proximity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Popularity</a:t>
            </a:r>
            <a:r>
              <a:rPr lang="de-DE" sz="4000" dirty="0" smtClean="0"/>
              <a:t/>
            </a:r>
            <a:br>
              <a:rPr lang="de-DE" sz="4000" dirty="0" smtClean="0"/>
            </a:b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Proximity-based</a:t>
            </a:r>
            <a:r>
              <a:rPr lang="de-DE" sz="2400" dirty="0" smtClean="0"/>
              <a:t>  </a:t>
            </a:r>
            <a:r>
              <a:rPr lang="de-DE" sz="2400" dirty="0" err="1" smtClean="0"/>
              <a:t>predictions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err="1" smtClean="0"/>
              <a:t>Exhibits</a:t>
            </a:r>
            <a:r>
              <a:rPr lang="de-DE" sz="2000" dirty="0" smtClean="0"/>
              <a:t> </a:t>
            </a:r>
            <a:r>
              <a:rPr lang="de-DE" sz="2000" dirty="0" err="1" smtClean="0"/>
              <a:t>ranked</a:t>
            </a:r>
            <a:r>
              <a:rPr lang="de-DE" sz="2000" dirty="0" smtClean="0"/>
              <a:t> in order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physical</a:t>
            </a:r>
            <a:r>
              <a:rPr lang="de-DE" sz="2000" dirty="0" smtClean="0"/>
              <a:t> </a:t>
            </a:r>
            <a:r>
              <a:rPr lang="de-DE" sz="2000" dirty="0" err="1" smtClean="0"/>
              <a:t>distance</a:t>
            </a:r>
            <a:endParaRPr lang="de-DE" sz="2000" dirty="0" smtClean="0"/>
          </a:p>
          <a:p>
            <a:pPr lvl="1"/>
            <a:r>
              <a:rPr lang="de-DE" sz="2000" dirty="0" err="1" smtClean="0"/>
              <a:t>Prediction</a:t>
            </a:r>
            <a:r>
              <a:rPr lang="de-DE" sz="2000" dirty="0" smtClean="0"/>
              <a:t>: </a:t>
            </a:r>
            <a:r>
              <a:rPr lang="de-DE" sz="2000" b="1" dirty="0" err="1" smtClean="0"/>
              <a:t>closest</a:t>
            </a:r>
            <a:r>
              <a:rPr lang="de-DE" sz="2000" b="1" dirty="0" smtClean="0"/>
              <a:t> not-</a:t>
            </a:r>
            <a:r>
              <a:rPr lang="de-DE" sz="2000" b="1" dirty="0" err="1" smtClean="0"/>
              <a:t>yet</a:t>
            </a:r>
            <a:r>
              <a:rPr lang="de-DE" sz="2000" b="1" dirty="0" smtClean="0"/>
              <a:t>-</a:t>
            </a:r>
            <a:r>
              <a:rPr lang="de-DE" sz="2000" b="1" dirty="0" err="1" smtClean="0"/>
              <a:t>visited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exhibit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visitors</a:t>
            </a:r>
            <a:r>
              <a:rPr lang="de-DE" sz="2000" dirty="0" smtClean="0"/>
              <a:t> </a:t>
            </a:r>
            <a:r>
              <a:rPr lang="de-DE" sz="2000" dirty="0" err="1" smtClean="0"/>
              <a:t>current</a:t>
            </a:r>
            <a:r>
              <a:rPr lang="de-DE" sz="2000" dirty="0" smtClean="0"/>
              <a:t> </a:t>
            </a:r>
            <a:r>
              <a:rPr lang="de-DE" sz="2000" dirty="0" err="1" smtClean="0"/>
              <a:t>location</a:t>
            </a:r>
            <a:endParaRPr lang="de-DE" sz="2000" dirty="0" smtClean="0"/>
          </a:p>
          <a:p>
            <a:pPr lvl="1"/>
            <a:r>
              <a:rPr lang="de-DE" sz="2000" dirty="0" smtClean="0"/>
              <a:t>In </a:t>
            </a:r>
            <a:r>
              <a:rPr lang="de-DE" sz="2000" dirty="0" err="1" smtClean="0"/>
              <a:t>evaluation</a:t>
            </a:r>
            <a:r>
              <a:rPr lang="de-DE" sz="2000" dirty="0" smtClean="0"/>
              <a:t>: </a:t>
            </a:r>
            <a:r>
              <a:rPr lang="de-DE" sz="2000" dirty="0" err="1" smtClean="0"/>
              <a:t>baseline</a:t>
            </a:r>
            <a:endParaRPr lang="de-DE" sz="2000" dirty="0" smtClean="0"/>
          </a:p>
          <a:p>
            <a:r>
              <a:rPr lang="de-DE" sz="2400" dirty="0" err="1" smtClean="0"/>
              <a:t>Popularity-based</a:t>
            </a:r>
            <a:r>
              <a:rPr lang="de-DE" sz="2400" dirty="0" smtClean="0"/>
              <a:t> </a:t>
            </a:r>
            <a:r>
              <a:rPr lang="de-DE" sz="2400" dirty="0" err="1" smtClean="0"/>
              <a:t>predictions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err="1" smtClean="0"/>
              <a:t>Visitor</a:t>
            </a:r>
            <a:r>
              <a:rPr lang="de-DE" sz="2000" dirty="0" smtClean="0"/>
              <a:t> </a:t>
            </a:r>
            <a:r>
              <a:rPr lang="de-DE" sz="2000" dirty="0" err="1" smtClean="0"/>
              <a:t>paths</a:t>
            </a:r>
            <a:r>
              <a:rPr lang="de-DE" sz="2000" dirty="0" smtClean="0"/>
              <a:t> </a:t>
            </a:r>
            <a:r>
              <a:rPr lang="de-DE" sz="2000" dirty="0" err="1" smtClean="0"/>
              <a:t>provided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Melbourne Museum</a:t>
            </a:r>
          </a:p>
          <a:p>
            <a:pPr lvl="1"/>
            <a:r>
              <a:rPr lang="de-DE" sz="2000" b="1" dirty="0" err="1" smtClean="0"/>
              <a:t>Convert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paths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matrix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transitional</a:t>
            </a:r>
            <a:r>
              <a:rPr lang="de-DE" sz="2000" dirty="0" smtClean="0"/>
              <a:t> </a:t>
            </a:r>
            <a:r>
              <a:rPr lang="de-DE" sz="2000" dirty="0" err="1" smtClean="0"/>
              <a:t>probabilities</a:t>
            </a:r>
            <a:endParaRPr lang="de-DE" sz="2000" dirty="0" smtClean="0"/>
          </a:p>
          <a:p>
            <a:pPr lvl="1"/>
            <a:r>
              <a:rPr lang="de-DE" sz="2000" dirty="0" smtClean="0"/>
              <a:t>Zero </a:t>
            </a:r>
            <a:r>
              <a:rPr lang="de-DE" sz="2000" dirty="0" err="1" smtClean="0"/>
              <a:t>probabilities</a:t>
            </a:r>
            <a:r>
              <a:rPr lang="de-DE" sz="2000" dirty="0" smtClean="0"/>
              <a:t> </a:t>
            </a:r>
            <a:r>
              <a:rPr lang="de-DE" sz="2000" dirty="0" err="1" smtClean="0"/>
              <a:t>removed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Laplacian</a:t>
            </a:r>
            <a:r>
              <a:rPr lang="de-DE" sz="2000" dirty="0" smtClean="0"/>
              <a:t> </a:t>
            </a:r>
            <a:r>
              <a:rPr lang="de-DE" sz="2000" dirty="0" err="1" smtClean="0"/>
              <a:t>smoothing</a:t>
            </a:r>
            <a:endParaRPr lang="de-DE" sz="2000" dirty="0" smtClean="0"/>
          </a:p>
          <a:p>
            <a:pPr lvl="1"/>
            <a:r>
              <a:rPr lang="de-DE" sz="2000" dirty="0" err="1" smtClean="0"/>
              <a:t>Markov</a:t>
            </a:r>
            <a:r>
              <a:rPr lang="de-DE" sz="2000" dirty="0" smtClean="0"/>
              <a:t> Model</a:t>
            </a:r>
          </a:p>
          <a:p>
            <a:pPr lvl="1"/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Text-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Prediction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Exhibits</a:t>
            </a:r>
            <a:r>
              <a:rPr lang="de-DE" sz="2400" dirty="0" smtClean="0"/>
              <a:t> </a:t>
            </a:r>
            <a:r>
              <a:rPr lang="de-DE" sz="2400" dirty="0" err="1" smtClean="0"/>
              <a:t>related</a:t>
            </a:r>
            <a:r>
              <a:rPr lang="de-DE" sz="2400" dirty="0" smtClean="0"/>
              <a:t> 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information</a:t>
            </a:r>
            <a:r>
              <a:rPr lang="de-DE" sz="2400" dirty="0" smtClean="0"/>
              <a:t> </a:t>
            </a:r>
            <a:r>
              <a:rPr lang="de-DE" sz="2400" dirty="0" err="1" smtClean="0"/>
              <a:t>content</a:t>
            </a:r>
            <a:endParaRPr lang="de-DE" sz="2400" dirty="0" smtClean="0"/>
          </a:p>
          <a:p>
            <a:r>
              <a:rPr lang="de-DE" sz="2400" dirty="0" smtClean="0"/>
              <a:t>Every </a:t>
            </a:r>
            <a:r>
              <a:rPr lang="de-DE" sz="2400" dirty="0" err="1" smtClean="0"/>
              <a:t>exhibits</a:t>
            </a:r>
            <a:r>
              <a:rPr lang="de-DE" sz="2400" dirty="0" smtClean="0"/>
              <a:t> web-</a:t>
            </a:r>
            <a:r>
              <a:rPr lang="de-DE" sz="2400" dirty="0" err="1" smtClean="0"/>
              <a:t>page</a:t>
            </a:r>
            <a:r>
              <a:rPr lang="de-DE" sz="2400" dirty="0" smtClean="0"/>
              <a:t> </a:t>
            </a:r>
            <a:r>
              <a:rPr lang="de-DE" sz="2400" dirty="0" err="1" smtClean="0"/>
              <a:t>consits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/>
              <a:t>Body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text</a:t>
            </a:r>
            <a:r>
              <a:rPr lang="de-DE" sz="2000" dirty="0" smtClean="0"/>
              <a:t> </a:t>
            </a:r>
            <a:r>
              <a:rPr lang="de-DE" sz="2000" dirty="0" err="1" smtClean="0"/>
              <a:t>describing</a:t>
            </a:r>
            <a:r>
              <a:rPr lang="de-DE" sz="2000" dirty="0" smtClean="0"/>
              <a:t> </a:t>
            </a:r>
            <a:r>
              <a:rPr lang="de-DE" sz="2000" dirty="0" err="1" smtClean="0"/>
              <a:t>exhibit</a:t>
            </a:r>
            <a:endParaRPr lang="de-DE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/>
              <a:t>Set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attribute</a:t>
            </a:r>
            <a:r>
              <a:rPr lang="de-DE" sz="2000" dirty="0" smtClean="0"/>
              <a:t> </a:t>
            </a:r>
            <a:r>
              <a:rPr lang="de-DE" sz="2000" dirty="0" err="1" smtClean="0"/>
              <a:t>keywords</a:t>
            </a:r>
            <a:endParaRPr lang="de-DE" sz="2000" dirty="0" smtClean="0"/>
          </a:p>
          <a:p>
            <a:pPr marL="514350" indent="-457200"/>
            <a:r>
              <a:rPr lang="de-DE" sz="2400" dirty="0" err="1" smtClean="0"/>
              <a:t>Prediction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most</a:t>
            </a:r>
            <a:r>
              <a:rPr lang="de-DE" sz="2400" dirty="0" smtClean="0"/>
              <a:t> </a:t>
            </a:r>
            <a:r>
              <a:rPr lang="de-DE" sz="2400" dirty="0" err="1" smtClean="0"/>
              <a:t>similar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</a:t>
            </a:r>
            <a:r>
              <a:rPr lang="de-DE" sz="2400" dirty="0" smtClean="0"/>
              <a:t>:</a:t>
            </a:r>
          </a:p>
          <a:p>
            <a:pPr marL="914400" lvl="1" indent="-457200"/>
            <a:r>
              <a:rPr lang="de-DE" sz="2000" dirty="0" err="1" smtClean="0"/>
              <a:t>Keywords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queries</a:t>
            </a:r>
            <a:endParaRPr lang="de-DE" sz="2000" dirty="0" smtClean="0"/>
          </a:p>
          <a:p>
            <a:pPr marL="914400" lvl="1" indent="-457200"/>
            <a:r>
              <a:rPr lang="de-DE" sz="2000" dirty="0" smtClean="0"/>
              <a:t>Web-</a:t>
            </a:r>
            <a:r>
              <a:rPr lang="de-DE" sz="2000" dirty="0" err="1" smtClean="0"/>
              <a:t>pages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document</a:t>
            </a:r>
            <a:r>
              <a:rPr lang="de-DE" sz="2000" dirty="0" smtClean="0"/>
              <a:t> </a:t>
            </a:r>
            <a:r>
              <a:rPr lang="de-DE" sz="2000" dirty="0" err="1" smtClean="0"/>
              <a:t>space</a:t>
            </a:r>
            <a:endParaRPr lang="de-DE" sz="2000" dirty="0" smtClean="0"/>
          </a:p>
          <a:p>
            <a:pPr marL="514350" indent="-457200"/>
            <a:r>
              <a:rPr lang="de-DE" sz="2400" dirty="0" smtClean="0"/>
              <a:t>Simple </a:t>
            </a:r>
            <a:r>
              <a:rPr lang="de-DE" sz="2400" dirty="0" err="1" smtClean="0"/>
              <a:t>term</a:t>
            </a:r>
            <a:r>
              <a:rPr lang="de-DE" sz="2400" dirty="0" smtClean="0"/>
              <a:t> </a:t>
            </a:r>
            <a:r>
              <a:rPr lang="de-DE" sz="2400" dirty="0" err="1" smtClean="0"/>
              <a:t>frequency</a:t>
            </a:r>
            <a:r>
              <a:rPr lang="de-DE" sz="2400" dirty="0" smtClean="0"/>
              <a:t>-inverse 					</a:t>
            </a:r>
            <a:r>
              <a:rPr lang="de-DE" sz="2400" dirty="0" err="1" smtClean="0"/>
              <a:t>document</a:t>
            </a:r>
            <a:r>
              <a:rPr lang="de-DE" sz="2400" dirty="0" smtClean="0"/>
              <a:t> </a:t>
            </a:r>
            <a:r>
              <a:rPr lang="de-DE" sz="2400" dirty="0" err="1" smtClean="0"/>
              <a:t>frequency</a:t>
            </a:r>
            <a:r>
              <a:rPr lang="de-DE" sz="2400" dirty="0" smtClean="0"/>
              <a:t>, </a:t>
            </a:r>
            <a:r>
              <a:rPr lang="de-DE" sz="2400" dirty="0" err="1" smtClean="0"/>
              <a:t>tf-idf</a:t>
            </a:r>
            <a:endParaRPr lang="de-DE" sz="2400" dirty="0" smtClean="0"/>
          </a:p>
          <a:p>
            <a:pPr marL="514350" indent="-457200"/>
            <a:r>
              <a:rPr lang="de-DE" sz="2400" dirty="0" smtClean="0"/>
              <a:t>Score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query</a:t>
            </a:r>
            <a:r>
              <a:rPr lang="de-DE" sz="2400" dirty="0" smtClean="0"/>
              <a:t> </a:t>
            </a:r>
            <a:r>
              <a:rPr lang="de-DE" sz="2400" dirty="0" err="1" smtClean="0"/>
              <a:t>over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document</a:t>
            </a:r>
            <a:r>
              <a:rPr lang="de-DE" sz="2400" dirty="0" smtClean="0"/>
              <a:t> </a:t>
            </a:r>
            <a:r>
              <a:rPr lang="de-DE" sz="2400" dirty="0" err="1" smtClean="0"/>
              <a:t>normalised</a:t>
            </a:r>
            <a:endParaRPr lang="de-DE" sz="2400" dirty="0"/>
          </a:p>
        </p:txBody>
      </p:sp>
      <p:pic>
        <p:nvPicPr>
          <p:cNvPr id="5" name="Grafik 4" descr="csir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285992"/>
            <a:ext cx="3230404" cy="2760345"/>
          </a:xfrm>
          <a:prstGeom prst="rect">
            <a:avLst/>
          </a:prstGeom>
        </p:spPr>
      </p:pic>
      <p:pic>
        <p:nvPicPr>
          <p:cNvPr id="6" name="Grafik 5" descr="attributes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142" y="5685114"/>
            <a:ext cx="8188262" cy="958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Why</a:t>
            </a:r>
            <a:r>
              <a:rPr lang="de-DE" sz="2400" dirty="0" smtClean="0"/>
              <a:t> </a:t>
            </a:r>
            <a:r>
              <a:rPr lang="de-DE" sz="2400" dirty="0" err="1" smtClean="0"/>
              <a:t>make</a:t>
            </a:r>
            <a:r>
              <a:rPr lang="de-DE" sz="2400" dirty="0" smtClean="0"/>
              <a:t> </a:t>
            </a:r>
            <a:r>
              <a:rPr lang="de-DE" sz="2400" dirty="0" err="1" smtClean="0"/>
              <a:t>visitors</a:t>
            </a:r>
            <a:r>
              <a:rPr lang="de-DE" sz="2400" dirty="0" smtClean="0"/>
              <a:t> </a:t>
            </a:r>
            <a:r>
              <a:rPr lang="de-DE" sz="2400" dirty="0" err="1" smtClean="0"/>
              <a:t>connections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exhibits</a:t>
            </a:r>
            <a:r>
              <a:rPr lang="de-DE" sz="2400" dirty="0" smtClean="0"/>
              <a:t> ?</a:t>
            </a:r>
          </a:p>
          <a:p>
            <a:r>
              <a:rPr lang="de-DE" sz="2400" dirty="0" smtClean="0"/>
              <a:t>Multiple </a:t>
            </a:r>
            <a:r>
              <a:rPr lang="de-DE" sz="2400" dirty="0" err="1" smtClean="0"/>
              <a:t>simularities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exhibits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</a:p>
          <a:p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Word Sense </a:t>
            </a:r>
            <a:r>
              <a:rPr lang="de-DE" sz="2400" dirty="0" err="1" smtClean="0"/>
              <a:t>Disambiguation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smtClean="0"/>
              <a:t>Path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visitor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sentence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exhibits</a:t>
            </a:r>
            <a:endParaRPr lang="de-DE" sz="2000" dirty="0" smtClean="0"/>
          </a:p>
          <a:p>
            <a:pPr lvl="1"/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exhibit</a:t>
            </a:r>
            <a:r>
              <a:rPr lang="de-DE" sz="2000" dirty="0" smtClean="0"/>
              <a:t> in </a:t>
            </a:r>
            <a:r>
              <a:rPr lang="de-DE" sz="2000" dirty="0" err="1" smtClean="0"/>
              <a:t>sentence</a:t>
            </a:r>
            <a:r>
              <a:rPr lang="de-DE" sz="2000" dirty="0" smtClean="0"/>
              <a:t>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associated</a:t>
            </a:r>
            <a:r>
              <a:rPr lang="de-DE" sz="2000" dirty="0" smtClean="0"/>
              <a:t> </a:t>
            </a:r>
            <a:r>
              <a:rPr lang="de-DE" sz="2000" dirty="0" err="1" smtClean="0"/>
              <a:t>meaning</a:t>
            </a:r>
            <a:endParaRPr lang="de-DE" sz="2000" dirty="0" smtClean="0"/>
          </a:p>
          <a:p>
            <a:pPr lvl="1"/>
            <a:r>
              <a:rPr lang="de-DE" sz="2000" dirty="0" err="1" smtClean="0"/>
              <a:t>Detemine</a:t>
            </a:r>
            <a:r>
              <a:rPr lang="de-DE" sz="2000" dirty="0" smtClean="0"/>
              <a:t>  </a:t>
            </a:r>
            <a:r>
              <a:rPr lang="de-DE" sz="2000" dirty="0" err="1" smtClean="0"/>
              <a:t>meaning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next</a:t>
            </a:r>
            <a:r>
              <a:rPr lang="de-DE" sz="2000" dirty="0" smtClean="0"/>
              <a:t> </a:t>
            </a:r>
            <a:r>
              <a:rPr lang="de-DE" sz="2000" dirty="0" err="1" smtClean="0"/>
              <a:t>exhibit</a:t>
            </a:r>
            <a:endParaRPr lang="de-DE" sz="2000" dirty="0" smtClean="0"/>
          </a:p>
          <a:p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word</a:t>
            </a:r>
            <a:r>
              <a:rPr lang="de-DE" sz="2400" dirty="0" smtClean="0"/>
              <a:t> in </a:t>
            </a:r>
            <a:r>
              <a:rPr lang="de-DE" sz="2400" dirty="0" err="1" smtClean="0"/>
              <a:t>keyword</a:t>
            </a:r>
            <a:r>
              <a:rPr lang="de-DE" sz="2400" dirty="0" smtClean="0"/>
              <a:t> </a:t>
            </a:r>
            <a:r>
              <a:rPr lang="de-DE" sz="2400" dirty="0" err="1" smtClean="0"/>
              <a:t>set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exhibit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err="1" smtClean="0"/>
              <a:t>WordNet</a:t>
            </a:r>
            <a:r>
              <a:rPr lang="de-DE" sz="2000" dirty="0" smtClean="0"/>
              <a:t> </a:t>
            </a:r>
            <a:r>
              <a:rPr lang="de-DE" sz="2000" dirty="0" err="1" smtClean="0"/>
              <a:t>similarity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calculated</a:t>
            </a:r>
            <a:r>
              <a:rPr lang="de-DE" sz="2000" dirty="0" smtClean="0"/>
              <a:t> </a:t>
            </a:r>
            <a:r>
              <a:rPr lang="de-DE" sz="2000" dirty="0" err="1" smtClean="0"/>
              <a:t>against</a:t>
            </a:r>
            <a:r>
              <a:rPr lang="de-DE" sz="2000" dirty="0" smtClean="0"/>
              <a:t> </a:t>
            </a:r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word</a:t>
            </a:r>
            <a:r>
              <a:rPr lang="de-DE" sz="2000" dirty="0" smtClean="0"/>
              <a:t> in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exhibits</a:t>
            </a:r>
            <a:endParaRPr lang="de-DE" sz="20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de-DE" sz="4000" smtClean="0"/>
              <a:t>WSD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Bildschirmpräsentation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Personalisation</vt:lpstr>
      <vt:lpstr>Domain</vt:lpstr>
      <vt:lpstr>Prediction stimuli</vt:lpstr>
      <vt:lpstr>Experimental Setup</vt:lpstr>
      <vt:lpstr>Experimental Setup</vt:lpstr>
      <vt:lpstr>Resources</vt:lpstr>
      <vt:lpstr> Predictions based on Proximity and Popularity </vt:lpstr>
      <vt:lpstr>Text-based Prediction</vt:lpstr>
      <vt:lpstr>WSD</vt:lpstr>
      <vt:lpstr>WordNet Similarity</vt:lpstr>
      <vt:lpstr>Evaluation: Method</vt:lpstr>
      <vt:lpstr>Evaluation</vt:lpstr>
      <vt:lpstr>Evaluation</vt:lpstr>
      <vt:lpstr>Evaluation</vt:lpstr>
      <vt:lpstr>Conclusion</vt:lpstr>
      <vt:lpstr>Folie 16</vt:lpstr>
      <vt:lpstr>tf-idf</vt:lpstr>
      <vt:lpstr>tf-idf: Similarity</vt:lpstr>
      <vt:lpstr>WordNet similarities</vt:lpstr>
      <vt:lpstr>Precision, Recall</vt:lpstr>
      <vt:lpstr>F-Score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Ihr Benutzername</dc:creator>
  <cp:lastModifiedBy>Ihr Benutzername</cp:lastModifiedBy>
  <cp:revision>32</cp:revision>
  <dcterms:created xsi:type="dcterms:W3CDTF">2010-02-22T20:42:28Z</dcterms:created>
  <dcterms:modified xsi:type="dcterms:W3CDTF">2010-02-24T11:22:41Z</dcterms:modified>
</cp:coreProperties>
</file>