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87" r:id="rId2"/>
    <p:sldId id="692" r:id="rId3"/>
    <p:sldId id="663" r:id="rId4"/>
    <p:sldId id="666" r:id="rId5"/>
    <p:sldId id="665" r:id="rId6"/>
    <p:sldId id="667" r:id="rId7"/>
    <p:sldId id="668" r:id="rId8"/>
    <p:sldId id="669" r:id="rId9"/>
    <p:sldId id="670" r:id="rId10"/>
    <p:sldId id="671" r:id="rId11"/>
    <p:sldId id="588" r:id="rId12"/>
    <p:sldId id="594" r:id="rId13"/>
    <p:sldId id="595" r:id="rId14"/>
    <p:sldId id="591" r:id="rId15"/>
    <p:sldId id="592" r:id="rId16"/>
    <p:sldId id="593" r:id="rId17"/>
    <p:sldId id="620" r:id="rId18"/>
    <p:sldId id="621" r:id="rId19"/>
    <p:sldId id="679" r:id="rId20"/>
    <p:sldId id="689" r:id="rId21"/>
    <p:sldId id="691" r:id="rId22"/>
    <p:sldId id="690" r:id="rId23"/>
    <p:sldId id="617" r:id="rId24"/>
    <p:sldId id="585" r:id="rId25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9885" autoAdjust="0"/>
  </p:normalViewPr>
  <p:slideViewPr>
    <p:cSldViewPr>
      <p:cViewPr varScale="1">
        <p:scale>
          <a:sx n="62" d="100"/>
          <a:sy n="62" d="100"/>
        </p:scale>
        <p:origin x="13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178FC1-5E10-4843-AC57-87C171DCD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4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F6F50-F684-45F4-8786-23F27B764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B003E6-5081-46E7-BDBE-FD48DB95F517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86ADAC8-175F-4DB0-BB48-106C860E4B25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DC7A9B-DEAD-48A4-AA69-A3D7E6FA1B59}" type="slidenum">
              <a:rPr lang="de-DE" sz="1200" smtClean="0">
                <a:latin typeface="Times New Roman" pitchFamily="18" charset="0"/>
              </a:rPr>
              <a:pPr eaLnBrk="1" hangingPunct="1"/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A2A2945-3028-4B86-8E00-F6F0D92EC3A7}" type="slidenum">
              <a:rPr lang="de-DE" sz="1200" smtClean="0">
                <a:latin typeface="Times New Roman" pitchFamily="18" charset="0"/>
              </a:rPr>
              <a:pPr eaLnBrk="1" hangingPunct="1"/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80EC023-3F88-402F-822C-2D81861B37C0}" type="slidenum">
              <a:rPr lang="de-DE" sz="1200" smtClean="0">
                <a:latin typeface="Times New Roman" pitchFamily="18" charset="0"/>
              </a:rPr>
              <a:pPr eaLnBrk="1" hangingPunct="1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5AC89D9-C0EB-4878-A69D-ED0FC899D5A5}" type="slidenum">
              <a:rPr lang="de-DE" sz="1200" smtClean="0">
                <a:latin typeface="Times New Roman" pitchFamily="18" charset="0"/>
              </a:rPr>
              <a:pPr eaLnBrk="1" hangingPunct="1"/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070D1E1-1A15-40A5-84A1-AAD518130698}" type="slidenum">
              <a:rPr lang="de-DE" sz="1200" smtClean="0">
                <a:latin typeface="Times New Roman" pitchFamily="18" charset="0"/>
              </a:rPr>
              <a:pPr eaLnBrk="1" hangingPunct="1"/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BB420437-422B-431A-9436-5C92C4E841F7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8CF881B-5936-4699-86B3-34D251F6733A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33D3B72-C3C4-4EDE-8F77-5F61267C01D2}" type="slidenum">
              <a:rPr lang="de-DE" sz="1200" smtClean="0">
                <a:latin typeface="Times New Roman" pitchFamily="18" charset="0"/>
              </a:rPr>
              <a:pPr eaLnBrk="1" hangingPunct="1"/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026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779F42-A481-4DF1-A80F-98D2DF147FD9}" type="slidenum">
              <a:rPr lang="de-DE" sz="1200" smtClean="0">
                <a:latin typeface="Times New Roman" pitchFamily="18" charset="0"/>
              </a:rPr>
              <a:pPr eaLnBrk="1" hangingPunct="1"/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E86781-7F71-4987-80FB-9BFAAF755BA3}" type="slidenum">
              <a:rPr lang="de-DE" sz="1200" smtClean="0">
                <a:latin typeface="Times New Roman" pitchFamily="18" charset="0"/>
              </a:rPr>
              <a:pPr eaLnBrk="1" hangingPunct="1"/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23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6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643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02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114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69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758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224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539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65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ternationalphoneticassociation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nternationalphoneticassociation.org/content/handbook-ip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WAV"/><Relationship Id="rId3" Type="http://schemas.microsoft.com/office/2007/relationships/media" Target="../media/media2.WAV"/><Relationship Id="rId7" Type="http://schemas.microsoft.com/office/2007/relationships/media" Target="../media/media3.WAV"/><Relationship Id="rId12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5.WAV"/><Relationship Id="rId11" Type="http://schemas.openxmlformats.org/officeDocument/2006/relationships/image" Target="../media/image1.png"/><Relationship Id="rId5" Type="http://schemas.microsoft.com/office/2007/relationships/media" Target="../media/media5.WAV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1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notesSlide" Target="../notesSlides/notesSlide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7.xml"/><Relationship Id="rId5" Type="http://schemas.microsoft.com/office/2007/relationships/media" Target="../media/media8.m4a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/>
              <a:t>Spoken Language</a:t>
            </a:r>
            <a:endParaRPr lang="de-DE" sz="2800"/>
          </a:p>
          <a:p>
            <a:pPr eaLnBrk="1" hangingPunct="1"/>
            <a:r>
              <a:rPr lang="de-DE"/>
              <a:t>Oct 24, 2024</a:t>
            </a:r>
          </a:p>
          <a:p>
            <a:pPr eaLnBrk="1" hangingPunct="1"/>
            <a:endParaRPr lang="de-DE"/>
          </a:p>
          <a:p>
            <a:pPr eaLnBrk="1" hangingPunct="1"/>
            <a:r>
              <a:rPr lang="de-DE" sz="2400"/>
              <a:t>Bernd Möbius &amp; Valentin Kany</a:t>
            </a:r>
          </a:p>
          <a:p>
            <a:pPr eaLnBrk="1" hangingPunct="1">
              <a:lnSpc>
                <a:spcPct val="50000"/>
              </a:lnSpc>
            </a:pPr>
            <a:endParaRPr lang="de-DE" sz="2400"/>
          </a:p>
          <a:p>
            <a:pPr eaLnBrk="1" hangingPunct="1">
              <a:lnSpc>
                <a:spcPct val="50000"/>
              </a:lnSpc>
            </a:pPr>
            <a:r>
              <a:rPr lang="de-DE"/>
              <a:t>Language Science and Technology</a:t>
            </a:r>
          </a:p>
          <a:p>
            <a:pPr eaLnBrk="1" hangingPunct="1">
              <a:lnSpc>
                <a:spcPct val="50000"/>
              </a:lnSpc>
            </a:pPr>
            <a:r>
              <a:rPr lang="de-DE"/>
              <a:t>Saarland University</a:t>
            </a:r>
            <a:endParaRPr lang="de-DE" sz="160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3200"/>
              <a:t>Speech Science</a:t>
            </a:r>
          </a:p>
          <a:p>
            <a:pPr eaLnBrk="1" hangingPunct="1"/>
            <a:r>
              <a:rPr lang="de-DE" sz="2400"/>
              <a:t>WiSe 2024</a:t>
            </a:r>
            <a:endParaRPr lang="en-GB" sz="240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/>
              <a:t>Scientific study of </a:t>
            </a:r>
            <a:r>
              <a:rPr lang="en-US" b="1" i="1"/>
              <a:t>spoken language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Basic conditions and constraints of human speech production and perception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How is spoken language produced and perceived?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anatomy and physiology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speech production, phonation, articulation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speech acoustics, speech signals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speech perception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Articulatory phonetics, Acoustic phonetics, Auditory-perceptual phonetics, Neurophonetics</a:t>
            </a:r>
          </a:p>
        </p:txBody>
      </p:sp>
    </p:spTree>
    <p:extLst>
      <p:ext uri="{BB962C8B-B14F-4D97-AF65-F5344CB8AC3E}">
        <p14:creationId xmlns:p14="http://schemas.microsoft.com/office/powerpoint/2010/main" val="19270946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pic>
        <p:nvPicPr>
          <p:cNvPr id="5125" name="Picture 6" descr="reetz_sprachproduktion_org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633571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pic>
        <p:nvPicPr>
          <p:cNvPr id="6150" name="Picture 7" descr="reetz_lary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56578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Speech production organs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77050" y="5734050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pic>
        <p:nvPicPr>
          <p:cNvPr id="7174" name="Picture 7" descr="pompino_sagit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5976938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Acoustic Phonetics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06400" y="57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1800">
              <a:latin typeface="Arial" charset="0"/>
            </a:endParaRPr>
          </a:p>
        </p:txBody>
      </p:sp>
      <p:pic>
        <p:nvPicPr>
          <p:cNvPr id="64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4514850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28" name="Text Box 8"/>
          <p:cNvSpPr txBox="1">
            <a:spLocks noChangeArrowheads="1"/>
          </p:cNvSpPr>
          <p:nvPr/>
        </p:nvSpPr>
        <p:spPr bwMode="auto">
          <a:xfrm>
            <a:off x="5272087" y="4651375"/>
            <a:ext cx="3094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/>
              <a:t>Sound pressure waves 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of the first three formants</a:t>
            </a:r>
            <a:endParaRPr lang="de-DE"/>
          </a:p>
        </p:txBody>
      </p:sp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25550"/>
            <a:ext cx="3276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7AF9B38-563E-468B-8DC9-06912AD4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63" y="4654549"/>
            <a:ext cx="4522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/>
              <a:t>Vocal tract geometry (tongue position)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of some English vowels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Acoustic Phonetics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696075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7175" name="Text Box 7"/>
          <p:cNvSpPr txBox="1">
            <a:spLocks noChangeArrowheads="1"/>
          </p:cNvSpPr>
          <p:nvPr/>
        </p:nvSpPr>
        <p:spPr bwMode="auto">
          <a:xfrm rot="-2700000">
            <a:off x="1116013" y="2924175"/>
            <a:ext cx="4989512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4800" b="1">
                <a:solidFill>
                  <a:srgbClr val="FF3300"/>
                </a:solidFill>
              </a:rPr>
              <a:t>NOT REQUIRED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ds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Acoustic speech signal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5334000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20713"/>
            <a:ext cx="2743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CCFF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4" name="aug.30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8" fill="hold"/>
                                        <p:tgtEl>
                                          <p:spTgt spid="64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22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922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Outer ear, middle ear, inner ear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5991696"/>
            <a:ext cx="2915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[Goldstein, 1997, p.322]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764704"/>
            <a:ext cx="8165707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1" y="3084929"/>
            <a:ext cx="16450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pinna/auricle</a:t>
            </a:r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591991" y="4725144"/>
            <a:ext cx="178016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canal</a:t>
            </a:r>
            <a:endParaRPr lang="de-DE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362052" y="519113"/>
            <a:ext cx="1949475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311527" y="519113"/>
            <a:ext cx="1620513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932040" y="519113"/>
            <a:ext cx="1152128" cy="4616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649160" y="1268760"/>
            <a:ext cx="76174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incus</a:t>
            </a:r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4477428" y="3789040"/>
            <a:ext cx="90922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stapes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3353397" y="4779634"/>
            <a:ext cx="1137171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eardrum</a:t>
            </a:r>
            <a:endParaRPr lang="de-DE"/>
          </a:p>
        </p:txBody>
      </p:sp>
      <p:sp>
        <p:nvSpPr>
          <p:cNvPr id="22" name="TextBox 21"/>
          <p:cNvSpPr txBox="1"/>
          <p:nvPr/>
        </p:nvSpPr>
        <p:spPr>
          <a:xfrm>
            <a:off x="6660232" y="963001"/>
            <a:ext cx="230896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semicircular canals</a:t>
            </a:r>
            <a:endParaRPr lang="de-DE"/>
          </a:p>
        </p:txBody>
      </p:sp>
      <p:sp>
        <p:nvSpPr>
          <p:cNvPr id="23" name="TextBox 22"/>
          <p:cNvSpPr txBox="1"/>
          <p:nvPr/>
        </p:nvSpPr>
        <p:spPr>
          <a:xfrm>
            <a:off x="7132219" y="1655759"/>
            <a:ext cx="183697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cochlear nerve</a:t>
            </a:r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3779912" y="2492896"/>
            <a:ext cx="104464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malleus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767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Connections in auditory system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6060378"/>
            <a:ext cx="33123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[Goldstein, 1997, p.327]</a:t>
            </a:r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6" y="764702"/>
            <a:ext cx="7928720" cy="5295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0152" y="4149080"/>
            <a:ext cx="29340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superior olivary complex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60480" y="1844824"/>
            <a:ext cx="400077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auditory cortex (in temporal lobe)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673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Phoneticians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What do phoneticians do, anyway?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observe </a:t>
            </a:r>
            <a:r>
              <a:rPr lang="en-US"/>
              <a:t> how people say things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describe </a:t>
            </a:r>
            <a:r>
              <a:rPr lang="en-US"/>
              <a:t> language on the level of pronunciation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measure  </a:t>
            </a:r>
            <a:r>
              <a:rPr lang="en-US"/>
              <a:t>properties of spoken language, pronunciation events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model </a:t>
            </a:r>
            <a:r>
              <a:rPr lang="en-US"/>
              <a:t> pronunciation behavior and speech processing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i="1"/>
              <a:t>explain</a:t>
            </a:r>
            <a:r>
              <a:rPr lang="en-US"/>
              <a:t>  the communicative contribution of pronunciation patterns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construct </a:t>
            </a:r>
            <a:r>
              <a:rPr lang="en-US" i="1"/>
              <a:t>theories, hypotheses and models</a:t>
            </a:r>
            <a:r>
              <a:rPr lang="en-US"/>
              <a:t>  of phonetic events – and test them experimentally</a:t>
            </a:r>
          </a:p>
        </p:txBody>
      </p:sp>
    </p:spTree>
    <p:extLst>
      <p:ext uri="{BB962C8B-B14F-4D97-AF65-F5344CB8AC3E}">
        <p14:creationId xmlns:p14="http://schemas.microsoft.com/office/powerpoint/2010/main" val="9519722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written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pt-BR"/>
              <a:t>__e   _ea__e_    _o_e_a__    _o_   _o_o__o_:</a:t>
            </a:r>
            <a:br>
              <a:rPr lang="pt-BR"/>
            </a:br>
            <a:r>
              <a:rPr lang="pt-BR"/>
              <a:t>_a__e_    __ou_y  i_   __e    _o__i__    _i__ </a:t>
            </a:r>
            <a:br>
              <a:rPr lang="pt-BR"/>
            </a:br>
            <a:r>
              <a:rPr lang="pt-BR"/>
              <a:t>a   _e_    _u__y    __e___   i_    __e   a__e__oo_.</a:t>
            </a:r>
            <a:endParaRPr lang="de-DE"/>
          </a:p>
          <a:p>
            <a:pPr marL="0" indent="0" algn="l" eaLnBrk="1" hangingPunct="1">
              <a:buClr>
                <a:srgbClr val="0099CC"/>
              </a:buClr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27244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Phoneticians and speech corpora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Perform technical recordings of spoken language.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Choice: language/variety, speaker, type of signal.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This choice determines the types of analysis.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Language: </a:t>
            </a:r>
            <a:r>
              <a:rPr lang="de-DE"/>
              <a:t>speech sounds, precise or informal speech; monologue, discourse, dialogue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Speaker:</a:t>
            </a:r>
            <a:r>
              <a:rPr lang="de-DE"/>
              <a:t> (e.g., dialectal, regional or "standard" speaker)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Signal:</a:t>
            </a:r>
            <a:r>
              <a:rPr lang="de-DE"/>
              <a:t> acoustic=microphone, electromyographical, physiological, neurological (EGG, EPG, MEG, fMRI)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The type of signal determines the experimental design: only the acoustic signal, and perhaps not even that, makes natural recordings possible.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344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Some application areas of phonetics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An understanding of the mechanisms of spoken language, i.e., of the processes of speech production and perception, is indispensable for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learning and teaching foreign languages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pronunciation dictionaries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speech pathology and language and speech disorders, clinical phonetics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forensic phonetics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speech technology (automatic speech and speaker recognition, speech synthesis, speech-to-speech translation, dialog systems)</a:t>
            </a:r>
          </a:p>
        </p:txBody>
      </p:sp>
    </p:spTree>
    <p:extLst>
      <p:ext uri="{BB962C8B-B14F-4D97-AF65-F5344CB8AC3E}">
        <p14:creationId xmlns:p14="http://schemas.microsoft.com/office/powerpoint/2010/main" val="17536267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Phonetic transcription - IPA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Phonetic transcription (DE, standard text)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"Einst stritten sich Nordwind und Sonne…"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[</a:t>
            </a:r>
            <a:r>
              <a:rPr lang="de-DE" sz="2400">
                <a:solidFill>
                  <a:srgbClr val="000000"/>
                </a:solidFill>
                <a:latin typeface="Doulos SIL" pitchFamily="2" charset="0"/>
                <a:cs typeface="Doulos SIL" pitchFamily="2" charset="0"/>
              </a:rPr>
              <a:t>ˈʔ</a:t>
            </a:r>
            <a:r>
              <a:rPr lang="en-US" sz="2400">
                <a:solidFill>
                  <a:srgbClr val="000000"/>
                </a:solidFill>
                <a:latin typeface="Doulos SIL" pitchFamily="2" charset="0"/>
                <a:cs typeface="Doulos SIL" pitchFamily="2" charset="0"/>
              </a:rPr>
              <a:t>aɪns ʃtʁɪtn zɪç ˈnɔɐtvɪnt ʊnt ˈzɔnə</a:t>
            </a:r>
            <a:r>
              <a:rPr lang="de-DE">
                <a:solidFill>
                  <a:srgbClr val="000000"/>
                </a:solidFill>
              </a:rPr>
              <a:t>]</a:t>
            </a:r>
            <a:endParaRPr lang="de-DE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IPA = International Phonetic Association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established 1886 in Paris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Aim:</a:t>
            </a:r>
            <a:r>
              <a:rPr lang="de-DE"/>
              <a:t> universal classification system for all speech sounds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/>
              <a:t>Aim:</a:t>
            </a:r>
            <a:r>
              <a:rPr lang="de-DE"/>
              <a:t> universal phonetic alphabet, to describe all speech sounds of all languages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most recent major revision: Kiel 1989 (alphabet: 2005)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hlinkClick r:id="rId4"/>
              </a:rPr>
              <a:t>IPA home page</a:t>
            </a:r>
            <a:endParaRPr lang="de-DE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de-DE"/>
          </a:p>
          <a:p>
            <a:pPr marL="341312" lvl="1" indent="0" algn="l" eaLnBrk="1" hangingPunct="1">
              <a:buClr>
                <a:srgbClr val="0099CC"/>
              </a:buClr>
            </a:pPr>
            <a:r>
              <a:rPr lang="de-DE"/>
              <a:t>More on the IPA system in Omnia’s exercise session on Nov 6!</a:t>
            </a:r>
          </a:p>
        </p:txBody>
      </p:sp>
    </p:spTree>
    <p:extLst>
      <p:ext uri="{BB962C8B-B14F-4D97-AF65-F5344CB8AC3E}">
        <p14:creationId xmlns:p14="http://schemas.microsoft.com/office/powerpoint/2010/main" val="391366338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Suggested readings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John Clark, Colin Yallop, Janet Fletcher (</a:t>
            </a:r>
            <a:r>
              <a:rPr lang="de-DE" baseline="30000"/>
              <a:t>3</a:t>
            </a:r>
            <a:r>
              <a:rPr lang="de-DE"/>
              <a:t>2007): An Introduction to Phonetics and Phonology. Blackwell.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Victoria Fromkin, Robert Rodman, Nina Hyams (</a:t>
            </a:r>
            <a:r>
              <a:rPr lang="de-DE" baseline="30000"/>
              <a:t>9</a:t>
            </a:r>
            <a:r>
              <a:rPr lang="de-DE"/>
              <a:t>2011): An Introduction to Language. Wadsworth. Chapter 4.                         [covers basic articulatory phonetics only]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IPA (ed.) (1999): Handbook of the International Phonetic Association. Cambridge University Press. </a:t>
            </a:r>
            <a:r>
              <a:rPr lang="de-DE">
                <a:hlinkClick r:id="rId4"/>
              </a:rPr>
              <a:t>IPA Handbook</a:t>
            </a:r>
            <a:endParaRPr lang="de-DE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35375" y="3644900"/>
            <a:ext cx="388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de-DE" sz="2800"/>
              <a:t>Thanks!</a:t>
            </a:r>
            <a:endParaRPr lang="en-US" sz="2800"/>
          </a:p>
        </p:txBody>
      </p:sp>
      <p:pic>
        <p:nvPicPr>
          <p:cNvPr id="31750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written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Th_    w__th_r    f_r_c_st    f_r    t_m_rr_w:                   r_th_r   cl__d_   _n  th_   m_rn_ng  w_th                            _  f_w   s_nn_   sp_lls   _n   th_    _ft_rn__n.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8891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written/spoken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The weather forecast for tomorrow:                               rather cloudy in the morning with                                               a few sunny spells in the afternoon.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Consonants apparently are more informative than vowels for comprehending a </a:t>
            </a:r>
            <a:r>
              <a:rPr lang="en-US" b="1"/>
              <a:t>written</a:t>
            </a:r>
            <a:r>
              <a:rPr lang="en-US"/>
              <a:t> utterance (in languages such as DE, EN, or similar).</a:t>
            </a:r>
          </a:p>
          <a:p>
            <a:pPr marL="0" indent="0" algn="l" eaLnBrk="1" hangingPunct="1">
              <a:buClr>
                <a:srgbClr val="0099CC"/>
              </a:buClr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Does this pertain to </a:t>
            </a:r>
            <a:r>
              <a:rPr lang="en-US" b="1"/>
              <a:t>spoken</a:t>
            </a:r>
            <a:r>
              <a:rPr lang="en-US"/>
              <a:t> language, too?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7739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spoken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cf. spoken language: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consonants only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original</a:t>
            </a:r>
          </a:p>
        </p:txBody>
      </p:sp>
      <p:pic>
        <p:nvPicPr>
          <p:cNvPr id="7" name="audi61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08" y="11969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61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17008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udi61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7" y="217245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72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Vowels and consonants: spoken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Vowels are apparently more informative than consonants, but we also need to have access to the temporal structure (and rhythm) of utterances.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Speech rhythm</a:t>
            </a:r>
            <a:r>
              <a:rPr lang="de-DE"/>
              <a:t>: a combination of syllable structure and the weight (duration, prominence) of vowels.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Demo: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only, without silence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only, with silence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vowels only, monotonous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original</a:t>
            </a:r>
          </a:p>
        </p:txBody>
      </p:sp>
      <p:pic>
        <p:nvPicPr>
          <p:cNvPr id="10" name="audi373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3735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097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3736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udi3733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5882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40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9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Continuous speech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We perceive continuous speech by chunks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Syllables</a:t>
            </a:r>
            <a:r>
              <a:rPr lang="de-DE"/>
              <a:t> are prominent vowels, surrounded by (less prominent) consonants.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Sentences/utterances</a:t>
            </a:r>
            <a:r>
              <a:rPr lang="de-DE"/>
              <a:t> consist of phrases that consist of words that consist of syllables that consist of vowels and the consonants surrounding them.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b="1"/>
              <a:t>Prosody</a:t>
            </a:r>
            <a:r>
              <a:rPr lang="de-DE"/>
              <a:t> (intonation, duration, intensity) contributes to making important chunks more prominent than others.</a:t>
            </a:r>
          </a:p>
        </p:txBody>
      </p:sp>
    </p:spTree>
    <p:extLst>
      <p:ext uri="{BB962C8B-B14F-4D97-AF65-F5344CB8AC3E}">
        <p14:creationId xmlns:p14="http://schemas.microsoft.com/office/powerpoint/2010/main" val="8315590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Continuous utterances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727203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"The </a:t>
            </a:r>
            <a:r>
              <a:rPr lang="en-US" u="sng"/>
              <a:t>pre</a:t>
            </a:r>
            <a:r>
              <a:rPr lang="en-US"/>
              <a:t>sident will be e</a:t>
            </a:r>
            <a:r>
              <a:rPr lang="en-US" u="sng"/>
              <a:t>lec</a:t>
            </a:r>
            <a:r>
              <a:rPr lang="en-US"/>
              <a:t>ted for a </a:t>
            </a:r>
            <a:r>
              <a:rPr lang="en-US" u="sng"/>
              <a:t>pe</a:t>
            </a:r>
            <a:r>
              <a:rPr lang="en-US"/>
              <a:t>riod of</a:t>
            </a:r>
            <a:r>
              <a:rPr lang="en-US" u="sng"/>
              <a:t> four</a:t>
            </a:r>
            <a:r>
              <a:rPr lang="en-US"/>
              <a:t> </a:t>
            </a:r>
            <a:r>
              <a:rPr lang="en-US" u="sng"/>
              <a:t>years</a:t>
            </a:r>
            <a:r>
              <a:rPr lang="en-US"/>
              <a:t>."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Spoken language: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natural, continuous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chain of isolated words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natural, pauses between words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chain of isolated words, no pauses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isolated vs. continuous function words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Production effort </a:t>
            </a:r>
            <a:r>
              <a:rPr lang="en-US">
                <a:latin typeface="Arial"/>
                <a:cs typeface="Arial"/>
              </a:rPr>
              <a:t>↔ </a:t>
            </a:r>
            <a:r>
              <a:rPr lang="en-US"/>
              <a:t>Informativity of words (longer+louder+unreduced = more effort and precision)</a:t>
            </a:r>
          </a:p>
        </p:txBody>
      </p:sp>
      <p:pic>
        <p:nvPicPr>
          <p:cNvPr id="7" name="audi373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373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udi373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29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udi3739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4288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udi3740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67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7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6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Continuous speech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Normal, everyday communication: spoken language is not comprised of speech sounds produced in isolation but of </a:t>
            </a:r>
            <a:r>
              <a:rPr lang="en-US" b="1"/>
              <a:t>continuous utterances</a:t>
            </a:r>
            <a:r>
              <a:rPr lang="de-DE"/>
              <a:t>.</a:t>
            </a:r>
            <a:endParaRPr lang="en-US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We do not identify the speech sounds that reach our ears as individual speech sounds.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But we can </a:t>
            </a:r>
            <a:r>
              <a:rPr lang="de-DE" b="1"/>
              <a:t>demonstrate</a:t>
            </a:r>
            <a:r>
              <a:rPr lang="de-DE"/>
              <a:t> individual speech sounds.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The syllable (C*VC*) is arguably the minimal unit of speech perception...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and the planning unit in speech production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and the reference frame in speech acquisition.</a:t>
            </a:r>
          </a:p>
        </p:txBody>
      </p:sp>
    </p:spTree>
    <p:extLst>
      <p:ext uri="{BB962C8B-B14F-4D97-AF65-F5344CB8AC3E}">
        <p14:creationId xmlns:p14="http://schemas.microsoft.com/office/powerpoint/2010/main" val="21588070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1105</Words>
  <Application>Microsoft Office PowerPoint</Application>
  <PresentationFormat>On-screen Show (4:3)</PresentationFormat>
  <Paragraphs>155</Paragraphs>
  <Slides>24</Slides>
  <Notes>24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Doulos SIL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SpeechScience: Spoken Language</dc:title>
  <dc:subject/>
  <dc:creator/>
  <cp:lastModifiedBy/>
  <cp:revision>1</cp:revision>
  <dcterms:created xsi:type="dcterms:W3CDTF">2023-10-30T12:30:23Z</dcterms:created>
  <dcterms:modified xsi:type="dcterms:W3CDTF">2024-10-31T08:11:30Z</dcterms:modified>
</cp:coreProperties>
</file>