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7" r:id="rId2"/>
    <p:sldId id="647" r:id="rId3"/>
    <p:sldId id="671" r:id="rId4"/>
    <p:sldId id="673" r:id="rId5"/>
    <p:sldId id="679" r:id="rId6"/>
    <p:sldId id="680" r:id="rId7"/>
    <p:sldId id="681" r:id="rId8"/>
    <p:sldId id="670" r:id="rId9"/>
    <p:sldId id="672" r:id="rId10"/>
    <p:sldId id="661" r:id="rId11"/>
    <p:sldId id="686" r:id="rId12"/>
    <p:sldId id="687" r:id="rId13"/>
    <p:sldId id="685" r:id="rId14"/>
    <p:sldId id="664" r:id="rId15"/>
    <p:sldId id="666" r:id="rId16"/>
    <p:sldId id="663" r:id="rId17"/>
    <p:sldId id="674" r:id="rId18"/>
    <p:sldId id="667" r:id="rId19"/>
    <p:sldId id="675" r:id="rId20"/>
    <p:sldId id="676" r:id="rId21"/>
    <p:sldId id="677" r:id="rId22"/>
    <p:sldId id="665" r:id="rId23"/>
    <p:sldId id="668" r:id="rId24"/>
    <p:sldId id="678" r:id="rId25"/>
    <p:sldId id="585" r:id="rId2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CC"/>
    <a:srgbClr val="CCECFF"/>
    <a:srgbClr val="CCCCFF"/>
    <a:srgbClr val="990000"/>
    <a:srgbClr val="CC3300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9821" autoAdjust="0"/>
  </p:normalViewPr>
  <p:slideViewPr>
    <p:cSldViewPr>
      <p:cViewPr varScale="1">
        <p:scale>
          <a:sx n="50" d="100"/>
          <a:sy n="50" d="100"/>
        </p:scale>
        <p:origin x="4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5AB7C13-148A-4740-A0F3-1430DD6FB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3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B83502-9D7D-48C9-B798-2D2F6CD1BB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3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50FBA35-319D-414F-9CDE-529D2E676B13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8DDC-A076-7755-24CF-8CC05BD3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DC25870-9167-3E72-AE65-DFE7D171E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BF1A7DC-1FF6-BBB7-1A23-9E1233300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F66AF3F-ECCD-0634-73A4-80C7849E5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6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EF91A-3E8A-06C9-71E8-2BA4C694F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76DE47F-FFA8-345D-C872-5CB77E8CA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FEBC02-6C08-8196-F6E4-9913FA3EF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0D2E9EE-4FA9-842F-0C12-CD2B75D91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62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B2C2-9294-2479-EA99-D2B69C82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D95542D-73AE-7CC1-76D3-BC5E9630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D77FA47-F8F4-1CB3-DBA3-3EBC410D7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159B187-9C10-4E93-42F2-E0084D622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89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C0BCEF52-724E-40AD-A9D6-69719E859944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9DD0E-24D1-BF61-DE36-FAF002B13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4CC4C3A-41A5-05E8-2248-97079082C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07BFA33-9196-174A-60BC-27EABC737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4F82C8B-5A26-D783-ECEC-288C856FF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15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1A1DD-4537-BB69-FDC4-470CCC06E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5F36A54-F0F1-7A52-6ACD-C380AD181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0083F4-8675-7E8B-DD59-6051F3222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CEE0793-F8CF-D093-D58C-C76E0691E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7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5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8FC7-73D4-4747-8170-8350D953C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510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7208-AD05-4410-A78A-CC087463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27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3395-E50E-46CE-945C-408AFAD4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0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CAFA-9086-4866-966E-39DA08344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46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6A22-B9A4-4A81-B8B4-E37CC411C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43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E384-E6F3-49D2-839E-E2A56F3B3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684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89D6-B656-4233-A771-72B35B5D6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197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C69EF-B601-4D72-A715-3AE3F036A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12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C2C4-CE7A-4E4D-993F-4A1B4D0A9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75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2CB2-AB5A-468D-A11C-61DE7F3E1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35C-3D55-4B29-B67A-1D684A8EF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488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AFC3D7-BFB8-4CBF-8019-4D9E9287F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hyperlink" Target="https://www.youtube.com/watch?v=jtsfidRq2tw" TargetMode="External"/><Relationship Id="rId4" Type="http://schemas.openxmlformats.org/officeDocument/2006/relationships/hyperlink" Target="https://www.youtube.com/watch?v=aFPtc8BVdJ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V5pQyKsgg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2924175"/>
            <a:ext cx="754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Speech Perception</a:t>
            </a:r>
            <a:endParaRPr lang="de-DE" sz="2800" dirty="0"/>
          </a:p>
          <a:p>
            <a:pPr algn="ctr" eaLnBrk="1" hangingPunct="1">
              <a:spcBef>
                <a:spcPct val="50000"/>
              </a:spcBef>
            </a:pPr>
            <a:r>
              <a:rPr lang="de-DE"/>
              <a:t>Jan 23, 2025</a:t>
            </a:r>
            <a:endParaRPr lang="de-DE" dirty="0"/>
          </a:p>
          <a:p>
            <a:pPr algn="ctr" eaLnBrk="1" hangingPunct="1">
              <a:spcBef>
                <a:spcPct val="50000"/>
              </a:spcBef>
            </a:pPr>
            <a:endParaRPr lang="de-DE" dirty="0"/>
          </a:p>
          <a:p>
            <a:pPr algn="ctr" eaLnBrk="1" hangingPunct="1">
              <a:spcBef>
                <a:spcPct val="50000"/>
              </a:spcBef>
            </a:pPr>
            <a:r>
              <a:rPr lang="de-DE" sz="2400" dirty="0"/>
              <a:t>Bernd Möbius </a:t>
            </a:r>
            <a:r>
              <a:rPr lang="de-DE" sz="2400"/>
              <a:t>&amp; Valentin Kany</a:t>
            </a:r>
            <a:endParaRPr lang="de-DE" sz="2400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Language Science and Technology</a:t>
            </a:r>
            <a:endParaRPr lang="de-D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3743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3600"/>
              <a:t>M.Sc. LST </a:t>
            </a:r>
            <a:r>
              <a:rPr lang="en-US" sz="3600"/>
              <a:t>Speech Science</a:t>
            </a:r>
            <a:endParaRPr lang="en-GB" sz="2800"/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1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Examples of speech sound contrasts explored in the CP paradigm: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voice onset time (VOT) of stop consonants (/pa/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place of articulation of stop consonants (/ba/ - /da/ - /ga/)</a:t>
            </a:r>
          </a:p>
        </p:txBody>
      </p:sp>
    </p:spTree>
    <p:extLst>
      <p:ext uri="{BB962C8B-B14F-4D97-AF65-F5344CB8AC3E}">
        <p14:creationId xmlns:p14="http://schemas.microsoft.com/office/powerpoint/2010/main" val="101174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E9569-E448-3C9E-7A31-DDC890A0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>
            <a:extLst>
              <a:ext uri="{FF2B5EF4-FFF2-40B4-BE49-F238E27FC236}">
                <a16:creationId xmlns:a16="http://schemas.microsoft.com/office/drawing/2014/main" id="{C5B5334F-EF49-0553-AF34-314FDC4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EC21146A-1692-9325-F386-686DA65C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3D7F6818-225A-3F3B-FC4D-CBC32C2B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7813DDB-1D32-A93E-FC2A-7D204E06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Examples of speech sound contrasts explored in the CP paradigm: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voice onset time (VOT) of stop consonants (/pa/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place of articulation of stop consonants (/ba/ - /da/ - /ga/)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09BB48-E3E0-8994-1DDE-840281F3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977" y="2124067"/>
            <a:ext cx="566080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806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593DC-A9CF-5A9C-1733-1D35C3F3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>
            <a:extLst>
              <a:ext uri="{FF2B5EF4-FFF2-40B4-BE49-F238E27FC236}">
                <a16:creationId xmlns:a16="http://schemas.microsoft.com/office/drawing/2014/main" id="{B9B71287-40B5-4929-526C-D4DC98F6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345617"/>
            <a:ext cx="5026551" cy="4122222"/>
          </a:xfrm>
          <a:prstGeom prst="rect">
            <a:avLst/>
          </a:prstGeom>
        </p:spPr>
      </p:pic>
      <p:pic>
        <p:nvPicPr>
          <p:cNvPr id="3074" name="Picture 2" descr="uds_logo">
            <a:extLst>
              <a:ext uri="{FF2B5EF4-FFF2-40B4-BE49-F238E27FC236}">
                <a16:creationId xmlns:a16="http://schemas.microsoft.com/office/drawing/2014/main" id="{BC7C82B4-89BD-A829-FDBE-099E47BC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C66E6033-B48F-3F05-6680-C49EF2CC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089C2D47-FFBA-F761-A23E-27836ACB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93E89AE-D819-C52F-E2FF-85B9C6B6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Examples of speech sound contrasts explored in the CP paradigm: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voice onset time (VOT) of stop consonants (/pa/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place of articulation of stop consonants (/ba/ - /da/ - /ga/)</a:t>
            </a:r>
          </a:p>
        </p:txBody>
      </p:sp>
      <p:sp>
        <p:nvSpPr>
          <p:cNvPr id="3" name="Ellipse 3">
            <a:extLst>
              <a:ext uri="{FF2B5EF4-FFF2-40B4-BE49-F238E27FC236}">
                <a16:creationId xmlns:a16="http://schemas.microsoft.com/office/drawing/2014/main" id="{D81E5DB3-0C7F-8A77-3816-B866FC47D736}"/>
              </a:ext>
            </a:extLst>
          </p:cNvPr>
          <p:cNvSpPr/>
          <p:nvPr/>
        </p:nvSpPr>
        <p:spPr bwMode="auto">
          <a:xfrm>
            <a:off x="2483768" y="2754581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Ellipse 8">
            <a:extLst>
              <a:ext uri="{FF2B5EF4-FFF2-40B4-BE49-F238E27FC236}">
                <a16:creationId xmlns:a16="http://schemas.microsoft.com/office/drawing/2014/main" id="{82E25C88-8A33-7D71-78CF-7385D2DC6875}"/>
              </a:ext>
            </a:extLst>
          </p:cNvPr>
          <p:cNvSpPr/>
          <p:nvPr/>
        </p:nvSpPr>
        <p:spPr bwMode="auto">
          <a:xfrm>
            <a:off x="2051720" y="4324552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Ellipse 9">
            <a:extLst>
              <a:ext uri="{FF2B5EF4-FFF2-40B4-BE49-F238E27FC236}">
                <a16:creationId xmlns:a16="http://schemas.microsoft.com/office/drawing/2014/main" id="{BF0AF3A3-6821-2DD9-B9FD-61D7E02730B3}"/>
              </a:ext>
            </a:extLst>
          </p:cNvPr>
          <p:cNvSpPr/>
          <p:nvPr/>
        </p:nvSpPr>
        <p:spPr bwMode="auto">
          <a:xfrm>
            <a:off x="5148064" y="4296285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FF117293-B502-7665-BEC1-7784B258AB6C}"/>
              </a:ext>
            </a:extLst>
          </p:cNvPr>
          <p:cNvSpPr txBox="1"/>
          <p:nvPr/>
        </p:nvSpPr>
        <p:spPr>
          <a:xfrm>
            <a:off x="3059832" y="335570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/ba/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8" name="Textfeld 11">
            <a:extLst>
              <a:ext uri="{FF2B5EF4-FFF2-40B4-BE49-F238E27FC236}">
                <a16:creationId xmlns:a16="http://schemas.microsoft.com/office/drawing/2014/main" id="{A096A0FA-3388-76B9-05C7-FFEF922C90DD}"/>
              </a:ext>
            </a:extLst>
          </p:cNvPr>
          <p:cNvSpPr txBox="1"/>
          <p:nvPr/>
        </p:nvSpPr>
        <p:spPr>
          <a:xfrm>
            <a:off x="2607092" y="484457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/da/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35ACADF2-90EA-DAE4-04D1-2C820D94F61C}"/>
              </a:ext>
            </a:extLst>
          </p:cNvPr>
          <p:cNvSpPr txBox="1"/>
          <p:nvPr/>
        </p:nvSpPr>
        <p:spPr>
          <a:xfrm>
            <a:off x="5704803" y="485037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/ga/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95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2F025-E9AF-1503-471A-BCBC95E00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>
            <a:extLst>
              <a:ext uri="{FF2B5EF4-FFF2-40B4-BE49-F238E27FC236}">
                <a16:creationId xmlns:a16="http://schemas.microsoft.com/office/drawing/2014/main" id="{D48CA3A5-4959-95F7-D035-1731B523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7F54A45-0272-4B20-44A4-EFE89BCD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CE80F8A-E12D-05AA-725B-A53619836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F7EE990-E5D1-F1A7-652C-3D0C7677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Examples of speech sound contrasts explored in the CP paradigm: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voice onset time (VOT) of stop consonants (/pa/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place of articulation of stop consonants (/ba/ - /da/ - /ga/)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fricatives vs. affricates (/sa/ - /tsa/)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manner of articulation (/ba/ - /wa/, /la/ - /ra/)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vowel quality: less clear categoriality, hints of continuous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prosodic features: categoriality doubtful, mainly continuous perception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most experiments done for English</a:t>
            </a:r>
            <a:endParaRPr lang="en-US">
              <a:cs typeface="+mn-cs"/>
            </a:endParaRPr>
          </a:p>
          <a:p>
            <a:pPr marL="271463" indent="-271463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Review paper: Repp (1984)</a:t>
            </a:r>
          </a:p>
        </p:txBody>
      </p:sp>
    </p:spTree>
    <p:extLst>
      <p:ext uri="{BB962C8B-B14F-4D97-AF65-F5344CB8AC3E}">
        <p14:creationId xmlns:p14="http://schemas.microsoft.com/office/powerpoint/2010/main" val="131378670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2" y="692150"/>
            <a:ext cx="842416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has also been observed in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infants </a:t>
            </a:r>
            <a:r>
              <a:rPr lang="en-US">
                <a:solidFill>
                  <a:srgbClr val="000000"/>
                </a:solidFill>
                <a:sym typeface="Symbol"/>
              </a:rPr>
              <a:t> preceding language and speech acquisition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apes, monkeys, rabbits, chinchillas, some birds  without phoneme-based, linguistic communication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experiments involving non-speech signals  subjects not in linguistic perception mode</a:t>
            </a:r>
            <a:endParaRPr lang="en-US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appears to be a generic auditory or even generic perceptual phenomenon, rather than a specifically language-based one</a:t>
            </a: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Perceptual Magnet Effect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Infants can discriminate speech sounds of all languages, but with advancing L1 acquisition some of the contrasts lose their discriminability</a:t>
            </a:r>
            <a:endParaRPr lang="en-US">
              <a:solidFill>
                <a:srgbClr val="000000"/>
              </a:solidFill>
            </a:endParaRP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Sound categories become established around the most typical, i.e. prototypical, exemplar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Prototype functions like a magnet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perceptual space is warped by shrinking the auditory distance between exemplars in the vicinity of the prototype – a magnet effect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reduced discrimination sensitivity between prototypes and similar exemplars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effective within categories</a:t>
            </a: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5576" y="6040815"/>
            <a:ext cx="1728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[Kuhl 1991</a:t>
            </a:r>
            <a:r>
              <a:rPr lang="de-DE" sz="1200"/>
              <a:t>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208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16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80" y="836712"/>
            <a:ext cx="51672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640163" cy="334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5576" y="6040815"/>
            <a:ext cx="1728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[Kuhl 1991</a:t>
            </a:r>
            <a:r>
              <a:rPr lang="de-DE" sz="1200"/>
              <a:t>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4" y="2492896"/>
            <a:ext cx="37469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1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available evidence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/i/ - /e/ contrast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/r/ - /l/ contrast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English, Japanese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adults, infants, monkeys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German boundary tones [Schneider et al., 2005, 2006, 2009]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 – stimulus construction: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9" y="1988840"/>
            <a:ext cx="83153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54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Overview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Categorical Perception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Perceptual Magnet Effect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Multimodal perception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goodness rating – for P and NP exemplars of target category: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15589"/>
            <a:ext cx="7130493" cy="430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69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PME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test – 3 tasks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 - cf. CP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goodness rating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 - cf. CP, except that stimulus pairs are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 + neighbor(s)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NP + neighbor(s)</a:t>
            </a:r>
          </a:p>
          <a:p>
            <a:pPr marL="0" lvl="1" indent="-2603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expected result (see above)</a:t>
            </a:r>
          </a:p>
          <a:p>
            <a:pPr marL="442913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 sensitivity reduced around P but not NP</a:t>
            </a:r>
          </a:p>
        </p:txBody>
      </p:sp>
    </p:spTree>
    <p:extLst>
      <p:ext uri="{BB962C8B-B14F-4D97-AF65-F5344CB8AC3E}">
        <p14:creationId xmlns:p14="http://schemas.microsoft.com/office/powerpoint/2010/main" val="7805693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Multimodal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Perceptual fusion of multimodal stimuli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e.g., McGurk effect [McGurk and MacDonald, 1978]: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visual stimulus: [ga]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acoustic stimulus: [ba]</a:t>
            </a:r>
          </a:p>
          <a:p>
            <a:pPr marL="714375" lvl="2" indent="-17145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714375" algn="l"/>
              </a:tabLst>
              <a:defRPr/>
            </a:pPr>
            <a:r>
              <a:rPr lang="en-US">
                <a:solidFill>
                  <a:srgbClr val="000000"/>
                </a:solidFill>
                <a:sym typeface="Symbol"/>
              </a:rPr>
              <a:t> </a:t>
            </a:r>
            <a:r>
              <a:rPr lang="en-US">
                <a:solidFill>
                  <a:srgbClr val="000000"/>
                </a:solidFill>
              </a:rPr>
              <a:t>multimodal perception: [da] !!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1: </a:t>
            </a:r>
            <a:r>
              <a:rPr lang="en-US">
                <a:hlinkClick r:id="rId4"/>
              </a:rPr>
              <a:t>https://www.youtube.com/watch?v=aFPtc8BVdJk</a:t>
            </a:r>
            <a:endParaRPr lang="en-US"/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2: </a:t>
            </a:r>
            <a:r>
              <a:rPr lang="en-US">
                <a:hlinkClick r:id="rId5"/>
              </a:rPr>
              <a:t>https://www.youtube.com/watch?v=jtsfidRq2tw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72392-3E1B-6763-5861-AA3C91F87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035286"/>
            <a:ext cx="4516916" cy="2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 (2nd ed. Clark&amp;Yallop 1995). Blackwell, Oxford.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E. Bruce Goldstein (1997): Wahrnehmungspsychologie. Spektrum Akademischer Verlag, Heidelberg.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influences on speech perception process. Perception and Psychophysics 24, 253-257.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Bernd Pompino-Marschall (1995): Einf</a:t>
            </a:r>
            <a:r>
              <a:rPr lang="de-DE"/>
              <a:t>ü</a:t>
            </a:r>
            <a:r>
              <a:rPr lang="en-US"/>
              <a:t>hrung in die Phonetik. De Gruyter, Berlin.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Henning Reetz (1999): Artikulatorische und akustische Phonetik. Wissenschaftlicher Verlag, Trier.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Patricia Kuhl (1991): "</a:t>
            </a:r>
            <a:r>
              <a:rPr lang="en-US"/>
              <a:t>Human adults and human infants show a 'perceptual magnet effect' for the prototypes of speech categories, monkeys do not". Perception and Psychophysics 50, 93—107.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521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References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Iverson, P. and Kuhl, P.K. (1995): "Mapping the perceptual magnet effect for speech using signal detection theory and multidimensional scaling". JASA 97(1), 553-562.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Kuhl, P.K. and Iverson, P. (1995): "Linguistic experience and the 'Perceptual Magnet Effect'". In W. Strange (ed.), Speech perception and linguistic experience: Issues in crosslanguage research. York Press, 1995, 121-154.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Schneider, K. and Möbius, B. (2005): "Perceptual Magnet Effect in German boundary tones". Proc. Interspeech (Lisbon), 1177-1189.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Katrin Schneider, Britta Lintfert, Grzegorz Dogil, Bernd Möbius (2006): "Phonetic grounding of prosodic categories". In Stefan Sudhoff et al. (eds.), Methods in Empirical Prosody Research (De Gruyter, Berlin), 335-361.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cs typeface="+mn-cs"/>
              </a:rPr>
              <a:t>Katrin Schneider, Grzegorz Dogil, Bernd Möbius (2009): "German boundary tones show categorical perception and a perceptual magnet effect when presented in different contexts". Proc. Interspeech (Brighton), 2519-2522.</a:t>
            </a:r>
          </a:p>
        </p:txBody>
      </p:sp>
    </p:spTree>
    <p:extLst>
      <p:ext uri="{BB962C8B-B14F-4D97-AF65-F5344CB8AC3E}">
        <p14:creationId xmlns:p14="http://schemas.microsoft.com/office/powerpoint/2010/main" val="136579300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Thanks!</a:t>
            </a:r>
            <a:endParaRPr lang="en-US" sz="2800"/>
          </a:p>
        </p:txBody>
      </p:sp>
      <p:pic>
        <p:nvPicPr>
          <p:cNvPr id="13318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phenomenon: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speech stimuli are not perceived continuously in auditory-perceptual space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stimuli are classified as belonging to categories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048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720900"/>
            <a:ext cx="3007433" cy="29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40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 of (auditory) categorical perception: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presentation of a continuum of speech stimuli between 2 categories (e.g. phonemes: /ta/ - /da/ or /pa/ - /ba/)</a:t>
            </a:r>
          </a:p>
        </p:txBody>
      </p:sp>
    </p:spTree>
    <p:extLst>
      <p:ext uri="{BB962C8B-B14F-4D97-AF65-F5344CB8AC3E}">
        <p14:creationId xmlns:p14="http://schemas.microsoft.com/office/powerpoint/2010/main" val="19464339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2E742-0245-8EAD-1F0A-51008931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>
            <a:extLst>
              <a:ext uri="{FF2B5EF4-FFF2-40B4-BE49-F238E27FC236}">
                <a16:creationId xmlns:a16="http://schemas.microsoft.com/office/drawing/2014/main" id="{E865776C-238B-2935-FB8E-CB110E02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9C38C73F-35BD-9C8A-B697-1BBC6B74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D1D5B48-4692-E545-6B87-649CDC17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4B73C24-EEE6-3DB5-9CE5-79C77BA1F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675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 of (auditory) categorical perception: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presentation of a continuum of speech stimuli between 2 categories (e.g. phonemes: /ta/ - /da/ or 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>
                <a:solidFill>
                  <a:srgbClr val="000000"/>
                </a:solidFill>
                <a:cs typeface="+mn-cs"/>
              </a:rPr>
              <a:t>demo: </a:t>
            </a:r>
            <a:r>
              <a:rPr lang="en-US"/>
              <a:t>: </a:t>
            </a:r>
            <a:r>
              <a:rPr lang="en-US">
                <a:hlinkClick r:id="rId4"/>
              </a:rPr>
              <a:t>https://www.youtube.com/watch?v=4V5pQyKsgg4</a:t>
            </a:r>
            <a:endParaRPr lang="en-US"/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  <a:p>
            <a:pPr marL="263525" lvl="1" eaLnBrk="1" hangingPunct="1">
              <a:spcBef>
                <a:spcPct val="50000"/>
              </a:spcBef>
              <a:buClr>
                <a:srgbClr val="0099CC"/>
              </a:buClr>
              <a:defRPr/>
            </a:pPr>
            <a:r>
              <a:rPr lang="en-US"/>
              <a:t>→  find the factual mistake w.r.t. VOT in the video!</a:t>
            </a:r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57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9E35-4FC7-3B74-A5C1-9EE9390C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>
            <a:extLst>
              <a:ext uri="{FF2B5EF4-FFF2-40B4-BE49-F238E27FC236}">
                <a16:creationId xmlns:a16="http://schemas.microsoft.com/office/drawing/2014/main" id="{AC33D156-8CE1-27F6-68DC-624A87E2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ED3C0E6D-57DC-5AC7-666F-4ED02BAF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B393AADD-11C3-6D11-EF3D-CE32FC36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4D05697-1124-44CC-1E45-B91B0708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 of (auditory) categorical perception: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presentation of a continuum of speech stimuli between 2 categories (e.g. phonemes: /ta/ - /da/ or /pa/ - /ba/)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stimulus construction by editing natural speech or by speech synthesis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combination of 2 tasks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identification: 1 stimulus</a:t>
            </a:r>
          </a:p>
          <a:p>
            <a:pPr marL="71278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discrimination: pair of stimuli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420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Perception: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9AD3D-E41C-C949-12BE-EBE4E1F7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94309"/>
            <a:ext cx="3349128" cy="4070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267D90-B04A-1B7B-288D-40468C73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61701"/>
            <a:ext cx="4671152" cy="2232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47BB8-BCA8-9719-C732-F803A8D20F40}"/>
              </a:ext>
            </a:extLst>
          </p:cNvPr>
          <p:cNvSpPr txBox="1"/>
          <p:nvPr/>
        </p:nvSpPr>
        <p:spPr>
          <a:xfrm>
            <a:off x="3425045" y="3036596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/ba/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B05E4-44C4-CC56-D010-CD207839A2C4}"/>
              </a:ext>
            </a:extLst>
          </p:cNvPr>
          <p:cNvSpPr txBox="1"/>
          <p:nvPr/>
        </p:nvSpPr>
        <p:spPr>
          <a:xfrm>
            <a:off x="3425045" y="4928068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/pa/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45C3E72-C565-8B30-A2F9-293F42C25641}"/>
              </a:ext>
            </a:extLst>
          </p:cNvPr>
          <p:cNvSpPr/>
          <p:nvPr/>
        </p:nvSpPr>
        <p:spPr bwMode="auto">
          <a:xfrm>
            <a:off x="3347864" y="2352184"/>
            <a:ext cx="72008" cy="179689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95F0428-BA35-6FC7-82DB-31009AC5DEF4}"/>
              </a:ext>
            </a:extLst>
          </p:cNvPr>
          <p:cNvSpPr/>
          <p:nvPr/>
        </p:nvSpPr>
        <p:spPr bwMode="auto">
          <a:xfrm>
            <a:off x="3347864" y="4611601"/>
            <a:ext cx="72008" cy="146304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E3B9FF-6817-04BB-1019-3DA8F9BAEA82}"/>
              </a:ext>
            </a:extLst>
          </p:cNvPr>
          <p:cNvCxnSpPr/>
          <p:nvPr/>
        </p:nvCxnSpPr>
        <p:spPr bwMode="auto">
          <a:xfrm>
            <a:off x="4499992" y="1988840"/>
            <a:ext cx="4255071" cy="23762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FEB856-E730-8F39-4413-AED1838E6076}"/>
              </a:ext>
            </a:extLst>
          </p:cNvPr>
          <p:cNvCxnSpPr/>
          <p:nvPr/>
        </p:nvCxnSpPr>
        <p:spPr bwMode="auto">
          <a:xfrm flipV="1">
            <a:off x="4499992" y="1979068"/>
            <a:ext cx="4255071" cy="22506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F12E368-7D5E-6702-96CB-30545F672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4094247"/>
            <a:ext cx="4913523" cy="2472808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07639-65F2-C338-33AC-93361BCA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phenomenon of (auditory) categorical perception:</a:t>
            </a:r>
          </a:p>
          <a:p>
            <a:pPr marL="442913" lvl="1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>
                <a:solidFill>
                  <a:srgbClr val="000000"/>
                </a:solidFill>
              </a:rPr>
              <a:t>presentation of a continuum of speech stimuli between 2 categories (e.g. phonemes: /ta/ - /da/ or /pa/ - /ba/)</a:t>
            </a:r>
          </a:p>
        </p:txBody>
      </p:sp>
    </p:spTree>
    <p:extLst>
      <p:ext uri="{BB962C8B-B14F-4D97-AF65-F5344CB8AC3E}">
        <p14:creationId xmlns:p14="http://schemas.microsoft.com/office/powerpoint/2010/main" val="1792920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70407" y="6164134"/>
            <a:ext cx="3182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[Clark and Yallop, 1995, p.314]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80291"/>
            <a:ext cx="4104456" cy="4819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50" y="764703"/>
            <a:ext cx="4318094" cy="4735013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07704" y="5571764"/>
            <a:ext cx="1752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Identification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12160" y="5571764"/>
            <a:ext cx="17528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1600"/>
              <a:t>Discrimination</a:t>
            </a:r>
          </a:p>
        </p:txBody>
      </p:sp>
      <p:cxnSp>
        <p:nvCxnSpPr>
          <p:cNvPr id="4" name="Gerader Verbinder 5">
            <a:extLst>
              <a:ext uri="{FF2B5EF4-FFF2-40B4-BE49-F238E27FC236}">
                <a16:creationId xmlns:a16="http://schemas.microsoft.com/office/drawing/2014/main" id="{2F9D8A21-4B6B-E5A9-341B-03FC7F3ADE0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7744" y="960134"/>
            <a:ext cx="432048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r Verbinder 10">
            <a:extLst>
              <a:ext uri="{FF2B5EF4-FFF2-40B4-BE49-F238E27FC236}">
                <a16:creationId xmlns:a16="http://schemas.microsoft.com/office/drawing/2014/main" id="{8C3A4FA8-7A57-BDF1-98D5-746C2F6A5426}"/>
              </a:ext>
            </a:extLst>
          </p:cNvPr>
          <p:cNvCxnSpPr/>
          <p:nvPr/>
        </p:nvCxnSpPr>
        <p:spPr bwMode="auto">
          <a:xfrm>
            <a:off x="2699792" y="960134"/>
            <a:ext cx="504056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13">
            <a:extLst>
              <a:ext uri="{FF2B5EF4-FFF2-40B4-BE49-F238E27FC236}">
                <a16:creationId xmlns:a16="http://schemas.microsoft.com/office/drawing/2014/main" id="{7CF8CF63-7048-DCBC-0667-C21084586E11}"/>
              </a:ext>
            </a:extLst>
          </p:cNvPr>
          <p:cNvCxnSpPr/>
          <p:nvPr/>
        </p:nvCxnSpPr>
        <p:spPr bwMode="auto">
          <a:xfrm flipH="1">
            <a:off x="1475656" y="2904350"/>
            <a:ext cx="7920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r Verbinder 17">
            <a:extLst>
              <a:ext uri="{FF2B5EF4-FFF2-40B4-BE49-F238E27FC236}">
                <a16:creationId xmlns:a16="http://schemas.microsoft.com/office/drawing/2014/main" id="{9F316034-056D-31AE-3162-7A77C98BFF8D}"/>
              </a:ext>
            </a:extLst>
          </p:cNvPr>
          <p:cNvCxnSpPr/>
          <p:nvPr/>
        </p:nvCxnSpPr>
        <p:spPr bwMode="auto">
          <a:xfrm flipH="1">
            <a:off x="3203848" y="2904350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4650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Categorical Perception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CP is demonstrated if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listeners assign each stimulus to one of the offered categories and recognize categories of speech but not intermediary steps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identification is optimal within category boundaries but at chance level at category cross-over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discrimination is weaker within category boundaries</a:t>
            </a:r>
          </a:p>
          <a:p>
            <a:pPr marL="450850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the maximum of the identification function coincides with the maximum of the discrimination function (category switch at same location in acoustic/auditory space)</a:t>
            </a:r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Categories and category boundaries are language-specific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60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1371</Words>
  <Application>Microsoft Office PowerPoint</Application>
  <PresentationFormat>On-screen Show (4:3)</PresentationFormat>
  <Paragraphs>162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Symbol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SpeechPerception</dc:title>
  <dc:subject>5th ISCA Speech Synthesis Workshop, 14.-16.6.2004</dc:subject>
  <dc:creator>Bernd Möbius</dc:creator>
  <cp:lastModifiedBy>Bernd Möbius</cp:lastModifiedBy>
  <cp:revision>1184</cp:revision>
  <dcterms:created xsi:type="dcterms:W3CDTF">2004-05-18T15:23:37Z</dcterms:created>
  <dcterms:modified xsi:type="dcterms:W3CDTF">2025-01-10T10:59:43Z</dcterms:modified>
</cp:coreProperties>
</file>