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17" r:id="rId2"/>
    <p:sldId id="647" r:id="rId3"/>
    <p:sldId id="670" r:id="rId4"/>
    <p:sldId id="658" r:id="rId5"/>
    <p:sldId id="671" r:id="rId6"/>
    <p:sldId id="672" r:id="rId7"/>
    <p:sldId id="673" r:id="rId8"/>
    <p:sldId id="675" r:id="rId9"/>
    <p:sldId id="678" r:id="rId10"/>
    <p:sldId id="676" r:id="rId11"/>
    <p:sldId id="677" r:id="rId12"/>
    <p:sldId id="585" r:id="rId13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FFCC"/>
    <a:srgbClr val="CCECFF"/>
    <a:srgbClr val="CCCCFF"/>
    <a:srgbClr val="990000"/>
    <a:srgbClr val="CC3300"/>
    <a:srgbClr val="0099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9885" autoAdjust="0"/>
  </p:normalViewPr>
  <p:slideViewPr>
    <p:cSldViewPr>
      <p:cViewPr varScale="1">
        <p:scale>
          <a:sx n="94" d="100"/>
          <a:sy n="94" d="100"/>
        </p:scale>
        <p:origin x="50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957" y="-77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5AB7C13-148A-4740-A0F3-1430DD6FB61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36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7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17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l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17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5B83502-9D7D-48C9-B798-2D2F6CD1BB52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9365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50FBA35-319D-414F-9CDE-529D2E676B13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10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C0BCEF52-724E-40AD-A9D6-69719E859944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12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2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3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B420437-422B-431A-9436-5C92C4E841F7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4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5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B420437-422B-431A-9436-5C92C4E841F7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6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BB420437-422B-431A-9436-5C92C4E841F7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7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8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ctr" defTabSz="949325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defTabSz="949325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defRPr/>
            </a:pPr>
            <a:fld id="{38CF881B-5936-4699-86B3-34D251F6733A}" type="slidenum">
              <a:rPr lang="de-DE" sz="1200" smtClean="0">
                <a:latin typeface="Times New Roman" pitchFamily="18" charset="0"/>
              </a:rPr>
              <a:pPr algn="r" eaLnBrk="1" hangingPunct="1">
                <a:spcBef>
                  <a:spcPct val="0"/>
                </a:spcBef>
                <a:defRPr/>
              </a:pPr>
              <a:t>9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38FC7-73D4-4747-8170-8350D953CF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5101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57208-AD05-4410-A78A-CC08746367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82769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43395-E50E-46CE-945C-408AFAD4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17208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3CAFA-9086-4866-966E-39DA08344A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14667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F6A22-B9A4-4A81-B8B4-E37CC411CE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64311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BE384-E6F3-49D2-839E-E2A56F3B3A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26844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989D6-B656-4233-A771-72B35B5D6A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61970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C69EF-B601-4D72-A715-3AE3F036AC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31292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6C2C4-CE7A-4E4D-993F-4A1B4D0A90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57571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22CB2-AB5A-468D-A11C-61DE7F3E1A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3850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7D35C-3D55-4B29-B67A-1D684A8EF7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04882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A9AFC3D7-BFB8-4CBF-8019-4D9E9287FE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190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73100" indent="-2921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054100" indent="-1905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637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8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97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54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11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827088" y="2924175"/>
            <a:ext cx="7543800" cy="292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/>
              <a:t>Psychoacoustics</a:t>
            </a:r>
            <a:endParaRPr lang="de-DE" sz="2800" dirty="0"/>
          </a:p>
          <a:p>
            <a:pPr algn="ctr" eaLnBrk="1" hangingPunct="1">
              <a:spcBef>
                <a:spcPct val="50000"/>
              </a:spcBef>
            </a:pPr>
            <a:r>
              <a:rPr lang="de-DE"/>
              <a:t>Jan 16, 2025</a:t>
            </a:r>
            <a:endParaRPr lang="de-DE" dirty="0"/>
          </a:p>
          <a:p>
            <a:pPr algn="ctr" eaLnBrk="1" hangingPunct="1">
              <a:spcBef>
                <a:spcPct val="50000"/>
              </a:spcBef>
            </a:pPr>
            <a:endParaRPr lang="de-DE" dirty="0"/>
          </a:p>
          <a:p>
            <a:pPr algn="ctr" eaLnBrk="1" hangingPunct="1">
              <a:spcBef>
                <a:spcPct val="50000"/>
              </a:spcBef>
            </a:pPr>
            <a:r>
              <a:rPr lang="de-DE" sz="2400" dirty="0"/>
              <a:t>Bernd Möbius </a:t>
            </a:r>
            <a:r>
              <a:rPr lang="de-DE" sz="2400"/>
              <a:t>&amp; Valentin Kany</a:t>
            </a:r>
            <a:endParaRPr lang="de-DE" sz="2400" dirty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endParaRPr lang="de-DE" dirty="0"/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de-DE" dirty="0"/>
              <a:t>Language Science </a:t>
            </a:r>
            <a:r>
              <a:rPr lang="de-DE" dirty="0" err="1"/>
              <a:t>and</a:t>
            </a:r>
            <a:r>
              <a:rPr lang="de-DE" dirty="0"/>
              <a:t> Technology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de-DE" dirty="0"/>
              <a:t>Saarland University</a:t>
            </a:r>
            <a:endParaRPr lang="de-DE" sz="1600" dirty="0"/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2700338" y="1125538"/>
            <a:ext cx="374332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sz="3600"/>
              <a:t>M.Sc. LST </a:t>
            </a:r>
            <a:r>
              <a:rPr lang="en-US" sz="3600"/>
              <a:t>Speech Science</a:t>
            </a:r>
            <a:endParaRPr lang="en-GB" sz="2800"/>
          </a:p>
        </p:txBody>
      </p:sp>
      <p:sp>
        <p:nvSpPr>
          <p:cNvPr id="2052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2054" name="Picture 1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3" descr="uds-eul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063"/>
            <a:ext cx="156845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Speech perception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Psychoacoustic properties of auditory system are compliant with requirements of speech perception; e.g.: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very good frequency resolution in low-frequency range                  </a:t>
            </a:r>
            <a:r>
              <a:rPr lang="en-US">
                <a:sym typeface="Symbol"/>
              </a:rPr>
              <a:t> fundamental frequency analysis (voicing, intonation)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medium frequency resolution in mid-frequency range                        formant analysis and tracking (vowels, sonorants)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poor frequency resolution in high-frequency range                        rough spectral patterns (fricatives)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temporal integration supports capturing coarticulation, and good temporal resolution supports recognition of stop releases (but stop bursts are too short for spectral analysis)</a:t>
            </a:r>
          </a:p>
          <a:p>
            <a:pPr marL="271463" indent="-271463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Co-evolution, or adaptation of production system to auditory system?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2186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Speech intelligibility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Intelligibility of speech depends on many factors, including: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frequency band (e.g., telephone 350 – 3500 Hz</a:t>
            </a:r>
            <a:r>
              <a:rPr lang="en-US">
                <a:sym typeface="Symbol"/>
              </a:rPr>
              <a:t>)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loudness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duration of segments of speech and gaps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semantic content (top-down processing) and semantic predictability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robustness of speech signals</a:t>
            </a:r>
          </a:p>
          <a:p>
            <a:pPr marL="714375" lvl="2" indent="-171450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gaps &lt;200 ms hardly disturb intelligibility</a:t>
            </a:r>
          </a:p>
          <a:p>
            <a:pPr marL="714375" lvl="2" indent="-171450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gaps &gt;500 ms destroy intelligibility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disturbing noise (signal-to-noise ratio, SNR)</a:t>
            </a:r>
          </a:p>
        </p:txBody>
      </p:sp>
    </p:spTree>
    <p:extLst>
      <p:ext uri="{BB962C8B-B14F-4D97-AF65-F5344CB8AC3E}">
        <p14:creationId xmlns:p14="http://schemas.microsoft.com/office/powerpoint/2010/main" val="229930334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492500" y="3644900"/>
            <a:ext cx="43195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sz="2800"/>
              <a:t>Thanks!</a:t>
            </a:r>
            <a:endParaRPr lang="en-US" sz="2800"/>
          </a:p>
        </p:txBody>
      </p:sp>
      <p:pic>
        <p:nvPicPr>
          <p:cNvPr id="13318" name="Picture 6" descr="uds-eul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1566863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Overview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Anatomy and physiology of the auditory system</a:t>
            </a:r>
          </a:p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Speech perception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cs typeface="+mn-cs"/>
              </a:rPr>
              <a:t>auditory perception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FF0000"/>
                </a:solidFill>
                <a:cs typeface="+mn-cs"/>
              </a:rPr>
              <a:t>psychoacoustics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cs typeface="+mn-cs"/>
              </a:rPr>
              <a:t>auditory-perceptual phonetics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Perception of loudness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Loudness: perceptual correlate of acoustic sound intensity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differences in loudness are perceived on a logarithmic scale (e.g., decibel/[dB]) by the auditory system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0 dB is equivalent to sound pressure level of a reference signal (at perceptual threshold at 1 kHz)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doubling of loudness is equivalent to increase by 10 dB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perceptual threshold ("just noticeable difference", JND) for pure tones: approx. 1 dB</a:t>
            </a:r>
          </a:p>
        </p:txBody>
      </p:sp>
    </p:spTree>
    <p:extLst>
      <p:ext uri="{BB962C8B-B14F-4D97-AF65-F5344CB8AC3E}">
        <p14:creationId xmlns:p14="http://schemas.microsoft.com/office/powerpoint/2010/main" val="22978350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Equal-loudness contour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67544" y="5991696"/>
            <a:ext cx="26563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/>
              <a:t>[Johnson, 1997, p.54]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19113"/>
            <a:ext cx="8445868" cy="529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69148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Perception of pitch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Pitch: perceptual correlate of acoustic frequency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auditory frequency range: approx. 20 – 20,000 Hz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frequency selectivity: resolution of frequency components of a complex (e.g., speech) signal: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optimal below 500 Hz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logarithmically decreasing above 500 Hz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JND for pure tones: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below 1000 Hz: approx. 0.5%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at higher frequencies: approx. 5%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auditory frequency scale (e.g., Bark [Z]): auditory system is more sensitive to frequency differences in low frequencies than in high frequencies</a:t>
            </a:r>
          </a:p>
        </p:txBody>
      </p:sp>
    </p:spTree>
    <p:extLst>
      <p:ext uri="{BB962C8B-B14F-4D97-AF65-F5344CB8AC3E}">
        <p14:creationId xmlns:p14="http://schemas.microsoft.com/office/powerpoint/2010/main" val="411307788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Auditory frequency scale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99487" y="6023002"/>
            <a:ext cx="265630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/>
              <a:t>[Johnson, 1997, p.55]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836712"/>
            <a:ext cx="7200800" cy="518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48884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87" y="836712"/>
            <a:ext cx="8170882" cy="5329138"/>
          </a:xfrm>
          <a:prstGeom prst="rect">
            <a:avLst/>
          </a:prstGeom>
        </p:spPr>
      </p:pic>
      <p:pic>
        <p:nvPicPr>
          <p:cNvPr id="4098" name="Picture 2" descr="uds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Auditory plane and auditory thresholds 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971600" y="6023002"/>
            <a:ext cx="29159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Ctr="1">
            <a:spAutoFit/>
          </a:bodyPr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de-DE"/>
              <a:t>[Goldstein, 1997, p.354]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84168" y="3101171"/>
            <a:ext cx="2933816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equal-loudness contours</a:t>
            </a:r>
            <a:endParaRPr lang="de-DE"/>
          </a:p>
        </p:txBody>
      </p:sp>
      <p:sp>
        <p:nvSpPr>
          <p:cNvPr id="9" name="TextBox 8"/>
          <p:cNvSpPr txBox="1"/>
          <p:nvPr/>
        </p:nvSpPr>
        <p:spPr>
          <a:xfrm>
            <a:off x="6237030" y="5013176"/>
            <a:ext cx="2628092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threshold of audibility</a:t>
            </a:r>
            <a:endParaRPr lang="de-DE"/>
          </a:p>
        </p:txBody>
      </p:sp>
      <p:sp>
        <p:nvSpPr>
          <p:cNvPr id="10" name="TextBox 9"/>
          <p:cNvSpPr txBox="1"/>
          <p:nvPr/>
        </p:nvSpPr>
        <p:spPr>
          <a:xfrm>
            <a:off x="6648746" y="1739071"/>
            <a:ext cx="2369238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threshold of feeling</a:t>
            </a:r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3099467" y="2901116"/>
            <a:ext cx="1613519" cy="400110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conversation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473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Loudness differences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77477" y="4293096"/>
            <a:ext cx="8286750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Sound pressure (Schalldruck), measured in micro-Pascal</a:t>
            </a:r>
          </a:p>
          <a:p>
            <a:pPr marL="444500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sym typeface="Symbol"/>
              </a:rPr>
              <a:t>objective measurement of sound pressure differences</a:t>
            </a:r>
          </a:p>
          <a:p>
            <a:pPr marL="180975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sym typeface="Symbol"/>
              </a:rPr>
              <a:t>Sound pressure level (Schalldruckpegel), measured in dB</a:t>
            </a:r>
          </a:p>
          <a:p>
            <a:pPr marL="444500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  <a:sym typeface="Symbol"/>
              </a:rPr>
              <a:t>subjective sensation of loudness differences</a:t>
            </a:r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569380"/>
              </p:ext>
            </p:extLst>
          </p:nvPr>
        </p:nvGraphicFramePr>
        <p:xfrm>
          <a:off x="611560" y="836712"/>
          <a:ext cx="6264696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49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1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Sound source</a:t>
                      </a:r>
                      <a:endParaRPr lang="de-DE" sz="180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Sound pressure [</a:t>
                      </a:r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Symbol"/>
                        </a:rPr>
                        <a:t>Pa]</a:t>
                      </a:r>
                      <a:endParaRPr lang="de-DE" sz="1800" i="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SPL</a:t>
                      </a:r>
                      <a:r>
                        <a:rPr lang="en-US" sz="1800" baseline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[dB]</a:t>
                      </a:r>
                      <a:endParaRPr lang="de-DE" sz="1800">
                        <a:solidFill>
                          <a:schemeClr val="bg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audibility threshold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soft whisper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quiet office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normal conversation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city bus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subway train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2 000 000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heavy thunder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20 000 000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pain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200 000 000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140</a:t>
                      </a:r>
                      <a:endParaRPr lang="de-DE" sz="18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976326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uds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2763" y="6165850"/>
            <a:ext cx="1011237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de-DE" sz="2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gradFill rotWithShape="0">
            <a:gsLst>
              <a:gs pos="0">
                <a:srgbClr val="0099CC"/>
              </a:gs>
              <a:gs pos="100000">
                <a:schemeClr val="tx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chemeClr val="bg1"/>
                </a:solidFill>
              </a:rPr>
              <a:t>    Perception of duration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68313" y="692150"/>
            <a:ext cx="828675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27013" indent="-2270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1pPr>
            <a:lvl2pPr marL="339725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179388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ym typeface="Symbol"/>
              </a:rPr>
              <a:t>Duration: perceptual correlate of physical property "time"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temporal processing and resolution: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over which temporal interval can the auditory system integrate information?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detection of gaps in otherwise continuous signals</a:t>
            </a:r>
          </a:p>
          <a:p>
            <a:pPr marL="442913" lvl="1" indent="-179388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/>
              <a:t>JND: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duration differences: &gt;20 ms at 500 - 1500 Hz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detection of gaps of 6 – 8 ms</a:t>
            </a:r>
          </a:p>
          <a:p>
            <a:pPr marL="720725" lvl="2" indent="-180975" eaLnBrk="1" hangingPunct="1">
              <a:spcBef>
                <a:spcPct val="50000"/>
              </a:spcBef>
              <a:buClr>
                <a:srgbClr val="0099CC"/>
              </a:buClr>
              <a:buFont typeface="Wingdings" pitchFamily="2" charset="2"/>
              <a:buChar char="§"/>
              <a:defRPr/>
            </a:pPr>
            <a:r>
              <a:rPr lang="en-US">
                <a:solidFill>
                  <a:srgbClr val="000000"/>
                </a:solidFill>
              </a:rPr>
              <a:t>fast spectral changes within &lt;30 ms are not analyzed, but perceptually integrated</a:t>
            </a:r>
          </a:p>
        </p:txBody>
      </p:sp>
    </p:spTree>
    <p:extLst>
      <p:ext uri="{BB962C8B-B14F-4D97-AF65-F5344CB8AC3E}">
        <p14:creationId xmlns:p14="http://schemas.microsoft.com/office/powerpoint/2010/main" val="120458129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</Words>
  <Application>Microsoft Office PowerPoint</Application>
  <PresentationFormat>On-screen Show (4:3)</PresentationFormat>
  <Paragraphs>111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Symbol</vt:lpstr>
      <vt:lpstr>Tahoma</vt:lpstr>
      <vt:lpstr>Times New Roman</vt:lpstr>
      <vt:lpstr>Verdana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 Stuttgart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SpeechScience: Psychoacoustics</dc:title>
  <dc:subject>5th ISCA Speech Synthesis Workshop, 14.-16.6.2004</dc:subject>
  <dc:creator>Bernd Möbius</dc:creator>
  <cp:lastModifiedBy>Bernd Möbius</cp:lastModifiedBy>
  <cp:revision>1143</cp:revision>
  <dcterms:created xsi:type="dcterms:W3CDTF">2004-05-18T15:23:37Z</dcterms:created>
  <dcterms:modified xsi:type="dcterms:W3CDTF">2024-12-18T07:32:56Z</dcterms:modified>
</cp:coreProperties>
</file>