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7" r:id="rId2"/>
    <p:sldId id="655" r:id="rId3"/>
    <p:sldId id="672" r:id="rId4"/>
    <p:sldId id="662" r:id="rId5"/>
    <p:sldId id="673" r:id="rId6"/>
    <p:sldId id="666" r:id="rId7"/>
    <p:sldId id="667" r:id="rId8"/>
    <p:sldId id="668" r:id="rId9"/>
    <p:sldId id="665" r:id="rId10"/>
    <p:sldId id="670" r:id="rId11"/>
    <p:sldId id="669" r:id="rId12"/>
    <p:sldId id="656" r:id="rId13"/>
    <p:sldId id="657" r:id="rId14"/>
    <p:sldId id="647" r:id="rId15"/>
    <p:sldId id="658" r:id="rId16"/>
    <p:sldId id="659" r:id="rId17"/>
    <p:sldId id="660" r:id="rId18"/>
    <p:sldId id="674" r:id="rId19"/>
    <p:sldId id="675" r:id="rId20"/>
    <p:sldId id="677" r:id="rId21"/>
    <p:sldId id="676" r:id="rId22"/>
    <p:sldId id="678" r:id="rId23"/>
    <p:sldId id="661" r:id="rId24"/>
    <p:sldId id="671" r:id="rId25"/>
    <p:sldId id="585" r:id="rId2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9885" autoAdjust="0"/>
  </p:normalViewPr>
  <p:slideViewPr>
    <p:cSldViewPr>
      <p:cViewPr varScale="1">
        <p:scale>
          <a:sx n="74" d="100"/>
          <a:sy n="74" d="100"/>
        </p:scale>
        <p:origin x="10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50FBA35-319D-414F-9CDE-529D2E676B1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09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5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570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424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Theories and Models of Speech Perception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 dirty="0"/>
              <a:t>Jan 30, 2025</a:t>
            </a:r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&amp; Valentin </a:t>
            </a:r>
            <a:r>
              <a:rPr lang="de-DE" sz="2400" dirty="0" err="1"/>
              <a:t>Kany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Language Science and Technology</a:t>
            </a: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H&amp;H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proposed in late 1980s </a:t>
            </a:r>
            <a:r>
              <a:rPr lang="en-US" sz="1600">
                <a:cs typeface="+mn-cs"/>
              </a:rPr>
              <a:t>[Lindblom 1990]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no invariance in articulation and acoustics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adaptive balance between hypo- and hyperarticluation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hypo-articulation: </a:t>
            </a:r>
            <a:r>
              <a:rPr lang="en-US"/>
              <a:t>economy principle, principle of least effort </a:t>
            </a:r>
            <a:r>
              <a:rPr lang="en-US">
                <a:sym typeface="Symbol"/>
              </a:rPr>
              <a:t></a:t>
            </a:r>
            <a:r>
              <a:rPr lang="en-US"/>
              <a:t> </a:t>
            </a:r>
            <a:r>
              <a:rPr lang="en-US">
                <a:cs typeface="+mn-cs"/>
              </a:rPr>
              <a:t>target undershoot, reduction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hyper-articulation: help listeners extract contrasts in adverse conditions or insufficient context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encode maximum information in signal with minimal articulatory effort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442913" algn="l"/>
              </a:tabLst>
              <a:defRPr/>
            </a:pPr>
            <a:r>
              <a:rPr lang="en-US">
                <a:cs typeface="+mn-cs"/>
              </a:rPr>
              <a:t>structure of speech sound inventories relies on adaptive dispersion: less vowel variability in languages with large vowel inventories</a:t>
            </a:r>
          </a:p>
        </p:txBody>
      </p:sp>
    </p:spTree>
    <p:extLst>
      <p:ext uri="{BB962C8B-B14F-4D97-AF65-F5344CB8AC3E}">
        <p14:creationId xmlns:p14="http://schemas.microsoft.com/office/powerpoint/2010/main" val="20848776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Quantal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first proposed in 1970s </a:t>
            </a:r>
            <a:r>
              <a:rPr lang="en-US" sz="1600"/>
              <a:t>[Stevens 1972, 1989]</a:t>
            </a: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non-linear relations between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space and acoustic space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acoustic space and auditory-perceptual space (e.g., CP)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invariance based on non-linear relations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invariance may be found in perception, acoustics, not in articulation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structure of sound inventories relies on regions of invariance, phoneme boundaries in areas of quantal changes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further developed into Lexical Access From Features model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objects of perception: distinctive features, extracted from quantal space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feature-based specification of mental lexicon</a:t>
            </a:r>
          </a:p>
        </p:txBody>
      </p:sp>
    </p:spTree>
    <p:extLst>
      <p:ext uri="{BB962C8B-B14F-4D97-AF65-F5344CB8AC3E}">
        <p14:creationId xmlns:p14="http://schemas.microsoft.com/office/powerpoint/2010/main" val="35282915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Phonetic "consensus" model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1450" y="2011363"/>
            <a:ext cx="2520950" cy="1016000"/>
            <a:chOff x="158" y="1570"/>
            <a:chExt cx="1588" cy="64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75" y="1570"/>
              <a:ext cx="771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periph.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auditory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process.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8" y="1661"/>
              <a:ext cx="635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>
                  <a:latin typeface="Tahoma" pitchFamily="34" charset="0"/>
                </a:rPr>
                <a:t>speechsignal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93" y="1888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43113" y="2011363"/>
            <a:ext cx="2017712" cy="1778000"/>
            <a:chOff x="1337" y="1570"/>
            <a:chExt cx="1271" cy="1120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746" y="2024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746" y="1752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746" y="1888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792" y="1570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acoustic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882" y="1979"/>
              <a:ext cx="3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cues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33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60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337" y="2477"/>
              <a:ext cx="12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383" y="2478"/>
              <a:ext cx="10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landmarks/pivots</a:t>
              </a:r>
              <a:endParaRPr lang="en-US" sz="1600">
                <a:latin typeface="Tahoma" pitchFamily="34" charset="0"/>
              </a:endParaRP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3844925" y="2011363"/>
            <a:ext cx="3084513" cy="1016000"/>
            <a:chOff x="2472" y="1570"/>
            <a:chExt cx="1943" cy="640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472" y="1570"/>
              <a:ext cx="782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phonetic-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prosodic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module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15" y="1661"/>
              <a:ext cx="90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features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(w/ confid)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243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6940550" y="2155826"/>
            <a:ext cx="1608138" cy="711200"/>
            <a:chOff x="4422" y="1661"/>
            <a:chExt cx="1013" cy="448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422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694" y="1661"/>
              <a:ext cx="741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lexicon/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syllabary</a:t>
              </a:r>
              <a:endParaRPr lang="en-US" sz="2000">
                <a:latin typeface="Tahoma" pitchFamily="34" charset="0"/>
              </a:endParaRP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3771900" y="1003301"/>
            <a:ext cx="2592388" cy="1152525"/>
            <a:chOff x="2426" y="935"/>
            <a:chExt cx="1633" cy="726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107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608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107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426" y="1253"/>
              <a:ext cx="4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phon.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899" y="1253"/>
              <a:ext cx="3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pros.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608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243" y="935"/>
              <a:ext cx="5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>
              <a:off x="2608" y="1071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4059" y="1071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H="1">
              <a:off x="3787" y="1071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4532313" y="3019426"/>
            <a:ext cx="504825" cy="1152525"/>
            <a:chOff x="2905" y="2205"/>
            <a:chExt cx="318" cy="726"/>
          </a:xfrm>
        </p:grpSpPr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905" y="2432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>
                  <a:latin typeface="Tahoma" pitchFamily="34" charset="0"/>
                </a:rPr>
                <a:t>=?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950" y="243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086" y="2704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3086" y="2205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7445375" y="2876551"/>
            <a:ext cx="1223963" cy="1582737"/>
            <a:chOff x="4740" y="2115"/>
            <a:chExt cx="771" cy="997"/>
          </a:xfrm>
        </p:grpSpPr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4740" y="2341"/>
              <a:ext cx="7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category hypotheses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5103" y="2115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510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6397625" y="3476626"/>
            <a:ext cx="2151063" cy="1693862"/>
            <a:chOff x="4080" y="2493"/>
            <a:chExt cx="1355" cy="1067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105" y="3112"/>
              <a:ext cx="133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synthesis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080" y="2493"/>
              <a:ext cx="5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451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4241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53" name="Group 53"/>
          <p:cNvGrpSpPr>
            <a:grpSpLocks/>
          </p:cNvGrpSpPr>
          <p:nvPr/>
        </p:nvGrpSpPr>
        <p:grpSpPr bwMode="auto">
          <a:xfrm>
            <a:off x="4238625" y="4171951"/>
            <a:ext cx="2198688" cy="1016000"/>
            <a:chOff x="2720" y="2931"/>
            <a:chExt cx="1385" cy="640"/>
          </a:xfrm>
        </p:grpSpPr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720" y="2931"/>
              <a:ext cx="700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percept.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models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3424" y="3339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4060825" y="4027488"/>
            <a:ext cx="4608513" cy="1704975"/>
            <a:chOff x="2608" y="2840"/>
            <a:chExt cx="2903" cy="1074"/>
          </a:xfrm>
        </p:grpSpPr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608" y="2840"/>
              <a:ext cx="2903" cy="816"/>
            </a:xfrm>
            <a:prstGeom prst="rect">
              <a:avLst/>
            </a:prstGeom>
            <a:noFill/>
            <a:ln w="2540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3424" y="3702"/>
              <a:ext cx="13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analysis-by-synthesis</a:t>
              </a:r>
              <a:endParaRPr lang="en-US" sz="1600"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547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Phonetic "consensus" model</a:t>
            </a:r>
          </a:p>
        </p:txBody>
      </p:sp>
      <p:pic>
        <p:nvPicPr>
          <p:cNvPr id="59" name="Picture 6" descr="bmow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4" y="1339849"/>
            <a:ext cx="4905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309561" y="2132012"/>
            <a:ext cx="1008063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latin typeface="Tahoma" pitchFamily="34" charset="0"/>
              </a:rPr>
              <a:t>speechsignal</a:t>
            </a:r>
            <a:endParaRPr lang="en-US" sz="2000">
              <a:latin typeface="Tahoma" pitchFamily="34" charset="0"/>
            </a:endParaRPr>
          </a:p>
        </p:txBody>
      </p:sp>
      <p:grpSp>
        <p:nvGrpSpPr>
          <p:cNvPr id="61" name="Group 13"/>
          <p:cNvGrpSpPr>
            <a:grpSpLocks/>
          </p:cNvGrpSpPr>
          <p:nvPr/>
        </p:nvGrpSpPr>
        <p:grpSpPr bwMode="auto">
          <a:xfrm>
            <a:off x="1317624" y="1987549"/>
            <a:ext cx="2881312" cy="1778000"/>
            <a:chOff x="793" y="1570"/>
            <a:chExt cx="1815" cy="1120"/>
          </a:xfrm>
        </p:grpSpPr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975" y="1570"/>
              <a:ext cx="771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periph.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auditory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process.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793" y="1888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1746" y="2024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1746" y="1752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>
              <a:off x="1746" y="1888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1792" y="1570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acoustic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1882" y="1979"/>
              <a:ext cx="3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cues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133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>
              <a:off x="2608" y="2205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>
              <a:off x="1337" y="2477"/>
              <a:ext cx="12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1383" y="2478"/>
              <a:ext cx="10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landmarks/pivots</a:t>
              </a:r>
              <a:endParaRPr lang="en-US" sz="1600">
                <a:latin typeface="Tahoma" pitchFamily="34" charset="0"/>
              </a:endParaRPr>
            </a:p>
          </p:txBody>
        </p:sp>
      </p:grpSp>
      <p:pic>
        <p:nvPicPr>
          <p:cNvPr id="73" name="Picture 25" descr="bmowa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1" y="2203449"/>
            <a:ext cx="115252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35889"/>
              </p:ext>
            </p:extLst>
          </p:nvPr>
        </p:nvGraphicFramePr>
        <p:xfrm>
          <a:off x="1606549" y="1987549"/>
          <a:ext cx="6838950" cy="3024188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B9 discont.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high-freq. peaks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high-freq. peaks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multiband discont.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B1 discont.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 Hz zero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 total energy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 Hz peak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 Hz zero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low-freq. intensity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low-freq. intensity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low-freq. intensity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flat spectrum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struct. spectrum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struct. spectrum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Pvoiced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Vnucl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Cnasal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79754"/>
              </p:ext>
            </p:extLst>
          </p:nvPr>
        </p:nvGraphicFramePr>
        <p:xfrm>
          <a:off x="2614611" y="3140074"/>
          <a:ext cx="1295400" cy="30480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Pv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 66"/>
          <p:cNvGrpSpPr>
            <a:grpSpLocks/>
          </p:cNvGrpSpPr>
          <p:nvPr/>
        </p:nvGrpSpPr>
        <p:grpSpPr bwMode="auto">
          <a:xfrm>
            <a:off x="3983036" y="1987549"/>
            <a:ext cx="3084513" cy="1016000"/>
            <a:chOff x="2472" y="1570"/>
            <a:chExt cx="1943" cy="640"/>
          </a:xfrm>
        </p:grpSpPr>
        <p:sp>
          <p:nvSpPr>
            <p:cNvPr id="77" name="Text Box 67"/>
            <p:cNvSpPr txBox="1">
              <a:spLocks noChangeArrowheads="1"/>
            </p:cNvSpPr>
            <p:nvPr/>
          </p:nvSpPr>
          <p:spPr bwMode="auto">
            <a:xfrm>
              <a:off x="2472" y="1570"/>
              <a:ext cx="782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phonetic-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prosodic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module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78" name="Text Box 68"/>
            <p:cNvSpPr txBox="1">
              <a:spLocks noChangeArrowheads="1"/>
            </p:cNvSpPr>
            <p:nvPr/>
          </p:nvSpPr>
          <p:spPr bwMode="auto">
            <a:xfrm>
              <a:off x="3515" y="1661"/>
              <a:ext cx="90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features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(w/ confid)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79" name="Line 69"/>
            <p:cNvSpPr>
              <a:spLocks noChangeShapeType="1"/>
            </p:cNvSpPr>
            <p:nvPr/>
          </p:nvSpPr>
          <p:spPr bwMode="auto">
            <a:xfrm>
              <a:off x="3243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8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15668"/>
              </p:ext>
            </p:extLst>
          </p:nvPr>
        </p:nvGraphicFramePr>
        <p:xfrm>
          <a:off x="7078661" y="1195387"/>
          <a:ext cx="1512888" cy="3455988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 [-cons]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 [+cont]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 [-nas]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 [-low]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 [-back]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 [-tense]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 [+voice]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 hi-fr-or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1" name="Group 84"/>
          <p:cNvGrpSpPr>
            <a:grpSpLocks/>
          </p:cNvGrpSpPr>
          <p:nvPr/>
        </p:nvGrpSpPr>
        <p:grpSpPr bwMode="auto">
          <a:xfrm>
            <a:off x="3910011" y="979487"/>
            <a:ext cx="2592388" cy="1152525"/>
            <a:chOff x="2426" y="935"/>
            <a:chExt cx="1633" cy="726"/>
          </a:xfrm>
        </p:grpSpPr>
        <p:sp>
          <p:nvSpPr>
            <p:cNvPr id="82" name="Line 85"/>
            <p:cNvSpPr>
              <a:spLocks noChangeShapeType="1"/>
            </p:cNvSpPr>
            <p:nvPr/>
          </p:nvSpPr>
          <p:spPr bwMode="auto">
            <a:xfrm>
              <a:off x="3107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2608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3107" y="1434"/>
              <a:ext cx="0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2426" y="1253"/>
              <a:ext cx="4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phon.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86" name="Text Box 89"/>
            <p:cNvSpPr txBox="1">
              <a:spLocks noChangeArrowheads="1"/>
            </p:cNvSpPr>
            <p:nvPr/>
          </p:nvSpPr>
          <p:spPr bwMode="auto">
            <a:xfrm>
              <a:off x="2899" y="1253"/>
              <a:ext cx="3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pros.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2608" y="1071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88" name="Text Box 91"/>
            <p:cNvSpPr txBox="1">
              <a:spLocks noChangeArrowheads="1"/>
            </p:cNvSpPr>
            <p:nvPr/>
          </p:nvSpPr>
          <p:spPr bwMode="auto">
            <a:xfrm>
              <a:off x="3243" y="935"/>
              <a:ext cx="5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 flipH="1">
              <a:off x="2608" y="1071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 flipV="1">
              <a:off x="4059" y="1071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 flipH="1">
              <a:off x="3787" y="1071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92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25003"/>
              </p:ext>
            </p:extLst>
          </p:nvPr>
        </p:nvGraphicFramePr>
        <p:xfrm>
          <a:off x="2686049" y="692149"/>
          <a:ext cx="2520950" cy="6096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 [-stress]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 lab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 hi-fr-or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 alv-nas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3" name="Group 107"/>
          <p:cNvGrpSpPr>
            <a:grpSpLocks/>
          </p:cNvGrpSpPr>
          <p:nvPr/>
        </p:nvGrpSpPr>
        <p:grpSpPr bwMode="auto">
          <a:xfrm>
            <a:off x="7078661" y="2132012"/>
            <a:ext cx="1608138" cy="711200"/>
            <a:chOff x="4422" y="1661"/>
            <a:chExt cx="1013" cy="448"/>
          </a:xfrm>
        </p:grpSpPr>
        <p:sp>
          <p:nvSpPr>
            <p:cNvPr id="94" name="Line 108"/>
            <p:cNvSpPr>
              <a:spLocks noChangeShapeType="1"/>
            </p:cNvSpPr>
            <p:nvPr/>
          </p:nvSpPr>
          <p:spPr bwMode="auto">
            <a:xfrm>
              <a:off x="4422" y="188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5" name="Text Box 109"/>
            <p:cNvSpPr txBox="1">
              <a:spLocks noChangeArrowheads="1"/>
            </p:cNvSpPr>
            <p:nvPr/>
          </p:nvSpPr>
          <p:spPr bwMode="auto">
            <a:xfrm>
              <a:off x="4694" y="1661"/>
              <a:ext cx="741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lexicon/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syllabary</a:t>
              </a:r>
              <a:endParaRPr lang="en-US" sz="2000">
                <a:latin typeface="Tahoma" pitchFamily="34" charset="0"/>
              </a:endParaRPr>
            </a:p>
          </p:txBody>
        </p:sp>
      </p:grpSp>
      <p:graphicFrame>
        <p:nvGraphicFramePr>
          <p:cNvPr id="9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13136"/>
              </p:ext>
            </p:extLst>
          </p:nvPr>
        </p:nvGraphicFramePr>
        <p:xfrm>
          <a:off x="7510461" y="1268412"/>
          <a:ext cx="1439863" cy="1622108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/b-i:-n-.../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/bIn/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/p-I-n-.../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/b-e-n-.../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7" name="Picture 119" descr="bmosp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49" y="1987549"/>
            <a:ext cx="52578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35611"/>
              </p:ext>
            </p:extLst>
          </p:nvPr>
        </p:nvGraphicFramePr>
        <p:xfrm>
          <a:off x="7943849" y="2276474"/>
          <a:ext cx="1008062" cy="6096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/bIn/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/b-e-n-.../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9" name="Group 127"/>
          <p:cNvGrpSpPr>
            <a:grpSpLocks/>
          </p:cNvGrpSpPr>
          <p:nvPr/>
        </p:nvGrpSpPr>
        <p:grpSpPr bwMode="auto">
          <a:xfrm>
            <a:off x="7583486" y="2852737"/>
            <a:ext cx="1223963" cy="1582737"/>
            <a:chOff x="4740" y="2115"/>
            <a:chExt cx="771" cy="997"/>
          </a:xfrm>
        </p:grpSpPr>
        <p:sp>
          <p:nvSpPr>
            <p:cNvPr id="100" name="Text Box 128"/>
            <p:cNvSpPr txBox="1">
              <a:spLocks noChangeArrowheads="1"/>
            </p:cNvSpPr>
            <p:nvPr/>
          </p:nvSpPr>
          <p:spPr bwMode="auto">
            <a:xfrm>
              <a:off x="4740" y="2341"/>
              <a:ext cx="7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category hypotheses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01" name="Line 129"/>
            <p:cNvSpPr>
              <a:spLocks noChangeShapeType="1"/>
            </p:cNvSpPr>
            <p:nvPr/>
          </p:nvSpPr>
          <p:spPr bwMode="auto">
            <a:xfrm>
              <a:off x="5103" y="2115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2" name="Line 130"/>
            <p:cNvSpPr>
              <a:spLocks noChangeShapeType="1"/>
            </p:cNvSpPr>
            <p:nvPr/>
          </p:nvSpPr>
          <p:spPr bwMode="auto">
            <a:xfrm>
              <a:off x="510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03" name="Group 131"/>
          <p:cNvGrpSpPr>
            <a:grpSpLocks/>
          </p:cNvGrpSpPr>
          <p:nvPr/>
        </p:nvGrpSpPr>
        <p:grpSpPr bwMode="auto">
          <a:xfrm>
            <a:off x="6535736" y="3452812"/>
            <a:ext cx="2151063" cy="1693862"/>
            <a:chOff x="4080" y="2493"/>
            <a:chExt cx="1355" cy="1067"/>
          </a:xfrm>
        </p:grpSpPr>
        <p:sp>
          <p:nvSpPr>
            <p:cNvPr id="104" name="Text Box 132"/>
            <p:cNvSpPr txBox="1">
              <a:spLocks noChangeArrowheads="1"/>
            </p:cNvSpPr>
            <p:nvPr/>
          </p:nvSpPr>
          <p:spPr bwMode="auto">
            <a:xfrm>
              <a:off x="4105" y="3112"/>
              <a:ext cx="1330" cy="44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 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synthesis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05" name="Text Box 133"/>
            <p:cNvSpPr txBox="1">
              <a:spLocks noChangeArrowheads="1"/>
            </p:cNvSpPr>
            <p:nvPr/>
          </p:nvSpPr>
          <p:spPr bwMode="auto">
            <a:xfrm>
              <a:off x="4080" y="2493"/>
              <a:ext cx="5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contexts</a:t>
              </a:r>
              <a:endParaRPr lang="en-US" sz="1600">
                <a:latin typeface="Tahoma" pitchFamily="34" charset="0"/>
              </a:endParaRPr>
            </a:p>
          </p:txBody>
        </p:sp>
        <p:sp>
          <p:nvSpPr>
            <p:cNvPr id="106" name="Line 134"/>
            <p:cNvSpPr>
              <a:spLocks noChangeShapeType="1"/>
            </p:cNvSpPr>
            <p:nvPr/>
          </p:nvSpPr>
          <p:spPr bwMode="auto">
            <a:xfrm>
              <a:off x="4513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07" name="Line 135"/>
            <p:cNvSpPr>
              <a:spLocks noChangeShapeType="1"/>
            </p:cNvSpPr>
            <p:nvPr/>
          </p:nvSpPr>
          <p:spPr bwMode="auto">
            <a:xfrm>
              <a:off x="4241" y="2704"/>
              <a:ext cx="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08" name="Group 136"/>
          <p:cNvGrpSpPr>
            <a:grpSpLocks/>
          </p:cNvGrpSpPr>
          <p:nvPr/>
        </p:nvGrpSpPr>
        <p:grpSpPr bwMode="auto">
          <a:xfrm>
            <a:off x="4376736" y="4148137"/>
            <a:ext cx="2198688" cy="1016000"/>
            <a:chOff x="2720" y="2931"/>
            <a:chExt cx="1385" cy="640"/>
          </a:xfrm>
        </p:grpSpPr>
        <p:sp>
          <p:nvSpPr>
            <p:cNvPr id="109" name="Text Box 137"/>
            <p:cNvSpPr txBox="1">
              <a:spLocks noChangeArrowheads="1"/>
            </p:cNvSpPr>
            <p:nvPr/>
          </p:nvSpPr>
          <p:spPr bwMode="auto">
            <a:xfrm>
              <a:off x="2720" y="2931"/>
              <a:ext cx="700" cy="6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2000">
                  <a:latin typeface="Tahoma" pitchFamily="34" charset="0"/>
                </a:rPr>
                <a:t>internal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percept.</a:t>
              </a:r>
            </a:p>
            <a:p>
              <a:pPr algn="ctr"/>
              <a:r>
                <a:rPr lang="de-DE" sz="2000">
                  <a:latin typeface="Tahoma" pitchFamily="34" charset="0"/>
                </a:rPr>
                <a:t>models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10" name="Line 138"/>
            <p:cNvSpPr>
              <a:spLocks noChangeShapeType="1"/>
            </p:cNvSpPr>
            <p:nvPr/>
          </p:nvSpPr>
          <p:spPr bwMode="auto">
            <a:xfrm flipH="1">
              <a:off x="3424" y="3339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11" name="Group 139"/>
          <p:cNvGrpSpPr>
            <a:grpSpLocks/>
          </p:cNvGrpSpPr>
          <p:nvPr/>
        </p:nvGrpSpPr>
        <p:grpSpPr bwMode="auto">
          <a:xfrm>
            <a:off x="4198936" y="4003674"/>
            <a:ext cx="4608513" cy="1704975"/>
            <a:chOff x="2608" y="2840"/>
            <a:chExt cx="2903" cy="1074"/>
          </a:xfrm>
        </p:grpSpPr>
        <p:sp>
          <p:nvSpPr>
            <p:cNvPr id="112" name="Rectangle 140"/>
            <p:cNvSpPr>
              <a:spLocks noChangeArrowheads="1"/>
            </p:cNvSpPr>
            <p:nvPr/>
          </p:nvSpPr>
          <p:spPr bwMode="auto">
            <a:xfrm>
              <a:off x="2608" y="2840"/>
              <a:ext cx="2903" cy="816"/>
            </a:xfrm>
            <a:prstGeom prst="rect">
              <a:avLst/>
            </a:prstGeom>
            <a:noFill/>
            <a:ln w="25400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13" name="Text Box 141"/>
            <p:cNvSpPr txBox="1">
              <a:spLocks noChangeArrowheads="1"/>
            </p:cNvSpPr>
            <p:nvPr/>
          </p:nvSpPr>
          <p:spPr bwMode="auto">
            <a:xfrm>
              <a:off x="3424" y="3702"/>
              <a:ext cx="13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>
                  <a:latin typeface="Tahoma" pitchFamily="34" charset="0"/>
                </a:rPr>
                <a:t>analysis-by-synthesis</a:t>
              </a:r>
              <a:endParaRPr lang="en-US" sz="1600">
                <a:latin typeface="Tahoma" pitchFamily="34" charset="0"/>
              </a:endParaRPr>
            </a:p>
          </p:txBody>
        </p:sp>
      </p:grpSp>
      <p:grpSp>
        <p:nvGrpSpPr>
          <p:cNvPr id="114" name="Group 204"/>
          <p:cNvGrpSpPr>
            <a:grpSpLocks/>
          </p:cNvGrpSpPr>
          <p:nvPr/>
        </p:nvGrpSpPr>
        <p:grpSpPr bwMode="auto">
          <a:xfrm>
            <a:off x="4670424" y="2995612"/>
            <a:ext cx="504825" cy="1152525"/>
            <a:chOff x="2905" y="2205"/>
            <a:chExt cx="318" cy="726"/>
          </a:xfrm>
        </p:grpSpPr>
        <p:sp>
          <p:nvSpPr>
            <p:cNvPr id="115" name="Text Box 205"/>
            <p:cNvSpPr txBox="1">
              <a:spLocks noChangeArrowheads="1"/>
            </p:cNvSpPr>
            <p:nvPr/>
          </p:nvSpPr>
          <p:spPr bwMode="auto">
            <a:xfrm>
              <a:off x="2905" y="2432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>
                  <a:latin typeface="Tahoma" pitchFamily="34" charset="0"/>
                </a:rPr>
                <a:t>=?</a:t>
              </a:r>
              <a:endParaRPr lang="en-US" sz="2000">
                <a:latin typeface="Tahoma" pitchFamily="34" charset="0"/>
              </a:endParaRPr>
            </a:p>
          </p:txBody>
        </p:sp>
        <p:sp>
          <p:nvSpPr>
            <p:cNvPr id="116" name="Oval 206"/>
            <p:cNvSpPr>
              <a:spLocks noChangeArrowheads="1"/>
            </p:cNvSpPr>
            <p:nvPr/>
          </p:nvSpPr>
          <p:spPr bwMode="auto">
            <a:xfrm>
              <a:off x="2950" y="2432"/>
              <a:ext cx="272" cy="27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7" name="Line 207"/>
            <p:cNvSpPr>
              <a:spLocks noChangeShapeType="1"/>
            </p:cNvSpPr>
            <p:nvPr/>
          </p:nvSpPr>
          <p:spPr bwMode="auto">
            <a:xfrm>
              <a:off x="3086" y="2704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18" name="Line 208"/>
            <p:cNvSpPr>
              <a:spLocks noChangeShapeType="1"/>
            </p:cNvSpPr>
            <p:nvPr/>
          </p:nvSpPr>
          <p:spPr bwMode="auto">
            <a:xfrm flipV="1">
              <a:off x="3086" y="2205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38354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Model: Components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acoustic feature extraction at key locations in speech signal         </a:t>
            </a:r>
            <a:r>
              <a:rPr lang="en-US" sz="1600"/>
              <a:t>[Stevens 1989, Dogil 1987]</a:t>
            </a:r>
            <a:endParaRPr lang="en-US" b="1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feature-based lexicon access </a:t>
            </a:r>
            <a:r>
              <a:rPr lang="en-US" sz="1600">
                <a:cs typeface="+mn-cs"/>
              </a:rPr>
              <a:t>[Stevens 2005]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verification by means of analysis-by-synthesis              </a:t>
            </a:r>
            <a:r>
              <a:rPr lang="en-US" sz="1600">
                <a:cs typeface="+mn-cs"/>
              </a:rPr>
              <a:t>[Gaskell et al. 1995, Stevens 2005]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underspecified abstract lexicon and episodic exemplar lexicon           </a:t>
            </a:r>
            <a:r>
              <a:rPr lang="en-US" sz="1600">
                <a:cs typeface="+mn-cs"/>
              </a:rPr>
              <a:t>[Dogil 2006, M</a:t>
            </a:r>
            <a:r>
              <a:rPr lang="de-DE" sz="1600">
                <a:cs typeface="+mn-cs"/>
              </a:rPr>
              <a:t>öbius &amp; Schütze</a:t>
            </a:r>
            <a:r>
              <a:rPr lang="en-US" sz="1600">
                <a:cs typeface="+mn-cs"/>
              </a:rPr>
              <a:t> 2006 (SFB)]</a:t>
            </a:r>
            <a:endParaRPr lang="en-US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Model: Analysis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incremental process of underspecification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extraction of acoustic parameters and robust features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considering contextual information (segmental, prosodic, syllable structure)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abstraction from speaker properties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lexicon access (words, morphemes, syllables, segments(?))</a:t>
            </a:r>
          </a:p>
        </p:txBody>
      </p:sp>
    </p:spTree>
    <p:extLst>
      <p:ext uri="{BB962C8B-B14F-4D97-AF65-F5344CB8AC3E}">
        <p14:creationId xmlns:p14="http://schemas.microsoft.com/office/powerpoint/2010/main" val="16395708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Model: Synthesis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incremental process of specification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applied to each hypothesized category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internal synthesis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exploiting all available contextual information (segmental, prosodic, syllable structure; syntax, pragmatics)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transformation into perceptual space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fully specified representation (exemplars)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comparison of perceived exemplars with synthesized/stored exemplars</a:t>
            </a:r>
          </a:p>
        </p:txBody>
      </p:sp>
    </p:spTree>
    <p:extLst>
      <p:ext uri="{BB962C8B-B14F-4D97-AF65-F5344CB8AC3E}">
        <p14:creationId xmlns:p14="http://schemas.microsoft.com/office/powerpoint/2010/main" val="102989086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Computational model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Why do we need a computational model?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requires explicit (mathematical, algorithmical) formulation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model-based predictions can be tested experimentally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interactions between assumptions can be investigated formally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observed behavior </a:t>
            </a:r>
            <a:r>
              <a:rPr lang="en-US">
                <a:cs typeface="+mn-cs"/>
                <a:sym typeface="Symbol"/>
              </a:rPr>
              <a:t> model specification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6547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 space: multidimensional cognitive map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similarity of exemplars ~ stance in this space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Exemplars comprise detailed phonetic information (ling./paraling./extraling. dimensions)                                        [Goldinger 1997, Pierrehumbert 2001, 2003]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7772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0104075C-D614-4E67-B8B7-A438C85DFE51}"/>
              </a:ext>
            </a:extLst>
          </p:cNvPr>
          <p:cNvGrpSpPr>
            <a:grpSpLocks/>
          </p:cNvGrpSpPr>
          <p:nvPr/>
        </p:nvGrpSpPr>
        <p:grpSpPr bwMode="auto">
          <a:xfrm>
            <a:off x="467544" y="802451"/>
            <a:ext cx="7867650" cy="5111750"/>
            <a:chOff x="192" y="0"/>
            <a:chExt cx="4920" cy="4032"/>
          </a:xfrm>
        </p:grpSpPr>
        <p:pic>
          <p:nvPicPr>
            <p:cNvPr id="8" name="Picture 9" descr="lmSignal1">
              <a:extLst>
                <a:ext uri="{FF2B5EF4-FFF2-40B4-BE49-F238E27FC236}">
                  <a16:creationId xmlns:a16="http://schemas.microsoft.com/office/drawing/2014/main" id="{ABC4B0D2-41CE-4110-9338-AA498BE5B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4920" cy="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2374EFFD-3482-4C9A-B5C6-277398C0F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736"/>
              <a:ext cx="1690" cy="7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“she had your dark suit in greasy wash water all year”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22F58E03-DBBD-4385-A0DD-D0E9C196E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208"/>
              <a:ext cx="720" cy="36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000000"/>
                  </a:solidFill>
                  <a:latin typeface="Courier New" pitchFamily="49" charset="0"/>
                </a:rPr>
                <a:t>suit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D82F076A-9430-40F0-A7D7-6E54C8D60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60"/>
              <a:ext cx="76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[+voice]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D083AB6B-E662-4365-8DFF-9D84CA071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056"/>
              <a:ext cx="288" cy="1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86D61078-6019-4EDD-AD08-C0AE2D42E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1440"/>
              <a:ext cx="144" cy="1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2D68BEEB-2467-418F-B27A-30849E6F4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248"/>
              <a:ext cx="336" cy="1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16" descr="aa_bus_3_bot">
              <a:extLst>
                <a:ext uri="{FF2B5EF4-FFF2-40B4-BE49-F238E27FC236}">
                  <a16:creationId xmlns:a16="http://schemas.microsoft.com/office/drawing/2014/main" id="{DEE3042B-451A-4E5D-AE34-5CDD0FA29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80"/>
              <a:ext cx="1164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5C83D4DB-9B92-4114-A976-90963F674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296"/>
              <a:ext cx="1056" cy="1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B2178861-D056-4CA3-AD5C-AE5E79CD6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312"/>
              <a:ext cx="498" cy="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3325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Variability</a:t>
            </a:r>
          </a:p>
        </p:txBody>
      </p:sp>
      <p:pic>
        <p:nvPicPr>
          <p:cNvPr id="7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5460"/>
            <a:ext cx="6400874" cy="57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471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18" name="Picture 21" descr="lm3b">
            <a:extLst>
              <a:ext uri="{FF2B5EF4-FFF2-40B4-BE49-F238E27FC236}">
                <a16:creationId xmlns:a16="http://schemas.microsoft.com/office/drawing/2014/main" id="{BFCF006C-87AC-4702-ABDB-D115D0C7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/>
          <a:stretch>
            <a:fillRect/>
          </a:stretch>
        </p:blipFill>
        <p:spPr bwMode="auto">
          <a:xfrm>
            <a:off x="232096" y="885162"/>
            <a:ext cx="5495925" cy="25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lm4">
            <a:extLst>
              <a:ext uri="{FF2B5EF4-FFF2-40B4-BE49-F238E27FC236}">
                <a16:creationId xmlns:a16="http://schemas.microsoft.com/office/drawing/2014/main" id="{808D33AF-2CC5-4B4E-9D18-76C6BC20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 r="19318" b="17113"/>
          <a:stretch>
            <a:fillRect/>
          </a:stretch>
        </p:blipFill>
        <p:spPr bwMode="auto">
          <a:xfrm>
            <a:off x="3737296" y="3452150"/>
            <a:ext cx="54102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23">
            <a:extLst>
              <a:ext uri="{FF2B5EF4-FFF2-40B4-BE49-F238E27FC236}">
                <a16:creationId xmlns:a16="http://schemas.microsoft.com/office/drawing/2014/main" id="{17823B07-86F6-445A-8332-D2CD3A4B6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896" y="2107537"/>
            <a:ext cx="2895600" cy="15890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84BDFC90-89AF-45B7-BC21-408E15EF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96" y="320767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[+voice]</a:t>
            </a: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77895E6B-DBEE-4EE9-AF74-CA09E1AC9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7496" y="2290893"/>
            <a:ext cx="609600" cy="855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17DD6969-8F6C-499D-B87D-690A4F79EF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5296" y="2290893"/>
            <a:ext cx="0" cy="977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CD37962A-D720-4E05-AABB-8C99070A4E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696" y="2840962"/>
            <a:ext cx="76200" cy="18946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531E1BA3-E703-47D3-9FE4-458F2244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096" y="3270067"/>
            <a:ext cx="1143000" cy="46603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000000"/>
                </a:solidFill>
                <a:latin typeface="Courier New" pitchFamily="49" charset="0"/>
              </a:rPr>
              <a:t>suit</a:t>
            </a:r>
          </a:p>
        </p:txBody>
      </p:sp>
      <p:pic>
        <p:nvPicPr>
          <p:cNvPr id="26" name="Picture 30" descr="aa_bus_3_bot">
            <a:extLst>
              <a:ext uri="{FF2B5EF4-FFF2-40B4-BE49-F238E27FC236}">
                <a16:creationId xmlns:a16="http://schemas.microsoft.com/office/drawing/2014/main" id="{F8B45416-B630-44CD-9658-034CA8383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96" y="4063337"/>
            <a:ext cx="1847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CA444A42-F6F0-4C02-9FAD-0EC28331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6" y="4796762"/>
            <a:ext cx="2682875" cy="925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“she had your dark suit in greasy wash water all year”</a:t>
            </a:r>
          </a:p>
        </p:txBody>
      </p:sp>
      <p:sp>
        <p:nvSpPr>
          <p:cNvPr id="28" name="Line 32">
            <a:extLst>
              <a:ext uri="{FF2B5EF4-FFF2-40B4-BE49-F238E27FC236}">
                <a16:creationId xmlns:a16="http://schemas.microsoft.com/office/drawing/2014/main" id="{FFADE93E-D3E7-4108-8933-6D8F78452E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6296" y="2474250"/>
            <a:ext cx="762000" cy="14057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" name="Picture 33">
            <a:extLst>
              <a:ext uri="{FF2B5EF4-FFF2-40B4-BE49-F238E27FC236}">
                <a16:creationId xmlns:a16="http://schemas.microsoft.com/office/drawing/2014/main" id="{288FB69B-6125-4A57-B9B2-1D187997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6" y="3941100"/>
            <a:ext cx="790575" cy="7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669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 space: multidimensional cognitive map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similarity of exemplars ~ stance in this space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Exemplars comprise detailed phonetic information (ling./paraling./extraling. dimensions)                                        [Goldinger 1997, Pierrehumbert 2001, 2003]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Effects of frequency and recency: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exemplar space is updated continuously</a:t>
            </a:r>
          </a:p>
          <a:p>
            <a:pPr marL="292100" lvl="1" indent="1698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memory traces decay over time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840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</a:t>
            </a:r>
            <a:r>
              <a:rPr lang="de-DE" sz="2800">
                <a:solidFill>
                  <a:schemeClr val="bg1"/>
                </a:solidFill>
              </a:rPr>
              <a:t>Exemplar Theory: Key assumptions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5CFCA25-B0F4-4D19-B19E-604DBE4C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696"/>
            <a:ext cx="8305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8325" indent="-2206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44600" indent="-2921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62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099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67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24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81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38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Common levels of representation for perception and production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exemplars: concrete, experienced tokens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phonetic encoding: properties of exemplars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phonological encoding: category label</a:t>
            </a:r>
          </a:p>
          <a:p>
            <a:pPr lvl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2000">
                <a:latin typeface="Tahoma" pitchFamily="34" charset="0"/>
              </a:rPr>
              <a:t>quantitative knowledge: frequency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4851771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Cutler A., Clifton C. (1999): Comprehending spoken language: a blueprint of the listener. In C.M. Brown, P. Hagoort (eds.), The Neurocognition of Language. Oxford Univ. Press, 123-166.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Diehl R.L., Kluender K.R. (1989): On the objects of speech perception. Ecol. Psychology 1:121-144.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Dogil G. (1987): Prototypical speech events and speech perception. Proc. ICPhS (Tallinn), 3:360-366.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Dogil G. (2006): Incremental specification in context: Phonetics. SFB 732, Univ. Stuttgart. [www.uni-stuttgart.de/linguistik/sfb732/]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Fowler C.A. (1986): An event approach to the study of speech perception from a direct-realist perspective. J.Phon., 14:3-28.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Gaskell M.G., Hare M., Marslen-Wilson W.D. (1995): A connectionist model of phonological representation in speech perception. Cognitive Science, 19(4):407-439.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Liberman A.M., Cooper F.S., Shankweiler D.P., Studdert-Kennedy M. (1967): Perception of the speech code. Psych. Rev., 74, 431-461.</a:t>
            </a:r>
          </a:p>
        </p:txBody>
      </p:sp>
    </p:spTree>
    <p:extLst>
      <p:ext uri="{BB962C8B-B14F-4D97-AF65-F5344CB8AC3E}">
        <p14:creationId xmlns:p14="http://schemas.microsoft.com/office/powerpoint/2010/main" val="89280735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Liberman A.M., Mattingly I.G. (1985): The motor theory of speech perception revised. Cognition 21:1-36.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Lindblom B. (1990): Explaining phonetic variation: a sketch of the H&amp;H theory. In W.J. Hardcastle, A. Marchal (eds.), Speech Production and Speech Modelling. Kluwer, 403-439.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Möbius B., Schütze H. (2006): Exemplar-based speech representation. SFB 732, Univ. Stuttgart. [www.uni-stuttgart.de/linguistik/sfb732/]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Stevens K.N. (1972): The quantal nature of speech: evidence from articulatory-acoustic data. In E.E. Davis, P.B. Denes (eds.), Human Communication: A Unifed View. 51-66.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Stevens K.N. (1989): On the quantal nature of speech. J.Phon., 17:3-45.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Stevens K. (2005): Features in speech perception and lexical access. In: Pisoni D.B., Remez R.E. (eds.), The Handbook of Speech Perception. Blackwell, 125-155.</a:t>
            </a:r>
          </a:p>
        </p:txBody>
      </p:sp>
    </p:spTree>
    <p:extLst>
      <p:ext uri="{BB962C8B-B14F-4D97-AF65-F5344CB8AC3E}">
        <p14:creationId xmlns:p14="http://schemas.microsoft.com/office/powerpoint/2010/main" val="60546206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9112"/>
            <a:ext cx="5329378" cy="6073775"/>
          </a:xfrm>
          <a:prstGeom prst="rect">
            <a:avLst/>
          </a:prstGeom>
        </p:spPr>
      </p:pic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 blueprint of the listener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5229200"/>
            <a:ext cx="2809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[Cutler &amp; Clifton 1999, p124]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2044534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Components of the blueprint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Speech decoding: distinguish speech from other auditory input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Segmentation of continuous signal in constituent parts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incremental, partially parallel processing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higher-level (e.g. word) processing starts before segmentation is complete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Lexical activation: recognition of spoken words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activation of multiple word candidates </a:t>
            </a:r>
            <a:r>
              <a:rPr lang="en-US">
                <a:cs typeface="+mn-cs"/>
                <a:sym typeface="Symbol"/>
              </a:rPr>
              <a:t> competition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relevant information: segm., suprasegm.; full/partial match?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Morphology and word semantics from lexicon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Syntactic relations and thematic roles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restriction of search space by prosody?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Architecture of "listener"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degree of interactions?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926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What are the objects of speech perception?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discrete segments; phone-based, syllable-based?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motor commands?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gestures?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vocal tract constrictions or geometries?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acoustic sound targets?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perceptually defined speech sound targets?</a:t>
            </a:r>
          </a:p>
        </p:txBody>
      </p:sp>
    </p:spTree>
    <p:extLst>
      <p:ext uri="{BB962C8B-B14F-4D97-AF65-F5344CB8AC3E}">
        <p14:creationId xmlns:p14="http://schemas.microsoft.com/office/powerpoint/2010/main" val="42835129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Major theories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Motor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Direct Realist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Auditory Enhancement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H&amp;H Theory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Quantal Theory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(Connectionist models)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(Exemplar Theory)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Phonetic "consensus model" of speech perception</a:t>
            </a:r>
          </a:p>
        </p:txBody>
      </p:sp>
    </p:spTree>
    <p:extLst>
      <p:ext uri="{BB962C8B-B14F-4D97-AF65-F5344CB8AC3E}">
        <p14:creationId xmlns:p14="http://schemas.microsoft.com/office/powerpoint/2010/main" val="22079307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Motor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first proposed in 1950s; last modified 1985</a:t>
            </a:r>
            <a:r>
              <a:rPr lang="en-US" sz="1600"/>
              <a:t> [Liberman et al. 1967, Liberman &amp; Mattingly 1985]</a:t>
            </a: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objects of perception: invariant motor gestures intended by speaker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 invariance despite vast acoustic variability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perception relies on production, not on acoustics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consonants are produced and perceived categorically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vowels</a:t>
            </a:r>
            <a:r>
              <a:rPr lang="en-US"/>
              <a:t> are produced and perceived continuously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speech is special: phonetic module responsible for both production and perception of speech</a:t>
            </a:r>
          </a:p>
        </p:txBody>
      </p:sp>
    </p:spTree>
    <p:extLst>
      <p:ext uri="{BB962C8B-B14F-4D97-AF65-F5344CB8AC3E}">
        <p14:creationId xmlns:p14="http://schemas.microsoft.com/office/powerpoint/2010/main" val="22079307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Direct Realist Theory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first proposed in 1980s, based on general perception theories       </a:t>
            </a:r>
            <a:r>
              <a:rPr lang="en-US" sz="1600"/>
              <a:t>[Fowler 1986]</a:t>
            </a:r>
            <a:endParaRPr lang="en-US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strongly related to Motor Theory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objects of perception: discrete articulatory gestures executed by speaker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variability arises from gestural overlap </a:t>
            </a:r>
            <a:r>
              <a:rPr lang="en-US">
                <a:cs typeface="+mn-cs"/>
                <a:sym typeface="Symbol"/>
              </a:rPr>
              <a:t> variable coarticulation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 invariance relies on auditory separation and recoverage of gestures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no special phonetic module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speech perception follows general perceptual principles</a:t>
            </a:r>
          </a:p>
        </p:txBody>
      </p:sp>
    </p:spTree>
    <p:extLst>
      <p:ext uri="{BB962C8B-B14F-4D97-AF65-F5344CB8AC3E}">
        <p14:creationId xmlns:p14="http://schemas.microsoft.com/office/powerpoint/2010/main" val="28008280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Auditory enhancement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proposed in late 1980s </a:t>
            </a:r>
            <a:r>
              <a:rPr lang="en-US" sz="1600">
                <a:cs typeface="+mn-cs"/>
              </a:rPr>
              <a:t>[Diehl &amp; Kluender 1989]</a:t>
            </a:r>
            <a:endParaRPr lang="en-US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listeners are particularly sensitive to auditory qualities of phonetic segments (not to articulatory gestures)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universal tendencies in sound systems of languages originate from general auditory capabilities of human listeners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gestures are not determined predominantly by physics and physiology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articulatory co-variation is not random but serves common goal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gestures co-vary to jointly support certain auditory effects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speaker and listener oriented principles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phonetic categorization follows general auditory mechanisms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phonetic categories are natural auditory classes, but language-specific and must be learned</a:t>
            </a:r>
          </a:p>
        </p:txBody>
      </p:sp>
    </p:spTree>
    <p:extLst>
      <p:ext uri="{BB962C8B-B14F-4D97-AF65-F5344CB8AC3E}">
        <p14:creationId xmlns:p14="http://schemas.microsoft.com/office/powerpoint/2010/main" val="352734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1645</Words>
  <Application>Microsoft Office PowerPoint</Application>
  <PresentationFormat>On-screen Show (4:3)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Courier New</vt:lpstr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PerceptionModels</dc:title>
  <dc:subject>5th ISCA Speech Synthesis Workshop, 14.-16.6.2004</dc:subject>
  <dc:creator>Bernd Möbius</dc:creator>
  <cp:lastModifiedBy>Bernd Möbius</cp:lastModifiedBy>
  <cp:revision>1128</cp:revision>
  <dcterms:created xsi:type="dcterms:W3CDTF">2004-05-18T15:23:37Z</dcterms:created>
  <dcterms:modified xsi:type="dcterms:W3CDTF">2025-01-24T08:45:30Z</dcterms:modified>
</cp:coreProperties>
</file>