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17" r:id="rId2"/>
    <p:sldId id="647" r:id="rId3"/>
    <p:sldId id="661" r:id="rId4"/>
    <p:sldId id="654" r:id="rId5"/>
    <p:sldId id="659" r:id="rId6"/>
    <p:sldId id="662" r:id="rId7"/>
    <p:sldId id="663" r:id="rId8"/>
    <p:sldId id="664" r:id="rId9"/>
    <p:sldId id="665" r:id="rId10"/>
    <p:sldId id="655" r:id="rId11"/>
    <p:sldId id="666" r:id="rId12"/>
    <p:sldId id="656" r:id="rId13"/>
    <p:sldId id="669" r:id="rId14"/>
    <p:sldId id="667" r:id="rId15"/>
    <p:sldId id="668" r:id="rId16"/>
    <p:sldId id="585" r:id="rId17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99FFCC"/>
    <a:srgbClr val="CCECFF"/>
    <a:srgbClr val="CCCCFF"/>
    <a:srgbClr val="990000"/>
    <a:srgbClr val="CC3300"/>
    <a:srgbClr val="0099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9885" autoAdjust="0"/>
  </p:normalViewPr>
  <p:slideViewPr>
    <p:cSldViewPr>
      <p:cViewPr varScale="1">
        <p:scale>
          <a:sx n="94" d="100"/>
          <a:sy n="94" d="100"/>
        </p:scale>
        <p:origin x="5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957" y="-77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5AB7C13-148A-4740-A0F3-1430DD6FB6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236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7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17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7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5B83502-9D7D-48C9-B798-2D2F6CD1BB5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3654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50FBA35-319D-414F-9CDE-529D2E676B13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10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C0BCEF52-724E-40AD-A9D6-69719E85994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B420437-422B-431A-9436-5C92C4E841F7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B420437-422B-431A-9436-5C92C4E841F7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B420437-422B-431A-9436-5C92C4E841F7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B420437-422B-431A-9436-5C92C4E841F7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B420437-422B-431A-9436-5C92C4E841F7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B420437-422B-431A-9436-5C92C4E841F7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38FC7-73D4-4747-8170-8350D953CF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65101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57208-AD05-4410-A78A-CC08746367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82769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43395-E50E-46CE-945C-408AFAD40B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17208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3CAFA-9086-4866-966E-39DA08344A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14667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F6A22-B9A4-4A81-B8B4-E37CC411CE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64311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BE384-E6F3-49D2-839E-E2A56F3B3A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26844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989D6-B656-4233-A771-72B35B5D6A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61970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C69EF-B601-4D72-A715-3AE3F036AC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31292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6C2C4-CE7A-4E4D-993F-4A1B4D0A90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57571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22CB2-AB5A-468D-A11C-61DE7F3E1A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3850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7D35C-3D55-4B29-B67A-1D684A8EF7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04882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9AFC3D7-BFB8-4CBF-8019-4D9E9287FE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2921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0541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637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82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4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97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54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11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827088" y="2924175"/>
            <a:ext cx="75438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/>
              <a:t>Auditory system</a:t>
            </a:r>
            <a:endParaRPr lang="de-DE" sz="2800" dirty="0"/>
          </a:p>
          <a:p>
            <a:pPr algn="ctr" eaLnBrk="1" hangingPunct="1">
              <a:spcBef>
                <a:spcPct val="50000"/>
              </a:spcBef>
            </a:pPr>
            <a:r>
              <a:rPr lang="de-DE"/>
              <a:t>Jan 9, 2025</a:t>
            </a:r>
            <a:endParaRPr lang="de-DE" dirty="0"/>
          </a:p>
          <a:p>
            <a:pPr algn="ctr" eaLnBrk="1" hangingPunct="1">
              <a:spcBef>
                <a:spcPct val="50000"/>
              </a:spcBef>
            </a:pPr>
            <a:endParaRPr lang="de-DE" dirty="0"/>
          </a:p>
          <a:p>
            <a:pPr algn="ctr" eaLnBrk="1" hangingPunct="1">
              <a:spcBef>
                <a:spcPct val="50000"/>
              </a:spcBef>
            </a:pPr>
            <a:r>
              <a:rPr lang="de-DE" sz="2400" dirty="0"/>
              <a:t>Bernd Möbius </a:t>
            </a:r>
            <a:r>
              <a:rPr lang="de-DE" sz="2400"/>
              <a:t>&amp; Valentin Kany</a:t>
            </a:r>
            <a:endParaRPr lang="de-DE" sz="2400" dirty="0"/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de-DE" dirty="0"/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dirty="0"/>
              <a:t>Language Science </a:t>
            </a:r>
            <a:r>
              <a:rPr lang="de-DE" dirty="0" err="1"/>
              <a:t>and</a:t>
            </a:r>
            <a:r>
              <a:rPr lang="de-DE" dirty="0"/>
              <a:t> Technology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dirty="0"/>
              <a:t>Saarland University</a:t>
            </a:r>
            <a:endParaRPr lang="de-DE" sz="1600" dirty="0"/>
          </a:p>
        </p:txBody>
      </p:sp>
      <p:sp>
        <p:nvSpPr>
          <p:cNvPr id="2051" name="Text Box 8"/>
          <p:cNvSpPr txBox="1">
            <a:spLocks noChangeArrowheads="1"/>
          </p:cNvSpPr>
          <p:nvPr/>
        </p:nvSpPr>
        <p:spPr bwMode="auto">
          <a:xfrm>
            <a:off x="2700338" y="1125538"/>
            <a:ext cx="37433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3600"/>
              <a:t>M.Sc. LST </a:t>
            </a:r>
            <a:r>
              <a:rPr lang="en-US" sz="3600"/>
              <a:t>Speech Science</a:t>
            </a:r>
            <a:endParaRPr lang="en-GB" sz="2800"/>
          </a:p>
        </p:txBody>
      </p:sp>
      <p:sp>
        <p:nvSpPr>
          <p:cNvPr id="2052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054" name="Picture 1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3" descr="uds-eu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15684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Auditory system: overview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301875"/>
              </p:ext>
            </p:extLst>
          </p:nvPr>
        </p:nvGraphicFramePr>
        <p:xfrm>
          <a:off x="539550" y="836712"/>
          <a:ext cx="8424938" cy="472914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1452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5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6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045">
                <a:tc>
                  <a:txBody>
                    <a:bodyPr/>
                    <a:lstStyle/>
                    <a:p>
                      <a:endParaRPr lang="de-DE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itchFamily="34" charset="0"/>
                          <a:cs typeface="Arial" pitchFamily="34" charset="0"/>
                        </a:rPr>
                        <a:t>Component</a:t>
                      </a:r>
                      <a:endParaRPr lang="de-DE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itchFamily="34" charset="0"/>
                          <a:cs typeface="Arial" pitchFamily="34" charset="0"/>
                        </a:rPr>
                        <a:t>Function</a:t>
                      </a:r>
                      <a:endParaRPr lang="de-DE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itchFamily="34" charset="0"/>
                          <a:cs typeface="Arial" pitchFamily="34" charset="0"/>
                        </a:rPr>
                        <a:t>Outer</a:t>
                      </a:r>
                      <a:r>
                        <a:rPr lang="en-US" sz="2000" baseline="0">
                          <a:latin typeface="Arial" pitchFamily="34" charset="0"/>
                          <a:cs typeface="Arial" pitchFamily="34" charset="0"/>
                        </a:rPr>
                        <a:t> ear</a:t>
                      </a:r>
                      <a:endParaRPr lang="de-DE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itchFamily="34" charset="0"/>
                          <a:cs typeface="Arial" pitchFamily="34" charset="0"/>
                        </a:rPr>
                        <a:t>Pinna</a:t>
                      </a: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itchFamily="34" charset="0"/>
                          <a:cs typeface="Arial" pitchFamily="34" charset="0"/>
                        </a:rPr>
                        <a:t>Localization of sound</a:t>
                      </a:r>
                      <a:r>
                        <a:rPr lang="en-US" sz="2000" baseline="0">
                          <a:latin typeface="Arial" pitchFamily="34" charset="0"/>
                          <a:cs typeface="Arial" pitchFamily="34" charset="0"/>
                        </a:rPr>
                        <a:t> source</a:t>
                      </a:r>
                      <a:endParaRPr lang="de-DE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endParaRPr lang="de-DE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itchFamily="34" charset="0"/>
                          <a:cs typeface="Arial" pitchFamily="34" charset="0"/>
                        </a:rPr>
                        <a:t>Auditory canal</a:t>
                      </a:r>
                      <a:endParaRPr lang="de-DE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itchFamily="34" charset="0"/>
                          <a:cs typeface="Arial" pitchFamily="34" charset="0"/>
                        </a:rPr>
                        <a:t>Protection; enhance 2 – 4 kHz</a:t>
                      </a:r>
                      <a:endParaRPr lang="de-DE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endParaRPr lang="de-DE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itchFamily="34" charset="0"/>
                          <a:cs typeface="Arial" pitchFamily="34" charset="0"/>
                        </a:rPr>
                        <a:t>Eardrum</a:t>
                      </a:r>
                    </a:p>
                    <a:p>
                      <a:r>
                        <a:rPr lang="en-US" sz="2000">
                          <a:latin typeface="Arial" pitchFamily="34" charset="0"/>
                          <a:cs typeface="Arial" pitchFamily="34" charset="0"/>
                        </a:rPr>
                        <a:t>(tympanic membrane)</a:t>
                      </a:r>
                      <a:endParaRPr lang="de-DE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itchFamily="34" charset="0"/>
                          <a:cs typeface="Arial" pitchFamily="34" charset="0"/>
                        </a:rPr>
                        <a:t>Register sound pressure changes</a:t>
                      </a:r>
                      <a:endParaRPr lang="de-DE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itchFamily="34" charset="0"/>
                          <a:cs typeface="Arial" pitchFamily="34" charset="0"/>
                        </a:rPr>
                        <a:t>Middle ear</a:t>
                      </a:r>
                      <a:endParaRPr lang="de-DE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itchFamily="34" charset="0"/>
                          <a:cs typeface="Arial" pitchFamily="34" charset="0"/>
                        </a:rPr>
                        <a:t>Ossicles</a:t>
                      </a:r>
                    </a:p>
                    <a:p>
                      <a:r>
                        <a:rPr lang="en-US" sz="2000">
                          <a:latin typeface="Arial" pitchFamily="34" charset="0"/>
                          <a:cs typeface="Arial" pitchFamily="34" charset="0"/>
                        </a:rPr>
                        <a:t>(malleus, incus, stapes)</a:t>
                      </a:r>
                      <a:endParaRPr lang="de-DE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itchFamily="34" charset="0"/>
                          <a:cs typeface="Arial" pitchFamily="34" charset="0"/>
                        </a:rPr>
                        <a:t>Reinforce eardrum vibrations</a:t>
                      </a:r>
                      <a:endParaRPr lang="de-DE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endParaRPr lang="de-DE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itchFamily="34" charset="0"/>
                          <a:cs typeface="Arial" pitchFamily="34" charset="0"/>
                        </a:rPr>
                        <a:t>Oval window</a:t>
                      </a:r>
                      <a:endParaRPr lang="de-DE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itchFamily="34" charset="0"/>
                          <a:cs typeface="Arial" pitchFamily="34" charset="0"/>
                        </a:rPr>
                        <a:t>Interface air </a:t>
                      </a:r>
                      <a:r>
                        <a:rPr lang="en-US" sz="2000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 fluid</a:t>
                      </a:r>
                      <a:endParaRPr lang="de-DE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itchFamily="34" charset="0"/>
                          <a:cs typeface="Arial" pitchFamily="34" charset="0"/>
                        </a:rPr>
                        <a:t>Inner ear</a:t>
                      </a:r>
                      <a:endParaRPr lang="de-DE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itchFamily="34" charset="0"/>
                          <a:cs typeface="Arial" pitchFamily="34" charset="0"/>
                        </a:rPr>
                        <a:t>Scala vestibuli, tympani, media</a:t>
                      </a:r>
                      <a:endParaRPr lang="de-DE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itchFamily="34" charset="0"/>
                          <a:cs typeface="Arial" pitchFamily="34" charset="0"/>
                        </a:rPr>
                        <a:t>Container of perilymph</a:t>
                      </a:r>
                      <a:r>
                        <a:rPr lang="en-US" sz="2000" baseline="0">
                          <a:latin typeface="Arial" pitchFamily="34" charset="0"/>
                          <a:cs typeface="Arial" pitchFamily="34" charset="0"/>
                        </a:rPr>
                        <a:t> (sc.v./t.), endolymph (sc.m.)</a:t>
                      </a:r>
                      <a:endParaRPr lang="de-DE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endParaRPr lang="de-DE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itchFamily="34" charset="0"/>
                          <a:cs typeface="Arial" pitchFamily="34" charset="0"/>
                        </a:rPr>
                        <a:t>Organ of Corti, with bas.</a:t>
                      </a:r>
                      <a:r>
                        <a:rPr lang="en-US" sz="2000" baseline="0">
                          <a:latin typeface="Arial" pitchFamily="34" charset="0"/>
                          <a:cs typeface="Arial" pitchFamily="34" charset="0"/>
                        </a:rPr>
                        <a:t>/tect. membranes, inner/outer hair cells</a:t>
                      </a:r>
                      <a:endParaRPr lang="de-DE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itchFamily="34" charset="0"/>
                          <a:cs typeface="Arial" pitchFamily="34" charset="0"/>
                        </a:rPr>
                        <a:t>Register fluid pressure changes, spectral analysis,      transformation</a:t>
                      </a:r>
                      <a:r>
                        <a:rPr lang="en-US" sz="2000" baseline="0">
                          <a:latin typeface="Arial" pitchFamily="34" charset="0"/>
                          <a:cs typeface="Arial" pitchFamily="34" charset="0"/>
                        </a:rPr>
                        <a:t> to neural signals</a:t>
                      </a:r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459987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From sound to neural signals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air pressure changes </a:t>
            </a:r>
            <a:r>
              <a:rPr lang="en-US">
                <a:sym typeface="Symbol"/>
              </a:rPr>
              <a:t> vibrations  oval window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vibrations </a:t>
            </a:r>
            <a:r>
              <a:rPr lang="en-US">
                <a:sym typeface="Symbol"/>
              </a:rPr>
              <a:t> fluid movements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ym typeface="Symbol"/>
              </a:rPr>
              <a:t>perilymph movements  standing waves in cochlea              </a:t>
            </a:r>
            <a:r>
              <a:rPr lang="en-US" b="1">
                <a:sym typeface="Symbol"/>
              </a:rPr>
              <a:t>spatial encoding of frequency components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ym typeface="Symbol"/>
              </a:rPr>
              <a:t>elicitation of hair cells of organ of Corti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ym typeface="Symbol"/>
              </a:rPr>
              <a:t>hair cells comprises approx. 100 cilia (stereocilia)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ym typeface="Symbol"/>
              </a:rPr>
              <a:t>movement of cilia causes emission of chemical neurotransmitter (glutamate) to primary auditory neurons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ym typeface="Symbol"/>
              </a:rPr>
              <a:t>auditory nerve fibres transmit resulting electrophysiological signal to primary auditory cortex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1891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Spatial encoding of frequency components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836712"/>
            <a:ext cx="8358071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79511" y="5811907"/>
            <a:ext cx="79532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[http://teddysratlab.blogspot.com/2011/03/and-ears-to-hear.html]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850" y="2581285"/>
            <a:ext cx="1584152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oval window</a:t>
            </a:r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183850" y="3573016"/>
            <a:ext cx="1786386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round window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45998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Spatial encoding of frequency components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364088" y="5013176"/>
            <a:ext cx="348875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[http://universe-review.ca/ I10-85-cochlea2.jpg]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70" y="764704"/>
            <a:ext cx="5010434" cy="582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81713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Connections in auditory system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23528" y="6060378"/>
            <a:ext cx="33123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[Goldstein, 1997, p.327]</a:t>
            </a:r>
            <a:endParaRPr lang="de-D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66" y="764702"/>
            <a:ext cx="7928720" cy="5295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40152" y="4149080"/>
            <a:ext cx="2934008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superior olivary complex</a:t>
            </a:r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160480" y="1844824"/>
            <a:ext cx="4000775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auditory cortex (in temporal lobe)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5298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Language areas in the brain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73216" y="721180"/>
            <a:ext cx="13991649" cy="547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83987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492500" y="3644900"/>
            <a:ext cx="4319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800"/>
              <a:t>Thanks!</a:t>
            </a:r>
            <a:endParaRPr lang="en-US" sz="2800"/>
          </a:p>
        </p:txBody>
      </p:sp>
      <p:pic>
        <p:nvPicPr>
          <p:cNvPr id="13318" name="Picture 6" descr="uds-eul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57338"/>
            <a:ext cx="156686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Overview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FF0000"/>
                </a:solidFill>
              </a:rPr>
              <a:t>Anatomy and physiology of the auditory system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Speech perception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FF0000"/>
                </a:solidFill>
                <a:cs typeface="+mn-cs"/>
              </a:rPr>
              <a:t>auditory perception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psychoacoustics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auditory-perceptual phonetics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Audition and speech perception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Audition / listening: auditory system converts sound (i.e. air pressure changes) to neural impulses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perception within frequency range relevant to speech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filtering out irrelevant background noise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adaptation to idiosyncratic properties of speaker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Speech perception / understanding: interpretation of neural signals as speech events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decoding and segmentation into meaningful elements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association of identified elements with mental representations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association of recognized representations with semantic concepts</a:t>
            </a:r>
          </a:p>
        </p:txBody>
      </p:sp>
    </p:spTree>
    <p:extLst>
      <p:ext uri="{BB962C8B-B14F-4D97-AF65-F5344CB8AC3E}">
        <p14:creationId xmlns:p14="http://schemas.microsoft.com/office/powerpoint/2010/main" val="1011749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Outer ear, middle ear, inner ear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95536" y="5991696"/>
            <a:ext cx="29159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[Goldstein, 1997, p.322]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764704"/>
            <a:ext cx="8165707" cy="5040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1" y="3084929"/>
            <a:ext cx="1645002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pinna/auricle</a:t>
            </a:r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591991" y="4725144"/>
            <a:ext cx="1780167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auditory canal</a:t>
            </a:r>
            <a:endParaRPr lang="de-DE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362052" y="519113"/>
            <a:ext cx="1949475" cy="4616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3311527" y="519113"/>
            <a:ext cx="1620513" cy="4616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4932040" y="519113"/>
            <a:ext cx="1152128" cy="4616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4649160" y="1268760"/>
            <a:ext cx="761747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incus</a:t>
            </a:r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4477428" y="3789040"/>
            <a:ext cx="909223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stapes</a:t>
            </a:r>
            <a:endParaRPr lang="de-DE"/>
          </a:p>
        </p:txBody>
      </p:sp>
      <p:sp>
        <p:nvSpPr>
          <p:cNvPr id="21" name="TextBox 20"/>
          <p:cNvSpPr txBox="1"/>
          <p:nvPr/>
        </p:nvSpPr>
        <p:spPr>
          <a:xfrm>
            <a:off x="3353397" y="4779634"/>
            <a:ext cx="1137171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eardrum</a:t>
            </a:r>
            <a:endParaRPr lang="de-DE"/>
          </a:p>
        </p:txBody>
      </p:sp>
      <p:sp>
        <p:nvSpPr>
          <p:cNvPr id="22" name="TextBox 21"/>
          <p:cNvSpPr txBox="1"/>
          <p:nvPr/>
        </p:nvSpPr>
        <p:spPr>
          <a:xfrm>
            <a:off x="6660232" y="963001"/>
            <a:ext cx="2147960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vestibular system</a:t>
            </a:r>
            <a:endParaRPr lang="de-DE"/>
          </a:p>
        </p:txBody>
      </p:sp>
      <p:sp>
        <p:nvSpPr>
          <p:cNvPr id="23" name="TextBox 22"/>
          <p:cNvSpPr txBox="1"/>
          <p:nvPr/>
        </p:nvSpPr>
        <p:spPr>
          <a:xfrm>
            <a:off x="7132219" y="1655759"/>
            <a:ext cx="1836978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cochlear nerve</a:t>
            </a:r>
            <a:endParaRPr lang="de-DE"/>
          </a:p>
        </p:txBody>
      </p:sp>
      <p:sp>
        <p:nvSpPr>
          <p:cNvPr id="17" name="TextBox 16"/>
          <p:cNvSpPr txBox="1"/>
          <p:nvPr/>
        </p:nvSpPr>
        <p:spPr>
          <a:xfrm>
            <a:off x="3604515" y="2204864"/>
            <a:ext cx="1044645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malleus</a:t>
            </a:r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Middle ear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732240" y="4869160"/>
            <a:ext cx="223224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[Goldstein, 1997, p.322]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90" y="764704"/>
            <a:ext cx="6100529" cy="58281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4669105"/>
            <a:ext cx="1780167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auditory canal</a:t>
            </a:r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523590" y="3731884"/>
            <a:ext cx="1137171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eardrum</a:t>
            </a:r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763296" y="2708920"/>
            <a:ext cx="1044645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malleus</a:t>
            </a:r>
            <a:endParaRPr lang="de-DE"/>
          </a:p>
        </p:txBody>
      </p:sp>
      <p:sp>
        <p:nvSpPr>
          <p:cNvPr id="13" name="TextBox 12"/>
          <p:cNvSpPr txBox="1"/>
          <p:nvPr/>
        </p:nvSpPr>
        <p:spPr>
          <a:xfrm>
            <a:off x="2699792" y="2132856"/>
            <a:ext cx="761747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incus</a:t>
            </a:r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5396045" y="2132856"/>
            <a:ext cx="909223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stapes</a:t>
            </a:r>
            <a:endParaRPr lang="de-DE"/>
          </a:p>
        </p:txBody>
      </p:sp>
      <p:sp>
        <p:nvSpPr>
          <p:cNvPr id="15" name="TextBox 14"/>
          <p:cNvSpPr txBox="1"/>
          <p:nvPr/>
        </p:nvSpPr>
        <p:spPr>
          <a:xfrm>
            <a:off x="5513192" y="3109030"/>
            <a:ext cx="1584152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oval window</a:t>
            </a:r>
            <a:endParaRPr lang="de-DE"/>
          </a:p>
        </p:txBody>
      </p:sp>
      <p:sp>
        <p:nvSpPr>
          <p:cNvPr id="16" name="TextBox 15"/>
          <p:cNvSpPr txBox="1"/>
          <p:nvPr/>
        </p:nvSpPr>
        <p:spPr>
          <a:xfrm>
            <a:off x="5315361" y="4469050"/>
            <a:ext cx="1786386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round window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56914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Cochlea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764704"/>
            <a:ext cx="8026703" cy="5401146"/>
          </a:xfrm>
          <a:prstGeom prst="rect">
            <a:avLst/>
          </a:prstGeom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732239" y="3111334"/>
            <a:ext cx="223224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[Goldstein, 1997, p.324]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1916832"/>
            <a:ext cx="1584152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oval window</a:t>
            </a:r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1331640" y="3265222"/>
            <a:ext cx="1786386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round window</a:t>
            </a:r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537277" y="5965795"/>
            <a:ext cx="1786386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round window</a:t>
            </a:r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1907704" y="3673944"/>
            <a:ext cx="1584152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oval window</a:t>
            </a:r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998481" y="2540808"/>
            <a:ext cx="909223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stapes</a:t>
            </a:r>
            <a:endParaRPr lang="de-DE"/>
          </a:p>
        </p:txBody>
      </p:sp>
      <p:sp>
        <p:nvSpPr>
          <p:cNvPr id="13" name="TextBox 12"/>
          <p:cNvSpPr txBox="1"/>
          <p:nvPr/>
        </p:nvSpPr>
        <p:spPr>
          <a:xfrm>
            <a:off x="89258" y="4941168"/>
            <a:ext cx="909223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stapes</a:t>
            </a:r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6372200" y="1840764"/>
            <a:ext cx="1624227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cochlear membrane</a:t>
            </a:r>
            <a:endParaRPr lang="de-DE"/>
          </a:p>
        </p:txBody>
      </p:sp>
      <p:sp>
        <p:nvSpPr>
          <p:cNvPr id="15" name="TextBox 14"/>
          <p:cNvSpPr txBox="1"/>
          <p:nvPr/>
        </p:nvSpPr>
        <p:spPr>
          <a:xfrm>
            <a:off x="5430274" y="4072171"/>
            <a:ext cx="2603930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cochlear membrane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9716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Cochlea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05691" y="6152573"/>
            <a:ext cx="74491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de-DE" sz="1200"/>
              <a:t>[http://www.britannica.com/EBchecked/media/534/A-cross-section-through-one-of-the-turns-of-the]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6264696" cy="522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7164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Organ of Corti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985455" y="6011962"/>
            <a:ext cx="48965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[Goldstein, 1997, p.325]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836712"/>
            <a:ext cx="8212223" cy="5175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47664" y="2708920"/>
            <a:ext cx="2442143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tectorial membrane</a:t>
            </a:r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170010" y="5517232"/>
            <a:ext cx="2598725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cochlear nerve fibres</a:t>
            </a:r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485915" y="3861048"/>
            <a:ext cx="1892634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inner hair cells</a:t>
            </a:r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5724128" y="3813393"/>
            <a:ext cx="1857368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outer hair cells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4305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54" y="871866"/>
            <a:ext cx="8239313" cy="4501350"/>
          </a:xfrm>
          <a:prstGeom prst="rect">
            <a:avLst/>
          </a:prstGeom>
        </p:spPr>
      </p:pic>
      <p:pic>
        <p:nvPicPr>
          <p:cNvPr id="4098" name="Picture 2" descr="ud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Organ of Corti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985455" y="6011962"/>
            <a:ext cx="48965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[Goldstein, 1997, p.325]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347" y="1412776"/>
            <a:ext cx="2442143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tectorial membrane</a:t>
            </a:r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170010" y="5373216"/>
            <a:ext cx="2598725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cochlear nerve fibres</a:t>
            </a:r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3043490" y="5373216"/>
            <a:ext cx="1719510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inner hair cell</a:t>
            </a:r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7092280" y="3413283"/>
            <a:ext cx="1743554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outer hair cell</a:t>
            </a:r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5724128" y="5325561"/>
            <a:ext cx="1518301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nerve fibres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8640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530</Words>
  <Application>Microsoft Office PowerPoint</Application>
  <PresentationFormat>On-screen Show (4:3)</PresentationFormat>
  <Paragraphs>125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Symbol</vt:lpstr>
      <vt:lpstr>Tahoma</vt:lpstr>
      <vt:lpstr>Times New Roman</vt:lpstr>
      <vt:lpstr>Verdana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 Stuttgart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SpeechScience: Auditory System</dc:title>
  <dc:subject>5th ISCA Speech Synthesis Workshop, 14.-16.6.2004</dc:subject>
  <dc:creator>Bernd Möbius</dc:creator>
  <cp:lastModifiedBy>Bernd Möbius</cp:lastModifiedBy>
  <cp:revision>1145</cp:revision>
  <dcterms:created xsi:type="dcterms:W3CDTF">2004-05-18T15:23:37Z</dcterms:created>
  <dcterms:modified xsi:type="dcterms:W3CDTF">2024-12-18T07:31:22Z</dcterms:modified>
</cp:coreProperties>
</file>