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87" r:id="rId2"/>
    <p:sldId id="649" r:id="rId3"/>
    <p:sldId id="650" r:id="rId4"/>
    <p:sldId id="635" r:id="rId5"/>
    <p:sldId id="655" r:id="rId6"/>
    <p:sldId id="637" r:id="rId7"/>
    <p:sldId id="646" r:id="rId8"/>
    <p:sldId id="638" r:id="rId9"/>
    <p:sldId id="640" r:id="rId10"/>
    <p:sldId id="641" r:id="rId11"/>
    <p:sldId id="642" r:id="rId12"/>
    <p:sldId id="643" r:id="rId13"/>
    <p:sldId id="644" r:id="rId14"/>
    <p:sldId id="648" r:id="rId15"/>
    <p:sldId id="652" r:id="rId16"/>
    <p:sldId id="653" r:id="rId17"/>
    <p:sldId id="654" r:id="rId18"/>
    <p:sldId id="585" r:id="rId19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CCCCFF"/>
    <a:srgbClr val="CCECFF"/>
    <a:srgbClr val="FFFF66"/>
    <a:srgbClr val="99FFCC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9825" autoAdjust="0"/>
  </p:normalViewPr>
  <p:slideViewPr>
    <p:cSldViewPr>
      <p:cViewPr varScale="1">
        <p:scale>
          <a:sx n="112" d="100"/>
          <a:sy n="112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178FC1-5E10-4843-AC57-87C171DCD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4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0F6F50-F684-45F4-8786-23F27B7644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latin typeface="Times New Roman" pitchFamily="18" charset="0"/>
              </a:rPr>
              <a:pPr eaLnBrk="1" hangingPunct="1"/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118E8C9-0A19-4600-A077-D894E7FFFAB8}" type="slidenum">
              <a:rPr lang="de-DE" sz="1200" smtClean="0">
                <a:latin typeface="Times New Roman" pitchFamily="18" charset="0"/>
              </a:rPr>
              <a:pPr eaLnBrk="1" hangingPunct="1"/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F01DDC-B0F3-4EF2-8EC6-89F048E796B8}" type="slidenum">
              <a:rPr lang="de-DE" sz="1200" smtClean="0">
                <a:latin typeface="Times New Roman" pitchFamily="18" charset="0"/>
              </a:rPr>
              <a:pPr eaLnBrk="1" hangingPunct="1"/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8C72831-CF49-400F-88CC-4E6DF593863D}" type="slidenum">
              <a:rPr lang="de-DE" sz="1200" smtClean="0">
                <a:latin typeface="Times New Roman" pitchFamily="18" charset="0"/>
              </a:rPr>
              <a:pPr eaLnBrk="1" hangingPunct="1"/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066CAB8-86F7-4424-9738-BFBEBE63C87B}" type="slidenum">
              <a:rPr lang="de-DE" sz="1200" smtClean="0">
                <a:latin typeface="Times New Roman" pitchFamily="18" charset="0"/>
              </a:rPr>
              <a:pPr eaLnBrk="1" hangingPunct="1"/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DF295E-CD9C-4C23-8651-BA2326F9CC6E}" type="slidenum">
              <a:rPr lang="de-DE" sz="1200" smtClean="0">
                <a:latin typeface="Times New Roman" pitchFamily="18" charset="0"/>
              </a:rPr>
              <a:pPr eaLnBrk="1" hangingPunct="1"/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DF295E-CD9C-4C23-8651-BA2326F9CC6E}" type="slidenum">
              <a:rPr lang="de-DE" sz="1200" smtClean="0">
                <a:latin typeface="Times New Roman" pitchFamily="18" charset="0"/>
              </a:rPr>
              <a:pPr eaLnBrk="1" hangingPunct="1"/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DF295E-CD9C-4C23-8651-BA2326F9CC6E}" type="slidenum">
              <a:rPr lang="de-DE" sz="1200" smtClean="0">
                <a:latin typeface="Times New Roman" pitchFamily="18" charset="0"/>
              </a:rPr>
              <a:pPr eaLnBrk="1" hangingPunct="1"/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DF295E-CD9C-4C23-8651-BA2326F9CC6E}" type="slidenum">
              <a:rPr lang="de-DE" sz="1200" smtClean="0">
                <a:latin typeface="Times New Roman" pitchFamily="18" charset="0"/>
              </a:rPr>
              <a:pPr eaLnBrk="1" hangingPunct="1"/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7E86781-7F71-4987-80FB-9BFAAF755BA3}" type="slidenum">
              <a:rPr lang="de-DE" sz="1200" smtClean="0">
                <a:latin typeface="Times New Roman" pitchFamily="18" charset="0"/>
              </a:rPr>
              <a:pPr eaLnBrk="1" hangingPunct="1"/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ADAC8-175F-4DB0-BB48-106C860E4B25}" type="slidenum">
              <a:rPr lang="de-DE" sz="1200" smtClean="0">
                <a:latin typeface="Times New Roman" pitchFamily="18" charset="0"/>
              </a:rPr>
              <a:pPr eaLnBrk="1" hangingPunct="1"/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A2A2945-3028-4B86-8E00-F6F0D92EC3A7}" type="slidenum">
              <a:rPr lang="de-DE" sz="1200" smtClean="0">
                <a:latin typeface="Times New Roman" pitchFamily="18" charset="0"/>
              </a:rPr>
              <a:pPr eaLnBrk="1" hangingPunct="1"/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1D2F83-CB79-4EB4-9332-DD9E572E4EB4}" type="slidenum">
              <a:rPr lang="de-DE" sz="1200" smtClean="0">
                <a:latin typeface="Times New Roman" pitchFamily="18" charset="0"/>
              </a:rPr>
              <a:pPr eaLnBrk="1" hangingPunct="1"/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6BE84CD-12EC-4A37-84EB-56894533D048}" type="slidenum">
              <a:rPr lang="de-DE" sz="1200" smtClean="0">
                <a:latin typeface="Times New Roman" pitchFamily="18" charset="0"/>
              </a:rPr>
              <a:pPr eaLnBrk="1" hangingPunct="1"/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DF8EDC9-1C85-4443-9037-A9C68A77175C}" type="slidenum">
              <a:rPr lang="de-DE" sz="1200" smtClean="0">
                <a:latin typeface="Times New Roman" pitchFamily="18" charset="0"/>
              </a:rPr>
              <a:pPr eaLnBrk="1" hangingPunct="1"/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DCAB8BB-81D3-433F-9F18-BE2D740635CB}" type="slidenum">
              <a:rPr lang="de-DE" sz="1200" smtClean="0">
                <a:latin typeface="Times New Roman" pitchFamily="18" charset="0"/>
              </a:rPr>
              <a:pPr eaLnBrk="1" hangingPunct="1"/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A47243-1970-470B-B860-65CBBF8CF5FF}" type="slidenum">
              <a:rPr lang="de-DE" sz="1200" smtClean="0">
                <a:latin typeface="Times New Roman" pitchFamily="18" charset="0"/>
              </a:rPr>
              <a:pPr eaLnBrk="1" hangingPunct="1"/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FB5D8F-68B2-4A40-8A51-7EBF0A033F09}" type="slidenum">
              <a:rPr lang="de-DE" sz="1200" smtClean="0">
                <a:latin typeface="Times New Roman" pitchFamily="18" charset="0"/>
              </a:rPr>
              <a:pPr eaLnBrk="1" hangingPunct="1"/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39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237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760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643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202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114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69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758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211960" y="6556248"/>
            <a:ext cx="501824" cy="457200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1224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539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765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i.uni-saarland.de/groups/WB/Phonetics/page.php?id=sampaMain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phonetik.uni-frankfurt.de/upsi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onetics.ucla.edu/index.html" TargetMode="External"/><Relationship Id="rId5" Type="http://schemas.openxmlformats.org/officeDocument/2006/relationships/hyperlink" Target="https://www.internationalphoneticassociation.org/sites/default/files/IPA_Kiel_2015.pdf" TargetMode="External"/><Relationship Id="rId4" Type="http://schemas.openxmlformats.org/officeDocument/2006/relationships/hyperlink" Target="https://www.internationalphoneticassociation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 dirty="0"/>
              <a:t>Speech Sounds (and more)</a:t>
            </a:r>
            <a:endParaRPr lang="de-DE" sz="2800" dirty="0"/>
          </a:p>
          <a:p>
            <a:pPr eaLnBrk="1" hangingPunct="1"/>
            <a:r>
              <a:rPr lang="de-DE"/>
              <a:t>Nov 9, 2023</a:t>
            </a:r>
            <a:endParaRPr lang="de-DE" dirty="0"/>
          </a:p>
          <a:p>
            <a:pPr eaLnBrk="1" hangingPunct="1"/>
            <a:endParaRPr lang="de-DE" dirty="0"/>
          </a:p>
          <a:p>
            <a:pPr eaLnBrk="1" hangingPunct="1"/>
            <a:r>
              <a:rPr lang="de-DE" sz="2400" dirty="0"/>
              <a:t>Bernd Möbius </a:t>
            </a:r>
            <a:r>
              <a:rPr lang="de-DE" sz="2400"/>
              <a:t>&amp; Omnia Ibrahim</a:t>
            </a:r>
            <a:endParaRPr lang="de-DE" sz="2400" dirty="0"/>
          </a:p>
          <a:p>
            <a:pPr eaLnBrk="1" hangingPunct="1">
              <a:lnSpc>
                <a:spcPct val="50000"/>
              </a:lnSpc>
            </a:pPr>
            <a:endParaRPr lang="de-DE" sz="2400" dirty="0"/>
          </a:p>
          <a:p>
            <a:pPr eaLnBrk="1" hangingPunct="1">
              <a:lnSpc>
                <a:spcPct val="50000"/>
              </a:lnSpc>
            </a:pPr>
            <a:r>
              <a:rPr lang="de-DE" dirty="0"/>
              <a:t>Language Science </a:t>
            </a:r>
            <a:r>
              <a:rPr lang="de-DE" dirty="0" err="1"/>
              <a:t>and</a:t>
            </a:r>
            <a:r>
              <a:rPr lang="de-DE" dirty="0"/>
              <a:t> Technology</a:t>
            </a:r>
          </a:p>
          <a:p>
            <a:pPr eaLnBrk="1" hangingPunct="1">
              <a:lnSpc>
                <a:spcPct val="50000"/>
              </a:lnSpc>
            </a:pPr>
            <a:r>
              <a:rPr lang="de-DE" dirty="0"/>
              <a:t>Saarland University</a:t>
            </a:r>
            <a:endParaRPr lang="de-DE" sz="16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800" dirty="0"/>
              <a:t>Speech Science</a:t>
            </a:r>
          </a:p>
          <a:p>
            <a:pPr eaLnBrk="1" hangingPunct="1"/>
            <a:r>
              <a:rPr lang="de-DE" sz="2400" err="1"/>
              <a:t>WiSe</a:t>
            </a:r>
            <a:r>
              <a:rPr lang="de-DE" sz="2400"/>
              <a:t> 2023</a:t>
            </a:r>
            <a:endParaRPr lang="en-GB" sz="2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Vowels: front vs. back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685800"/>
            <a:ext cx="74866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428750" y="1720850"/>
            <a:ext cx="2962275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Vorderzungenvokale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4787900" y="4724400"/>
            <a:ext cx="2670175" cy="4016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389438" y="1716088"/>
            <a:ext cx="4449762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b="1">
                <a:solidFill>
                  <a:srgbClr val="0070C0"/>
                </a:solidFill>
              </a:rPr>
              <a:t>      Hinterzungenvokale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0340" y="1712836"/>
            <a:ext cx="3168972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front-tongue vowels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73589" y="1665181"/>
            <a:ext cx="2965611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back-tongue vowels</a:t>
            </a:r>
            <a:endParaRPr lang="de-DE" b="1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Vowels: unrounded vs. rounded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74866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3851275" y="1720850"/>
            <a:ext cx="1243013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646738" y="4724400"/>
            <a:ext cx="2670175" cy="4016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5094288" y="1716088"/>
            <a:ext cx="3149600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b="1">
                <a:solidFill>
                  <a:srgbClr val="0070C0"/>
                </a:solidFill>
              </a:rPr>
              <a:t>  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2843213" y="5084763"/>
            <a:ext cx="2227262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lip rounding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3684588" y="3500438"/>
            <a:ext cx="2327275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-round   +round</a:t>
            </a:r>
            <a:endParaRPr lang="de-DE" b="1">
              <a:solidFill>
                <a:srgbClr val="0070C0"/>
              </a:solidFill>
            </a:endParaRPr>
          </a:p>
        </p:txBody>
      </p:sp>
      <p:cxnSp>
        <p:nvCxnSpPr>
          <p:cNvPr id="25611" name="Straight Arrow Connector 2"/>
          <p:cNvCxnSpPr>
            <a:cxnSpLocks noChangeShapeType="1"/>
          </p:cNvCxnSpPr>
          <p:nvPr/>
        </p:nvCxnSpPr>
        <p:spPr bwMode="auto">
          <a:xfrm flipV="1">
            <a:off x="4133850" y="4221163"/>
            <a:ext cx="339725" cy="8636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2" name="Straight Arrow Connector 12"/>
          <p:cNvCxnSpPr>
            <a:cxnSpLocks noChangeShapeType="1"/>
          </p:cNvCxnSpPr>
          <p:nvPr/>
        </p:nvCxnSpPr>
        <p:spPr bwMode="auto">
          <a:xfrm flipV="1">
            <a:off x="4133850" y="4221163"/>
            <a:ext cx="1230313" cy="881062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of German</a:t>
            </a:r>
          </a:p>
        </p:txBody>
      </p:sp>
      <p:pic>
        <p:nvPicPr>
          <p:cNvPr id="26629" name="Picture 6" descr="ipa_vow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7691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1"/>
          <p:cNvSpPr>
            <a:spLocks noChangeArrowheads="1"/>
          </p:cNvSpPr>
          <p:nvPr/>
        </p:nvSpPr>
        <p:spPr bwMode="auto">
          <a:xfrm>
            <a:off x="1403350" y="1628775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2051050" y="1641475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2" name="Oval 7"/>
          <p:cNvSpPr>
            <a:spLocks noChangeArrowheads="1"/>
          </p:cNvSpPr>
          <p:nvPr/>
        </p:nvSpPr>
        <p:spPr bwMode="auto">
          <a:xfrm>
            <a:off x="298767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2555875" y="2155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4" name="Oval 9"/>
          <p:cNvSpPr>
            <a:spLocks noChangeArrowheads="1"/>
          </p:cNvSpPr>
          <p:nvPr/>
        </p:nvSpPr>
        <p:spPr bwMode="auto">
          <a:xfrm>
            <a:off x="2051050" y="2781300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5" name="Oval 10"/>
          <p:cNvSpPr>
            <a:spLocks noChangeArrowheads="1"/>
          </p:cNvSpPr>
          <p:nvPr/>
        </p:nvSpPr>
        <p:spPr bwMode="auto">
          <a:xfrm>
            <a:off x="2771775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6" name="Oval 11"/>
          <p:cNvSpPr>
            <a:spLocks noChangeArrowheads="1"/>
          </p:cNvSpPr>
          <p:nvPr/>
        </p:nvSpPr>
        <p:spPr bwMode="auto">
          <a:xfrm>
            <a:off x="27717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7" name="Oval 12"/>
          <p:cNvSpPr>
            <a:spLocks noChangeArrowheads="1"/>
          </p:cNvSpPr>
          <p:nvPr/>
        </p:nvSpPr>
        <p:spPr bwMode="auto">
          <a:xfrm>
            <a:off x="36353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8" name="Oval 13"/>
          <p:cNvSpPr>
            <a:spLocks noChangeArrowheads="1"/>
          </p:cNvSpPr>
          <p:nvPr/>
        </p:nvSpPr>
        <p:spPr bwMode="auto">
          <a:xfrm>
            <a:off x="3708400" y="52292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9" name="Oval 14"/>
          <p:cNvSpPr>
            <a:spLocks noChangeArrowheads="1"/>
          </p:cNvSpPr>
          <p:nvPr/>
        </p:nvSpPr>
        <p:spPr bwMode="auto">
          <a:xfrm>
            <a:off x="6011863" y="52292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0" name="Oval 15"/>
          <p:cNvSpPr>
            <a:spLocks noChangeArrowheads="1"/>
          </p:cNvSpPr>
          <p:nvPr/>
        </p:nvSpPr>
        <p:spPr bwMode="auto">
          <a:xfrm>
            <a:off x="6732588" y="164147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1" name="Oval 16"/>
          <p:cNvSpPr>
            <a:spLocks noChangeArrowheads="1"/>
          </p:cNvSpPr>
          <p:nvPr/>
        </p:nvSpPr>
        <p:spPr bwMode="auto">
          <a:xfrm>
            <a:off x="6732588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2" name="Oval 17"/>
          <p:cNvSpPr>
            <a:spLocks noChangeArrowheads="1"/>
          </p:cNvSpPr>
          <p:nvPr/>
        </p:nvSpPr>
        <p:spPr bwMode="auto">
          <a:xfrm>
            <a:off x="6723063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3" name="Oval 18"/>
          <p:cNvSpPr>
            <a:spLocks noChangeArrowheads="1"/>
          </p:cNvSpPr>
          <p:nvPr/>
        </p:nvSpPr>
        <p:spPr bwMode="auto">
          <a:xfrm>
            <a:off x="4643438" y="3328988"/>
            <a:ext cx="433387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4" name="Oval 19"/>
          <p:cNvSpPr>
            <a:spLocks noChangeArrowheads="1"/>
          </p:cNvSpPr>
          <p:nvPr/>
        </p:nvSpPr>
        <p:spPr bwMode="auto">
          <a:xfrm>
            <a:off x="5003800" y="45815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5" name="Oval 20"/>
          <p:cNvSpPr>
            <a:spLocks noChangeArrowheads="1"/>
          </p:cNvSpPr>
          <p:nvPr/>
        </p:nvSpPr>
        <p:spPr bwMode="auto">
          <a:xfrm>
            <a:off x="541972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of German</a:t>
            </a:r>
          </a:p>
        </p:txBody>
      </p:sp>
      <p:pic>
        <p:nvPicPr>
          <p:cNvPr id="27653" name="Picture 6" descr="ipa_vow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7691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Oval 1"/>
          <p:cNvSpPr>
            <a:spLocks noChangeArrowheads="1"/>
          </p:cNvSpPr>
          <p:nvPr/>
        </p:nvSpPr>
        <p:spPr bwMode="auto">
          <a:xfrm>
            <a:off x="1403350" y="1628775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2051050" y="1641475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298767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7" name="Oval 8"/>
          <p:cNvSpPr>
            <a:spLocks noChangeArrowheads="1"/>
          </p:cNvSpPr>
          <p:nvPr/>
        </p:nvSpPr>
        <p:spPr bwMode="auto">
          <a:xfrm>
            <a:off x="2555875" y="2155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8" name="Oval 9"/>
          <p:cNvSpPr>
            <a:spLocks noChangeArrowheads="1"/>
          </p:cNvSpPr>
          <p:nvPr/>
        </p:nvSpPr>
        <p:spPr bwMode="auto">
          <a:xfrm>
            <a:off x="2051050" y="2781300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9" name="Oval 10"/>
          <p:cNvSpPr>
            <a:spLocks noChangeArrowheads="1"/>
          </p:cNvSpPr>
          <p:nvPr/>
        </p:nvSpPr>
        <p:spPr bwMode="auto">
          <a:xfrm>
            <a:off x="2771775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0" name="Oval 11"/>
          <p:cNvSpPr>
            <a:spLocks noChangeArrowheads="1"/>
          </p:cNvSpPr>
          <p:nvPr/>
        </p:nvSpPr>
        <p:spPr bwMode="auto">
          <a:xfrm>
            <a:off x="27717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1" name="Oval 12"/>
          <p:cNvSpPr>
            <a:spLocks noChangeArrowheads="1"/>
          </p:cNvSpPr>
          <p:nvPr/>
        </p:nvSpPr>
        <p:spPr bwMode="auto">
          <a:xfrm>
            <a:off x="36353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2" name="Oval 15"/>
          <p:cNvSpPr>
            <a:spLocks noChangeArrowheads="1"/>
          </p:cNvSpPr>
          <p:nvPr/>
        </p:nvSpPr>
        <p:spPr bwMode="auto">
          <a:xfrm>
            <a:off x="6732588" y="164147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3" name="Oval 16"/>
          <p:cNvSpPr>
            <a:spLocks noChangeArrowheads="1"/>
          </p:cNvSpPr>
          <p:nvPr/>
        </p:nvSpPr>
        <p:spPr bwMode="auto">
          <a:xfrm>
            <a:off x="6732588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4" name="Oval 17"/>
          <p:cNvSpPr>
            <a:spLocks noChangeArrowheads="1"/>
          </p:cNvSpPr>
          <p:nvPr/>
        </p:nvSpPr>
        <p:spPr bwMode="auto">
          <a:xfrm>
            <a:off x="6723063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4643438" y="3328988"/>
            <a:ext cx="433387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6" name="Oval 19"/>
          <p:cNvSpPr>
            <a:spLocks noChangeArrowheads="1"/>
          </p:cNvSpPr>
          <p:nvPr/>
        </p:nvSpPr>
        <p:spPr bwMode="auto">
          <a:xfrm>
            <a:off x="5003800" y="45815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7" name="Oval 20"/>
          <p:cNvSpPr>
            <a:spLocks noChangeArrowheads="1"/>
          </p:cNvSpPr>
          <p:nvPr/>
        </p:nvSpPr>
        <p:spPr bwMode="auto">
          <a:xfrm>
            <a:off x="541972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 useBgFill="1">
        <p:nvSpPr>
          <p:cNvPr id="27668" name="TextBox 2"/>
          <p:cNvSpPr txBox="1">
            <a:spLocks noChangeArrowheads="1"/>
          </p:cNvSpPr>
          <p:nvPr/>
        </p:nvSpPr>
        <p:spPr bwMode="auto">
          <a:xfrm>
            <a:off x="5149850" y="5157788"/>
            <a:ext cx="444500" cy="5222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de-DE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9" name="Oval 22"/>
          <p:cNvSpPr>
            <a:spLocks noChangeArrowheads="1"/>
          </p:cNvSpPr>
          <p:nvPr/>
        </p:nvSpPr>
        <p:spPr bwMode="auto">
          <a:xfrm>
            <a:off x="5160963" y="5176838"/>
            <a:ext cx="433387" cy="503237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of German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2103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 exemplars</a:t>
            </a:r>
          </a:p>
        </p:txBody>
      </p:sp>
      <p:pic>
        <p:nvPicPr>
          <p:cNvPr id="5" name="Picture 8" descr="vowelexemplars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5826125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89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 exemplars</a:t>
            </a:r>
          </a:p>
        </p:txBody>
      </p:sp>
      <p:pic>
        <p:nvPicPr>
          <p:cNvPr id="5" name="Picture 7" descr="vowelexemplars_a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5824537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896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 exemplars</a:t>
            </a:r>
          </a:p>
        </p:txBody>
      </p:sp>
      <p:pic>
        <p:nvPicPr>
          <p:cNvPr id="5" name="Picture 7" descr="vowelexemplars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5824537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8962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35375" y="3644900"/>
            <a:ext cx="388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de-DE" sz="2800"/>
              <a:t>Thanks!</a:t>
            </a:r>
            <a:endParaRPr lang="en-US" sz="2800"/>
          </a:p>
        </p:txBody>
      </p:sp>
      <p:pic>
        <p:nvPicPr>
          <p:cNvPr id="31750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Speech production organs</a:t>
            </a:r>
          </a:p>
        </p:txBody>
      </p:sp>
      <p:pic>
        <p:nvPicPr>
          <p:cNvPr id="5125" name="Picture 6" descr="reetz_sprachproduktion_org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6335713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77050" y="5734050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501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Speech production organs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77050" y="5734050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  <p:pic>
        <p:nvPicPr>
          <p:cNvPr id="7174" name="Picture 7" descr="pompino_sagit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5976938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44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Phonetic transcription - IPA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Phonetic transcription (standard text)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"The north wind and the sun…"</a:t>
            </a:r>
            <a:endParaRPr lang="de-DE">
              <a:latin typeface="Doulos SIL"/>
            </a:endParaRP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IPA = </a:t>
            </a:r>
            <a:r>
              <a:rPr lang="de-DE">
                <a:hlinkClick r:id="rId4"/>
              </a:rPr>
              <a:t>International Phonetic Association</a:t>
            </a:r>
            <a:endParaRPr lang="de-DE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aim: universal phonetic alphabet, suitable to transcribe all speech sounds of the world's languages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aim: universal classification system for all speech sounds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founded 1886 in Paris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most recent major revision: Kiel 1989 (alphabet: </a:t>
            </a:r>
            <a:r>
              <a:rPr lang="de-DE">
                <a:hlinkClick r:id="rId5"/>
              </a:rPr>
              <a:t>2015</a:t>
            </a:r>
            <a:r>
              <a:rPr lang="de-DE"/>
              <a:t>)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Online resources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hlinkClick r:id="rId6"/>
              </a:rPr>
              <a:t>UCLA index of languages / speech sounds</a:t>
            </a:r>
            <a:endParaRPr lang="en-US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hlinkClick r:id="rId7"/>
              </a:rPr>
              <a:t>UPSID</a:t>
            </a:r>
            <a:r>
              <a:rPr lang="en-US"/>
              <a:t> database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hlinkClick r:id="rId8"/>
              </a:rPr>
              <a:t>UdS Audio demo of sounds and languages</a:t>
            </a:r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IPA: Consonants</a:t>
            </a:r>
          </a:p>
        </p:txBody>
      </p:sp>
      <p:pic>
        <p:nvPicPr>
          <p:cNvPr id="1026" name="Picture 2" descr="Reproduction of The International Phonetic Alphabet - Pulmonic consonant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9" y="707371"/>
            <a:ext cx="91302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5048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Consonants of German</a:t>
            </a:r>
          </a:p>
        </p:txBody>
      </p:sp>
      <p:pic>
        <p:nvPicPr>
          <p:cNvPr id="20485" name="Picture 6" descr="ipa_conson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1116013" y="1628775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1476375" y="1628775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3203575" y="1638300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3563938" y="163830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6084888" y="163830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1" name="Oval 10"/>
          <p:cNvSpPr>
            <a:spLocks noChangeArrowheads="1"/>
          </p:cNvSpPr>
          <p:nvPr/>
        </p:nvSpPr>
        <p:spPr bwMode="auto">
          <a:xfrm>
            <a:off x="6443663" y="163830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8278813" y="163830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3" name="Oval 12"/>
          <p:cNvSpPr>
            <a:spLocks noChangeArrowheads="1"/>
          </p:cNvSpPr>
          <p:nvPr/>
        </p:nvSpPr>
        <p:spPr bwMode="auto">
          <a:xfrm>
            <a:off x="3563938" y="2154238"/>
            <a:ext cx="360362" cy="433387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4" name="Oval 13"/>
          <p:cNvSpPr>
            <a:spLocks noChangeArrowheads="1"/>
          </p:cNvSpPr>
          <p:nvPr/>
        </p:nvSpPr>
        <p:spPr bwMode="auto">
          <a:xfrm>
            <a:off x="1476375" y="2141538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5" name="Oval 14"/>
          <p:cNvSpPr>
            <a:spLocks noChangeArrowheads="1"/>
          </p:cNvSpPr>
          <p:nvPr/>
        </p:nvSpPr>
        <p:spPr bwMode="auto">
          <a:xfrm>
            <a:off x="6443663" y="216535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1908175" y="3573463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7" name="Oval 16"/>
          <p:cNvSpPr>
            <a:spLocks noChangeArrowheads="1"/>
          </p:cNvSpPr>
          <p:nvPr/>
        </p:nvSpPr>
        <p:spPr bwMode="auto">
          <a:xfrm>
            <a:off x="2268538" y="3573463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8" name="Oval 17"/>
          <p:cNvSpPr>
            <a:spLocks noChangeArrowheads="1"/>
          </p:cNvSpPr>
          <p:nvPr/>
        </p:nvSpPr>
        <p:spPr bwMode="auto">
          <a:xfrm>
            <a:off x="3276600" y="3573463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9" name="Oval 18"/>
          <p:cNvSpPr>
            <a:spLocks noChangeArrowheads="1"/>
          </p:cNvSpPr>
          <p:nvPr/>
        </p:nvSpPr>
        <p:spPr bwMode="auto">
          <a:xfrm>
            <a:off x="3563938" y="3560763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3951288" y="3573463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1" name="Oval 20"/>
          <p:cNvSpPr>
            <a:spLocks noChangeArrowheads="1"/>
          </p:cNvSpPr>
          <p:nvPr/>
        </p:nvSpPr>
        <p:spPr bwMode="auto">
          <a:xfrm>
            <a:off x="4267200" y="3560763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2" name="Oval 21"/>
          <p:cNvSpPr>
            <a:spLocks noChangeArrowheads="1"/>
          </p:cNvSpPr>
          <p:nvPr/>
        </p:nvSpPr>
        <p:spPr bwMode="auto">
          <a:xfrm>
            <a:off x="5435600" y="3560763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3" name="Oval 22"/>
          <p:cNvSpPr>
            <a:spLocks noChangeArrowheads="1"/>
          </p:cNvSpPr>
          <p:nvPr/>
        </p:nvSpPr>
        <p:spPr bwMode="auto">
          <a:xfrm>
            <a:off x="6084888" y="357505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4" name="Oval 23"/>
          <p:cNvSpPr>
            <a:spLocks noChangeArrowheads="1"/>
          </p:cNvSpPr>
          <p:nvPr/>
        </p:nvSpPr>
        <p:spPr bwMode="auto">
          <a:xfrm>
            <a:off x="6443663" y="3570288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5" name="Oval 24"/>
          <p:cNvSpPr>
            <a:spLocks noChangeArrowheads="1"/>
          </p:cNvSpPr>
          <p:nvPr/>
        </p:nvSpPr>
        <p:spPr bwMode="auto">
          <a:xfrm>
            <a:off x="6875463" y="3552825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6" name="Oval 25"/>
          <p:cNvSpPr>
            <a:spLocks noChangeArrowheads="1"/>
          </p:cNvSpPr>
          <p:nvPr/>
        </p:nvSpPr>
        <p:spPr bwMode="auto">
          <a:xfrm>
            <a:off x="7200900" y="3570288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7" name="Oval 26"/>
          <p:cNvSpPr>
            <a:spLocks noChangeArrowheads="1"/>
          </p:cNvSpPr>
          <p:nvPr/>
        </p:nvSpPr>
        <p:spPr bwMode="auto">
          <a:xfrm>
            <a:off x="8278813" y="357505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8" name="Oval 29"/>
          <p:cNvSpPr>
            <a:spLocks noChangeArrowheads="1"/>
          </p:cNvSpPr>
          <p:nvPr/>
        </p:nvSpPr>
        <p:spPr bwMode="auto">
          <a:xfrm>
            <a:off x="8583613" y="357505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9" name="Oval 30"/>
          <p:cNvSpPr>
            <a:spLocks noChangeArrowheads="1"/>
          </p:cNvSpPr>
          <p:nvPr/>
        </p:nvSpPr>
        <p:spPr bwMode="auto">
          <a:xfrm>
            <a:off x="3563938" y="4508500"/>
            <a:ext cx="360362" cy="433388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0" name="Oval 31"/>
          <p:cNvSpPr>
            <a:spLocks noChangeArrowheads="1"/>
          </p:cNvSpPr>
          <p:nvPr/>
        </p:nvSpPr>
        <p:spPr bwMode="auto">
          <a:xfrm>
            <a:off x="5688013" y="4508500"/>
            <a:ext cx="360362" cy="43338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1" name="Oval 32"/>
          <p:cNvSpPr>
            <a:spLocks noChangeArrowheads="1"/>
          </p:cNvSpPr>
          <p:nvPr/>
        </p:nvSpPr>
        <p:spPr bwMode="auto">
          <a:xfrm>
            <a:off x="3563938" y="5032375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2" name="Oval 33"/>
          <p:cNvSpPr>
            <a:spLocks noChangeArrowheads="1"/>
          </p:cNvSpPr>
          <p:nvPr/>
        </p:nvSpPr>
        <p:spPr bwMode="auto">
          <a:xfrm>
            <a:off x="7200900" y="2635250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3" name="Oval 34"/>
          <p:cNvSpPr>
            <a:spLocks noChangeArrowheads="1"/>
          </p:cNvSpPr>
          <p:nvPr/>
        </p:nvSpPr>
        <p:spPr bwMode="auto">
          <a:xfrm>
            <a:off x="3563938" y="2617788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Consonants of German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186488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749300" y="2443163"/>
            <a:ext cx="315913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 b="1">
                <a:latin typeface="Doulos SIL" pitchFamily="2" charset="0"/>
                <a:cs typeface="Doulos SIL" pitchFamily="2" charset="0"/>
              </a:rPr>
              <a:t>ʔ</a:t>
            </a:r>
            <a:endParaRPr lang="de-DE" sz="2400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IPA: Vowels</a:t>
            </a:r>
          </a:p>
        </p:txBody>
      </p:sp>
      <p:pic>
        <p:nvPicPr>
          <p:cNvPr id="22533" name="Picture 6" descr="ipa_vow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7691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Vowels: high vs. low, open vs. closed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74866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042988" y="5549900"/>
            <a:ext cx="3168972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degree of jaw opening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1628800"/>
            <a:ext cx="3168972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high-tongue vowels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52120" y="4725144"/>
            <a:ext cx="2629909" cy="40011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low-tongue vowels</a:t>
            </a:r>
            <a:endParaRPr lang="de-DE" b="1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BA74D-1569-4056-9612-A5420D11498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Office PowerPoint</Application>
  <PresentationFormat>On-screen Show (4:3)</PresentationFormat>
  <Paragraphs>86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Doulos SIL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2023-10-30T12:32:09Z</dcterms:created>
  <dcterms:modified xsi:type="dcterms:W3CDTF">2023-10-30T12:32:58Z</dcterms:modified>
</cp:coreProperties>
</file>