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7" r:id="rId2"/>
    <p:sldId id="647" r:id="rId3"/>
    <p:sldId id="671" r:id="rId4"/>
    <p:sldId id="673" r:id="rId5"/>
    <p:sldId id="670" r:id="rId6"/>
    <p:sldId id="672" r:id="rId7"/>
    <p:sldId id="661" r:id="rId8"/>
    <p:sldId id="664" r:id="rId9"/>
    <p:sldId id="666" r:id="rId10"/>
    <p:sldId id="663" r:id="rId11"/>
    <p:sldId id="674" r:id="rId12"/>
    <p:sldId id="667" r:id="rId13"/>
    <p:sldId id="675" r:id="rId14"/>
    <p:sldId id="676" r:id="rId15"/>
    <p:sldId id="677" r:id="rId16"/>
    <p:sldId id="665" r:id="rId17"/>
    <p:sldId id="668" r:id="rId18"/>
    <p:sldId id="678" r:id="rId19"/>
    <p:sldId id="585" r:id="rId20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FFCC"/>
    <a:srgbClr val="CCECFF"/>
    <a:srgbClr val="CCCCFF"/>
    <a:srgbClr val="990000"/>
    <a:srgbClr val="CC3300"/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9821" autoAdjust="0"/>
  </p:normalViewPr>
  <p:slideViewPr>
    <p:cSldViewPr>
      <p:cViewPr varScale="1">
        <p:scale>
          <a:sx n="65" d="100"/>
          <a:sy n="65" d="100"/>
        </p:scale>
        <p:origin x="124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5AB7C13-148A-4740-A0F3-1430DD6FB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3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B83502-9D7D-48C9-B798-2D2F6CD1BB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365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50FBA35-319D-414F-9CDE-529D2E676B13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0BCEF52-724E-40AD-A9D6-69719E85994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8FC7-73D4-4747-8170-8350D953C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510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7208-AD05-4410-A78A-CC08746367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276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3395-E50E-46CE-945C-408AFAD40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720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CAFA-9086-4866-966E-39DA08344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466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6A22-B9A4-4A81-B8B4-E37CC411C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431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E384-E6F3-49D2-839E-E2A56F3B3A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684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89D6-B656-4233-A771-72B35B5D6A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197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C69EF-B601-4D72-A715-3AE3F036A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129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C2C4-CE7A-4E4D-993F-4A1B4D0A9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757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2CB2-AB5A-468D-A11C-61DE7F3E1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85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D35C-3D55-4B29-B67A-1D684A8EF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488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AFC3D7-BFB8-4CBF-8019-4D9E9287F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27088" y="2924175"/>
            <a:ext cx="7543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/>
              <a:t>Speech Perception</a:t>
            </a:r>
            <a:endParaRPr lang="de-DE" sz="2800" dirty="0"/>
          </a:p>
          <a:p>
            <a:pPr algn="ctr" eaLnBrk="1" hangingPunct="1">
              <a:spcBef>
                <a:spcPct val="50000"/>
              </a:spcBef>
            </a:pPr>
            <a:r>
              <a:rPr lang="de-DE"/>
              <a:t>Jan 25, 2024</a:t>
            </a:r>
            <a:endParaRPr lang="de-DE" dirty="0"/>
          </a:p>
          <a:p>
            <a:pPr algn="ctr" eaLnBrk="1" hangingPunct="1">
              <a:spcBef>
                <a:spcPct val="50000"/>
              </a:spcBef>
            </a:pPr>
            <a:endParaRPr lang="de-DE" dirty="0"/>
          </a:p>
          <a:p>
            <a:pPr algn="ctr" eaLnBrk="1" hangingPunct="1">
              <a:spcBef>
                <a:spcPct val="50000"/>
              </a:spcBef>
            </a:pPr>
            <a:r>
              <a:rPr lang="de-DE" sz="2400" dirty="0"/>
              <a:t>Bernd Möbius </a:t>
            </a:r>
            <a:r>
              <a:rPr lang="de-DE" sz="2400"/>
              <a:t>&amp; Omnia Ibrahim</a:t>
            </a:r>
            <a:endParaRPr lang="de-DE" sz="2400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de-DE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dirty="0"/>
              <a:t>Language Science and Technology</a:t>
            </a:r>
            <a:endParaRPr lang="de-DE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/>
              <a:t>Saarland University</a:t>
            </a:r>
            <a:endParaRPr lang="de-DE" sz="1600" dirty="0"/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2700338" y="1125538"/>
            <a:ext cx="3743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/>
              <a:t>M.Sc. LST </a:t>
            </a:r>
            <a:r>
              <a:rPr lang="en-US" sz="3600"/>
              <a:t>Speech Science</a:t>
            </a:r>
            <a:endParaRPr lang="en-GB" sz="2800"/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4" name="Picture 1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PME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55576" y="6040815"/>
            <a:ext cx="17281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[Kuhl 1991</a:t>
            </a:r>
            <a:r>
              <a:rPr lang="de-DE" sz="1200"/>
              <a:t>]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52083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716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80" y="836712"/>
            <a:ext cx="516729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4640163" cy="334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PME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55576" y="6040815"/>
            <a:ext cx="17281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[Kuhl 1991</a:t>
            </a:r>
            <a:r>
              <a:rPr lang="de-DE" sz="1200"/>
              <a:t>]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4" y="2492896"/>
            <a:ext cx="374698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318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PME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available evidence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/i/ - /e/ contrast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/r/ - /l/ contrast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English, Japanese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adults, infants, monkeys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German boundary tones [Schneider et al., 2005, 2006, 2009]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5219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PME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test – 3 tasks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identification - cf. CP – stimulus construction: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9" y="1988840"/>
            <a:ext cx="83153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954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PME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test – 3 tasks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identification - cf. CP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goodness rating – for P and NP exemplars of target category: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015589"/>
            <a:ext cx="7130493" cy="430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569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PME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test – 3 tasks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identification - cf. CP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goodness rating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discrimination - cf. CP, except that stimulus pairs are</a:t>
            </a:r>
          </a:p>
          <a:p>
            <a:pPr marL="714375" lvl="2" indent="-1714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P + neighbor(s)</a:t>
            </a:r>
          </a:p>
          <a:p>
            <a:pPr marL="714375" lvl="2" indent="-1714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NP + neighbor(s)</a:t>
            </a:r>
          </a:p>
          <a:p>
            <a:pPr marL="0" lvl="1" indent="-2603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expected result (see above)</a:t>
            </a:r>
          </a:p>
          <a:p>
            <a:pPr marL="442913" lvl="2" indent="-1714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discrimination sensitivity reduced around P but not NP</a:t>
            </a:r>
          </a:p>
        </p:txBody>
      </p:sp>
    </p:spTree>
    <p:extLst>
      <p:ext uri="{BB962C8B-B14F-4D97-AF65-F5344CB8AC3E}">
        <p14:creationId xmlns:p14="http://schemas.microsoft.com/office/powerpoint/2010/main" val="78056938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Multimodal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Perceptual fusion of multimodal stimuli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McGurk effect [McGurk and MacDonald, 1978]:</a:t>
            </a:r>
          </a:p>
          <a:p>
            <a:pPr marL="714375" lvl="2" indent="-1714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714375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visual stimulus: [ga]</a:t>
            </a:r>
          </a:p>
          <a:p>
            <a:pPr marL="714375" lvl="2" indent="-1714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714375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acoustic stimulus: [ba]</a:t>
            </a:r>
          </a:p>
          <a:p>
            <a:pPr marL="714375" lvl="2" indent="-1714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714375" algn="l"/>
              </a:tabLst>
              <a:defRPr/>
            </a:pPr>
            <a:r>
              <a:rPr lang="en-US">
                <a:solidFill>
                  <a:srgbClr val="000000"/>
                </a:solidFill>
                <a:sym typeface="Symbol"/>
              </a:rPr>
              <a:t> </a:t>
            </a:r>
            <a:r>
              <a:rPr lang="en-US">
                <a:solidFill>
                  <a:srgbClr val="000000"/>
                </a:solidFill>
              </a:rPr>
              <a:t>multimodal perception: [da] !!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Online demos:</a:t>
            </a:r>
          </a:p>
          <a:p>
            <a:pPr marL="714375" lvl="2" indent="-1714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1600"/>
              <a:t>[http://www.youtube.com/watch?feature=endscreen&amp;NR=1&amp;v=jtsfidRq2tw]</a:t>
            </a:r>
          </a:p>
          <a:p>
            <a:pPr marL="714375" lvl="2" indent="-1714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1600">
                <a:cs typeface="+mn-cs"/>
              </a:rPr>
              <a:t>[http://www.youtube.com/watch?v=aFPtc8BVdJk&amp;NR=1]</a:t>
            </a:r>
          </a:p>
        </p:txBody>
      </p:sp>
    </p:spTree>
    <p:extLst>
      <p:ext uri="{BB962C8B-B14F-4D97-AF65-F5344CB8AC3E}">
        <p14:creationId xmlns:p14="http://schemas.microsoft.com/office/powerpoint/2010/main" val="177195219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References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John Clark, Colin Yallop, and Janet Fletcher (2007): An Introduction to Phonetics and Phonology. 3rd edition (2nd ed. Clark&amp;Yallop 1995). Blackwell, Oxford.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E. Bruce Goldstein (1997): Wahrnehmungspsychologie. Spektrum Akademischer Verlag, Heidelberg.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Keith Johnson (1997): Acoustic and Auditory Phonetics. Blackwell, Oxford.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J. MacDonald and H. McGurk (1978): Visual influences on speech perception process. Perception and Psychophysics 24, 253-257.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Bernd Pompino-Marschall (1995): Einf</a:t>
            </a:r>
            <a:r>
              <a:rPr lang="de-DE"/>
              <a:t>ü</a:t>
            </a:r>
            <a:r>
              <a:rPr lang="en-US"/>
              <a:t>hrung in die Phonetik. De Gruyter, Berlin.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Henning Reetz (1999): Artikulatorische und akustische Phonetik. Wissenschaftlicher Verlag, Trier.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Patricia Kuhl (1991): "</a:t>
            </a:r>
            <a:r>
              <a:rPr lang="en-US"/>
              <a:t>Human adults and human infants show a 'perceptual magnet effect' for the prototypes of speech categories, monkeys do not". Perception and Psychophysics 50, 93—107.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95219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References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Iverson, P. and Kuhl, P.K. (1995): "Mapping the perceptual magnet effect for speech using signal detection theory and multidimensional scaling". JASA 97(1), 553-562.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Kuhl, P.K. and Iverson, P. (1995): "Linguistic experience and the 'Perceptual Magnet Effect'". In W. Strange (ed.), Speech perception and linguistic experience: Issues in crosslanguage research. York Press, 1995, 121-154.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Schneider, K. and Möbius, B. (2005): "Perceptual Magnet Effect in German boundary tones". Proc. Interspeech (Lisbon), 1177-1189.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Katrin Schneider, Britta Lintfert, Grzegorz Dogil, Bernd Möbius (2006): "Phonetic grounding of prosodic categories". In Stefan Sudhoff et al. (eds.), Methods in Empirical Prosody Research (De Gruyter, Berlin), 335-361.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Katrin Schneider, Grzegorz Dogil, Bernd Möbius (2009): "German boundary tones show categorical perception and a perceptual magnet effect when presented in different contexts". Proc. Interspeech (Brighton), 2519-2522.</a:t>
            </a:r>
          </a:p>
        </p:txBody>
      </p:sp>
    </p:spTree>
    <p:extLst>
      <p:ext uri="{BB962C8B-B14F-4D97-AF65-F5344CB8AC3E}">
        <p14:creationId xmlns:p14="http://schemas.microsoft.com/office/powerpoint/2010/main" val="136579300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Thanks!</a:t>
            </a:r>
            <a:endParaRPr lang="en-US" sz="2800"/>
          </a:p>
        </p:txBody>
      </p:sp>
      <p:pic>
        <p:nvPicPr>
          <p:cNvPr id="13318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Overview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Categorical Perception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Perceptual Magnet Effect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Multimodal perception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phenomenon:</a:t>
            </a:r>
          </a:p>
          <a:p>
            <a:pPr marL="450850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speech stimuli are not perceived continuously in auditory-perceptual space</a:t>
            </a:r>
          </a:p>
          <a:p>
            <a:pPr marL="450850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stimuli are classified as belonging to categories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30480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720900"/>
            <a:ext cx="3007433" cy="295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440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test: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presentation of a continuum of speech stimuli between 2 categories (e.g. phonemes: /pa/ - /ba/)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stimulus construction by editing natural speech or by speech synthesis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combination of 2 tasks</a:t>
            </a:r>
          </a:p>
          <a:p>
            <a:pPr marL="712788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identification: 1 stimulus</a:t>
            </a:r>
          </a:p>
          <a:p>
            <a:pPr marL="712788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discrimination: pair of stimuli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4339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970407" y="6164134"/>
            <a:ext cx="3182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[Clark and Yallop, 1995, p.314]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80291"/>
            <a:ext cx="4104456" cy="4819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50" y="764703"/>
            <a:ext cx="4318094" cy="4735013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07704" y="5571764"/>
            <a:ext cx="17528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Identification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12160" y="5571764"/>
            <a:ext cx="17528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Discrimination</a:t>
            </a:r>
          </a:p>
        </p:txBody>
      </p:sp>
    </p:spTree>
    <p:extLst>
      <p:ext uri="{BB962C8B-B14F-4D97-AF65-F5344CB8AC3E}">
        <p14:creationId xmlns:p14="http://schemas.microsoft.com/office/powerpoint/2010/main" val="654650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CP is demonstrated if</a:t>
            </a:r>
          </a:p>
          <a:p>
            <a:pPr marL="450850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listeners assign each stimulus to one of the offered categories and recognize categories of speech but not intermediary steps</a:t>
            </a:r>
          </a:p>
          <a:p>
            <a:pPr marL="450850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identification is optimal within category boundaries but at chance level at category cross-over</a:t>
            </a:r>
          </a:p>
          <a:p>
            <a:pPr marL="450850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discrimination is weaker within category boundaries</a:t>
            </a:r>
          </a:p>
          <a:p>
            <a:pPr marL="450850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the maximum of the identification function coincides with the maximum of the discrimination function (category switch at same location in acoustic/auditory space)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Categories and category boundaries are language-specific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5603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Examples of speech sound contrasts explored in the CP paradigm: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voice onset time (VOT) of stop consonants (/pa/ - /ba/)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place of articulation of stop consonants (/ba/ - /da/ - /ga/)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fricatives vs. affricates (/sa/ - /tsa/)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manner of articulation (/ba/ - /wa/, /la/ - /ra/)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vowel quality: less clear categoriality, hints of continuous perception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prosodic features: categoriality doubtful, mainly continuous perception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most experiments done for English</a:t>
            </a:r>
            <a:endParaRPr lang="en-US">
              <a:cs typeface="+mn-cs"/>
            </a:endParaRPr>
          </a:p>
          <a:p>
            <a:pPr marL="271463" indent="-271463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Review paper: Repp (1984)</a:t>
            </a:r>
          </a:p>
        </p:txBody>
      </p:sp>
    </p:spTree>
    <p:extLst>
      <p:ext uri="{BB962C8B-B14F-4D97-AF65-F5344CB8AC3E}">
        <p14:creationId xmlns:p14="http://schemas.microsoft.com/office/powerpoint/2010/main" val="101174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2" y="692150"/>
            <a:ext cx="8424167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CP has also been observed in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infants </a:t>
            </a:r>
            <a:r>
              <a:rPr lang="en-US">
                <a:solidFill>
                  <a:srgbClr val="000000"/>
                </a:solidFill>
                <a:sym typeface="Symbol"/>
              </a:rPr>
              <a:t> preceding language and speech acquisition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  <a:sym typeface="Symbol"/>
              </a:rPr>
              <a:t>apes, monkeys, rabbits, chinchillas, some birds  without phoneme-based, linguistic communication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  <a:sym typeface="Symbol"/>
              </a:rPr>
              <a:t>experiments involving non-speech signals  subjects not in linguistic perception mode</a:t>
            </a:r>
            <a:endParaRPr lang="en-US">
              <a:solidFill>
                <a:srgbClr val="000000"/>
              </a:solidFill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CP appears to be a generic auditory or even generic perceptual phenomenon, rather than a specifically language-based one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Online experiment: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[http://www.ling.gu.se/~anders/KatPer/Applet/test.eng.html]</a:t>
            </a:r>
          </a:p>
          <a:p>
            <a:pPr marL="263525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>
                <a:cs typeface="+mn-cs"/>
              </a:rPr>
              <a:t>	(does not always work reliably – we will use our own tool)</a:t>
            </a:r>
          </a:p>
        </p:txBody>
      </p:sp>
    </p:spTree>
    <p:extLst>
      <p:ext uri="{BB962C8B-B14F-4D97-AF65-F5344CB8AC3E}">
        <p14:creationId xmlns:p14="http://schemas.microsoft.com/office/powerpoint/2010/main" val="17719521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Perceptual Magnet Effect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Infants can discriminate speech sounds of all languages, but with advancing L1 acquisition some of the contrasts lose their discriminability</a:t>
            </a:r>
            <a:endParaRPr lang="en-US">
              <a:solidFill>
                <a:srgbClr val="000000"/>
              </a:solidFill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Sound categories become established around the most typical, i.e. prototypical, exemplar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Prototype functions like a magnet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perceptual space is warped by shrinking the auditory distance between exemplars in the vicinity of the prototype – a magnet effect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reduced discrimination sensitivity between prototypes and similar exemplars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effective within categories</a:t>
            </a:r>
          </a:p>
        </p:txBody>
      </p:sp>
    </p:spTree>
    <p:extLst>
      <p:ext uri="{BB962C8B-B14F-4D97-AF65-F5344CB8AC3E}">
        <p14:creationId xmlns:p14="http://schemas.microsoft.com/office/powerpoint/2010/main" val="17719521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1082</Words>
  <Application>Microsoft Office PowerPoint</Application>
  <PresentationFormat>On-screen Show (4:3)</PresentationFormat>
  <Paragraphs>130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Symbol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5th ISCA Speech Synthesis Workshop, 14.-16.6.2004</dc:subject>
  <dc:creator>Bernd Möbius</dc:creator>
  <cp:lastModifiedBy>Bernd Möbius</cp:lastModifiedBy>
  <cp:revision>1175</cp:revision>
  <dcterms:created xsi:type="dcterms:W3CDTF">2004-05-18T15:23:37Z</dcterms:created>
  <dcterms:modified xsi:type="dcterms:W3CDTF">2024-01-25T08:37:20Z</dcterms:modified>
</cp:coreProperties>
</file>