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417" r:id="rId2"/>
    <p:sldId id="647" r:id="rId3"/>
    <p:sldId id="670" r:id="rId4"/>
    <p:sldId id="658" r:id="rId5"/>
    <p:sldId id="671" r:id="rId6"/>
    <p:sldId id="672" r:id="rId7"/>
    <p:sldId id="673" r:id="rId8"/>
    <p:sldId id="675" r:id="rId9"/>
    <p:sldId id="678" r:id="rId10"/>
    <p:sldId id="676" r:id="rId11"/>
    <p:sldId id="677" r:id="rId12"/>
    <p:sldId id="585" r:id="rId13"/>
  </p:sldIdLst>
  <p:sldSz cx="9144000" cy="6858000" type="screen4x3"/>
  <p:notesSz cx="7099300" cy="102346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99FFCC"/>
    <a:srgbClr val="CCECFF"/>
    <a:srgbClr val="CCCCFF"/>
    <a:srgbClr val="990000"/>
    <a:srgbClr val="CC3300"/>
    <a:srgbClr val="0099CC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8" autoAdjust="0"/>
    <p:restoredTop sz="99885" autoAdjust="0"/>
  </p:normalViewPr>
  <p:slideViewPr>
    <p:cSldViewPr>
      <p:cViewPr varScale="1">
        <p:scale>
          <a:sx n="65" d="100"/>
          <a:sy n="65" d="100"/>
        </p:scale>
        <p:origin x="1248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72" d="100"/>
          <a:sy n="72" d="100"/>
        </p:scale>
        <p:origin x="-2957" y="-77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algn="l" defTabSz="949325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algn="r" defTabSz="949325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algn="l" defTabSz="949325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algn="r" defTabSz="949325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F5AB7C13-148A-4740-A0F3-1430DD6FB61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2366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algn="l" defTabSz="949325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170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algn="r" defTabSz="949325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170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2170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algn="l" defTabSz="949325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170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algn="r" defTabSz="949325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5B83502-9D7D-48C9-B798-2D2F6CD1BB52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93654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defRPr/>
            </a:pPr>
            <a:fld id="{B50FBA35-319D-414F-9CDE-529D2E676B13}" type="slidenum">
              <a:rPr lang="de-DE" sz="1200" smtClean="0">
                <a:latin typeface="Times New Roman" pitchFamily="18" charset="0"/>
              </a:rPr>
              <a:pPr algn="r" eaLnBrk="1" hangingPunct="1">
                <a:spcBef>
                  <a:spcPct val="0"/>
                </a:spcBef>
                <a:defRPr/>
              </a:pPr>
              <a:t>1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defRPr/>
            </a:pPr>
            <a:fld id="{38CF881B-5936-4699-86B3-34D251F6733A}" type="slidenum">
              <a:rPr lang="de-DE" sz="1200" smtClean="0">
                <a:latin typeface="Times New Roman" pitchFamily="18" charset="0"/>
              </a:rPr>
              <a:pPr algn="r" eaLnBrk="1" hangingPunct="1">
                <a:spcBef>
                  <a:spcPct val="0"/>
                </a:spcBef>
                <a:defRPr/>
              </a:pPr>
              <a:t>10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defRPr/>
            </a:pPr>
            <a:fld id="{38CF881B-5936-4699-86B3-34D251F6733A}" type="slidenum">
              <a:rPr lang="de-DE" sz="1200" smtClean="0">
                <a:latin typeface="Times New Roman" pitchFamily="18" charset="0"/>
              </a:rPr>
              <a:pPr algn="r" eaLnBrk="1" hangingPunct="1">
                <a:spcBef>
                  <a:spcPct val="0"/>
                </a:spcBef>
                <a:defRPr/>
              </a:pPr>
              <a:t>11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defRPr/>
            </a:pPr>
            <a:fld id="{C0BCEF52-724E-40AD-A9D6-69719E859944}" type="slidenum">
              <a:rPr lang="de-DE" sz="1200" smtClean="0">
                <a:latin typeface="Times New Roman" pitchFamily="18" charset="0"/>
              </a:rPr>
              <a:pPr algn="r" eaLnBrk="1" hangingPunct="1">
                <a:spcBef>
                  <a:spcPct val="0"/>
                </a:spcBef>
                <a:defRPr/>
              </a:pPr>
              <a:t>12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defRPr/>
            </a:pPr>
            <a:fld id="{38CF881B-5936-4699-86B3-34D251F6733A}" type="slidenum">
              <a:rPr lang="de-DE" sz="1200" smtClean="0">
                <a:latin typeface="Times New Roman" pitchFamily="18" charset="0"/>
              </a:rPr>
              <a:pPr algn="r" eaLnBrk="1" hangingPunct="1">
                <a:spcBef>
                  <a:spcPct val="0"/>
                </a:spcBef>
                <a:defRPr/>
              </a:pPr>
              <a:t>2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defRPr/>
            </a:pPr>
            <a:fld id="{38CF881B-5936-4699-86B3-34D251F6733A}" type="slidenum">
              <a:rPr lang="de-DE" sz="1200" smtClean="0">
                <a:latin typeface="Times New Roman" pitchFamily="18" charset="0"/>
              </a:rPr>
              <a:pPr algn="r" eaLnBrk="1" hangingPunct="1">
                <a:spcBef>
                  <a:spcPct val="0"/>
                </a:spcBef>
                <a:defRPr/>
              </a:pPr>
              <a:t>3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defRPr/>
            </a:pPr>
            <a:fld id="{BB420437-422B-431A-9436-5C92C4E841F7}" type="slidenum">
              <a:rPr lang="de-DE" sz="1200" smtClean="0">
                <a:latin typeface="Times New Roman" pitchFamily="18" charset="0"/>
              </a:rPr>
              <a:pPr algn="r" eaLnBrk="1" hangingPunct="1">
                <a:spcBef>
                  <a:spcPct val="0"/>
                </a:spcBef>
                <a:defRPr/>
              </a:pPr>
              <a:t>4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defRPr/>
            </a:pPr>
            <a:fld id="{38CF881B-5936-4699-86B3-34D251F6733A}" type="slidenum">
              <a:rPr lang="de-DE" sz="1200" smtClean="0">
                <a:latin typeface="Times New Roman" pitchFamily="18" charset="0"/>
              </a:rPr>
              <a:pPr algn="r" eaLnBrk="1" hangingPunct="1">
                <a:spcBef>
                  <a:spcPct val="0"/>
                </a:spcBef>
                <a:defRPr/>
              </a:pPr>
              <a:t>5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defRPr/>
            </a:pPr>
            <a:fld id="{BB420437-422B-431A-9436-5C92C4E841F7}" type="slidenum">
              <a:rPr lang="de-DE" sz="1200" smtClean="0">
                <a:latin typeface="Times New Roman" pitchFamily="18" charset="0"/>
              </a:rPr>
              <a:pPr algn="r" eaLnBrk="1" hangingPunct="1">
                <a:spcBef>
                  <a:spcPct val="0"/>
                </a:spcBef>
                <a:defRPr/>
              </a:pPr>
              <a:t>6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defRPr/>
            </a:pPr>
            <a:fld id="{BB420437-422B-431A-9436-5C92C4E841F7}" type="slidenum">
              <a:rPr lang="de-DE" sz="1200" smtClean="0">
                <a:latin typeface="Times New Roman" pitchFamily="18" charset="0"/>
              </a:rPr>
              <a:pPr algn="r" eaLnBrk="1" hangingPunct="1">
                <a:spcBef>
                  <a:spcPct val="0"/>
                </a:spcBef>
                <a:defRPr/>
              </a:pPr>
              <a:t>7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defRPr/>
            </a:pPr>
            <a:fld id="{38CF881B-5936-4699-86B3-34D251F6733A}" type="slidenum">
              <a:rPr lang="de-DE" sz="1200" smtClean="0">
                <a:latin typeface="Times New Roman" pitchFamily="18" charset="0"/>
              </a:rPr>
              <a:pPr algn="r" eaLnBrk="1" hangingPunct="1">
                <a:spcBef>
                  <a:spcPct val="0"/>
                </a:spcBef>
                <a:defRPr/>
              </a:pPr>
              <a:t>8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defRPr/>
            </a:pPr>
            <a:fld id="{38CF881B-5936-4699-86B3-34D251F6733A}" type="slidenum">
              <a:rPr lang="de-DE" sz="1200" smtClean="0">
                <a:latin typeface="Times New Roman" pitchFamily="18" charset="0"/>
              </a:rPr>
              <a:pPr algn="r" eaLnBrk="1" hangingPunct="1">
                <a:spcBef>
                  <a:spcPct val="0"/>
                </a:spcBef>
                <a:defRPr/>
              </a:pPr>
              <a:t>9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938FC7-73D4-4747-8170-8350D953CF0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651017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657208-AD05-4410-A78A-CC08746367D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3827696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543395-E50E-46CE-945C-408AFAD40B7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8172085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03CAFA-9086-4866-966E-39DA08344A0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146679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EF6A22-B9A4-4A81-B8B4-E37CC411CE1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7643113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9BE384-E6F3-49D2-839E-E2A56F3B3A4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9268448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E989D6-B656-4233-A771-72B35B5D6A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4619701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4C69EF-B601-4D72-A715-3AE3F036AC1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5312928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76C2C4-CE7A-4E4D-993F-4A1B4D0A902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6575718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22CB2-AB5A-468D-A11C-61DE7F3E1AF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938502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E7D35C-3D55-4B29-B67A-1D684A8EF7A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1048820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A9AFC3D7-BFB8-4CBF-8019-4D9E9287FEF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190500" indent="-1905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673100" indent="-2921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054100" indent="-1905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637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82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40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97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54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911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827088" y="2924175"/>
            <a:ext cx="7543800" cy="292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dirty="0"/>
              <a:t>Psychoacoustics</a:t>
            </a:r>
            <a:endParaRPr lang="de-DE" sz="2800" dirty="0"/>
          </a:p>
          <a:p>
            <a:pPr algn="ctr" eaLnBrk="1" hangingPunct="1">
              <a:spcBef>
                <a:spcPct val="50000"/>
              </a:spcBef>
            </a:pPr>
            <a:r>
              <a:rPr lang="de-DE"/>
              <a:t>Jan 25, 2024</a:t>
            </a:r>
            <a:endParaRPr lang="de-DE" dirty="0"/>
          </a:p>
          <a:p>
            <a:pPr algn="ctr" eaLnBrk="1" hangingPunct="1">
              <a:spcBef>
                <a:spcPct val="50000"/>
              </a:spcBef>
            </a:pPr>
            <a:endParaRPr lang="de-DE" dirty="0"/>
          </a:p>
          <a:p>
            <a:pPr algn="ctr" eaLnBrk="1" hangingPunct="1">
              <a:spcBef>
                <a:spcPct val="50000"/>
              </a:spcBef>
            </a:pPr>
            <a:r>
              <a:rPr lang="de-DE" sz="2400" dirty="0"/>
              <a:t>Bernd Möbius </a:t>
            </a:r>
            <a:r>
              <a:rPr lang="de-DE" sz="2400"/>
              <a:t>&amp; Omnia Ibrahim</a:t>
            </a:r>
            <a:endParaRPr lang="de-DE" sz="2400" dirty="0"/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</a:pPr>
            <a:endParaRPr lang="de-DE" dirty="0"/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</a:pPr>
            <a:r>
              <a:rPr lang="de-DE" dirty="0"/>
              <a:t>Language Science </a:t>
            </a:r>
            <a:r>
              <a:rPr lang="de-DE" dirty="0" err="1"/>
              <a:t>and</a:t>
            </a:r>
            <a:r>
              <a:rPr lang="de-DE" dirty="0"/>
              <a:t> Technology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</a:pPr>
            <a:r>
              <a:rPr lang="de-DE" dirty="0"/>
              <a:t>Saarland University</a:t>
            </a:r>
            <a:endParaRPr lang="de-DE" sz="1600" dirty="0"/>
          </a:p>
        </p:txBody>
      </p:sp>
      <p:sp>
        <p:nvSpPr>
          <p:cNvPr id="2051" name="Text Box 8"/>
          <p:cNvSpPr txBox="1">
            <a:spLocks noChangeArrowheads="1"/>
          </p:cNvSpPr>
          <p:nvPr/>
        </p:nvSpPr>
        <p:spPr bwMode="auto">
          <a:xfrm>
            <a:off x="2700338" y="1125538"/>
            <a:ext cx="3743325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sz="3600"/>
              <a:t>M.Sc. LST </a:t>
            </a:r>
            <a:r>
              <a:rPr lang="en-US" sz="3600"/>
              <a:t>Speech Science</a:t>
            </a:r>
            <a:endParaRPr lang="en-GB" sz="2800"/>
          </a:p>
        </p:txBody>
      </p:sp>
      <p:sp>
        <p:nvSpPr>
          <p:cNvPr id="2052" name="Text Box 9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2053" name="Text Box 10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pic>
        <p:nvPicPr>
          <p:cNvPr id="2054" name="Picture 1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13" descr="uds-eul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37063"/>
            <a:ext cx="1568450" cy="216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>
                <a:solidFill>
                  <a:schemeClr val="bg1"/>
                </a:solidFill>
              </a:rPr>
              <a:t>    Speech perception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68313" y="692150"/>
            <a:ext cx="8286750" cy="45550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7013" indent="-2270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3397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179388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ym typeface="Symbol"/>
              </a:rPr>
              <a:t>Psychoacoustic properties of auditory system are compliant with requirements of speech perception; e.g.:</a:t>
            </a:r>
          </a:p>
          <a:p>
            <a:pPr marL="442913" lvl="1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/>
              <a:t>very good frequency resolution in low-frequency range                  </a:t>
            </a:r>
            <a:r>
              <a:rPr lang="en-US">
                <a:sym typeface="Symbol"/>
              </a:rPr>
              <a:t> fundamental frequency analysis (voicing, intonation)</a:t>
            </a:r>
          </a:p>
          <a:p>
            <a:pPr marL="442913" lvl="1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ym typeface="Symbol"/>
              </a:rPr>
              <a:t>medium frequency resolution in mid-frequency range                        formant analysis and tracking (vowels, sonorants)</a:t>
            </a:r>
          </a:p>
          <a:p>
            <a:pPr marL="442913" lvl="1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ym typeface="Symbol"/>
              </a:rPr>
              <a:t>poor frequency resolution in high-frequency range                        rough spectral patterns (fricatives)</a:t>
            </a:r>
          </a:p>
          <a:p>
            <a:pPr marL="442913" lvl="1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ym typeface="Symbol"/>
              </a:rPr>
              <a:t>temporal integration supports capturing coarticulation, and good temporal resolution supports recognition of stop releases (but stop bursts are too short for spectral analysis)</a:t>
            </a:r>
          </a:p>
          <a:p>
            <a:pPr marL="271463" indent="-271463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ym typeface="Symbol"/>
              </a:rPr>
              <a:t>Co-evolution, or adaptation of production system to auditory system?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521867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>
                <a:solidFill>
                  <a:schemeClr val="bg1"/>
                </a:solidFill>
              </a:rPr>
              <a:t>    Speech intelligibility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68313" y="692150"/>
            <a:ext cx="8286750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7013" indent="-2270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3397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179388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ym typeface="Symbol"/>
              </a:rPr>
              <a:t>Intelligibility of speech depends on many factors, including:</a:t>
            </a:r>
          </a:p>
          <a:p>
            <a:pPr marL="442913" lvl="1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/>
              <a:t>frequency band (e.g., telephone 350 – 3500 Hz</a:t>
            </a:r>
            <a:r>
              <a:rPr lang="en-US">
                <a:sym typeface="Symbol"/>
              </a:rPr>
              <a:t>)</a:t>
            </a:r>
          </a:p>
          <a:p>
            <a:pPr marL="442913" lvl="1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ym typeface="Symbol"/>
              </a:rPr>
              <a:t>loudness</a:t>
            </a:r>
          </a:p>
          <a:p>
            <a:pPr marL="442913" lvl="1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ym typeface="Symbol"/>
              </a:rPr>
              <a:t>duration of segments of speech and gaps</a:t>
            </a:r>
          </a:p>
          <a:p>
            <a:pPr marL="442913" lvl="1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ym typeface="Symbol"/>
              </a:rPr>
              <a:t>semantic content (top-down processing) and semantic predictability</a:t>
            </a:r>
          </a:p>
          <a:p>
            <a:pPr marL="442913" lvl="1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ym typeface="Symbol"/>
              </a:rPr>
              <a:t>robustness of speech signals</a:t>
            </a:r>
          </a:p>
          <a:p>
            <a:pPr marL="714375" lvl="2" indent="-171450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ym typeface="Symbol"/>
              </a:rPr>
              <a:t>gaps &lt;200 ms hardly disturb intelligibility</a:t>
            </a:r>
          </a:p>
          <a:p>
            <a:pPr marL="714375" lvl="2" indent="-171450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ym typeface="Symbol"/>
              </a:rPr>
              <a:t>gaps &gt;500 ms destroy intelligibility</a:t>
            </a:r>
          </a:p>
          <a:p>
            <a:pPr marL="442913" lvl="1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ym typeface="Symbol"/>
              </a:rPr>
              <a:t>disturbing noise (signal-to-noise ratio, SNR)</a:t>
            </a:r>
          </a:p>
        </p:txBody>
      </p:sp>
    </p:spTree>
    <p:extLst>
      <p:ext uri="{BB962C8B-B14F-4D97-AF65-F5344CB8AC3E}">
        <p14:creationId xmlns:p14="http://schemas.microsoft.com/office/powerpoint/2010/main" val="2299303344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de-DE" sz="2800">
              <a:solidFill>
                <a:schemeClr val="bg1"/>
              </a:solidFill>
            </a:endParaRP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3492500" y="3644900"/>
            <a:ext cx="43195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sz="2800"/>
              <a:t>Thanks!</a:t>
            </a:r>
            <a:endParaRPr lang="en-US" sz="2800"/>
          </a:p>
        </p:txBody>
      </p:sp>
      <p:pic>
        <p:nvPicPr>
          <p:cNvPr id="13318" name="Picture 6" descr="uds-eule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557338"/>
            <a:ext cx="1566863" cy="220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>
                <a:solidFill>
                  <a:schemeClr val="bg1"/>
                </a:solidFill>
              </a:rPr>
              <a:t>    Overview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68313" y="692150"/>
            <a:ext cx="8286750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7013" indent="-2270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3397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179388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/>
              <a:t>Anatomy and physiology of the auditory system</a:t>
            </a:r>
          </a:p>
          <a:p>
            <a:pPr marL="179388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/>
              <a:t>Speech perception</a:t>
            </a:r>
          </a:p>
          <a:p>
            <a:pPr marL="442913" lvl="1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cs typeface="+mn-cs"/>
              </a:rPr>
              <a:t>auditory perception</a:t>
            </a:r>
          </a:p>
          <a:p>
            <a:pPr marL="442913" lvl="1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olidFill>
                  <a:srgbClr val="FF0000"/>
                </a:solidFill>
                <a:cs typeface="+mn-cs"/>
              </a:rPr>
              <a:t>psychoacoustics</a:t>
            </a:r>
          </a:p>
          <a:p>
            <a:pPr marL="442913" lvl="1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cs typeface="+mn-cs"/>
              </a:rPr>
              <a:t>auditory-perceptual phonetics</a:t>
            </a: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>
                <a:solidFill>
                  <a:schemeClr val="bg1"/>
                </a:solidFill>
              </a:rPr>
              <a:t>    Perception of loudness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68313" y="692150"/>
            <a:ext cx="8286750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7013" indent="-2270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3397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179388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ym typeface="Symbol"/>
              </a:rPr>
              <a:t>Loudness: perceptual correlate of acoustic sound intensity</a:t>
            </a:r>
          </a:p>
          <a:p>
            <a:pPr marL="442913" lvl="1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/>
              <a:t>differences in loudness are perceived on a logarithmic scale (e.g., decibel/[dB]) by the auditory system</a:t>
            </a:r>
          </a:p>
          <a:p>
            <a:pPr marL="720725" lvl="2" indent="-180975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/>
              <a:t>0 dB is equivalent to sound pressure level of a reference signal (at perceptual threshold at 1 kHz)</a:t>
            </a:r>
          </a:p>
          <a:p>
            <a:pPr marL="720725" lvl="2" indent="-180975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/>
              <a:t>doubling of loudness is equivalent to increase by 10 dB</a:t>
            </a:r>
          </a:p>
          <a:p>
            <a:pPr marL="442913" lvl="1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/>
              <a:t>perceptual threshold ("just noticeable difference", JND) for pure tones: approx. 1 dB</a:t>
            </a:r>
          </a:p>
        </p:txBody>
      </p:sp>
    </p:spTree>
    <p:extLst>
      <p:ext uri="{BB962C8B-B14F-4D97-AF65-F5344CB8AC3E}">
        <p14:creationId xmlns:p14="http://schemas.microsoft.com/office/powerpoint/2010/main" val="2297835075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>
                <a:solidFill>
                  <a:schemeClr val="bg1"/>
                </a:solidFill>
              </a:rPr>
              <a:t>    Equal-loudness contour</a:t>
            </a: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467544" y="5991696"/>
            <a:ext cx="265630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Ctr="1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de-DE"/>
              <a:t>[Johnson, 1997, p.54]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519113"/>
            <a:ext cx="8445868" cy="529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5691485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>
                <a:solidFill>
                  <a:schemeClr val="bg1"/>
                </a:solidFill>
              </a:rPr>
              <a:t>    Perception of pitch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68313" y="692150"/>
            <a:ext cx="8286750" cy="5016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7013" indent="-2270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3397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179388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ym typeface="Symbol"/>
              </a:rPr>
              <a:t>Pitch: perceptual correlate of acoustic frequency</a:t>
            </a:r>
          </a:p>
          <a:p>
            <a:pPr marL="442913" lvl="1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/>
              <a:t>auditory frequency range: approx. 20 – 20,000 Hz</a:t>
            </a:r>
          </a:p>
          <a:p>
            <a:pPr marL="442913" lvl="1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/>
              <a:t>frequency selectivity: resolution of frequency components of a complex (e.g., speech) signal:</a:t>
            </a:r>
          </a:p>
          <a:p>
            <a:pPr marL="720725" lvl="2" indent="-180975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/>
              <a:t>optimal below 500 Hz</a:t>
            </a:r>
          </a:p>
          <a:p>
            <a:pPr marL="720725" lvl="2" indent="-180975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/>
              <a:t>logarithmically decreasing above 500 Hz</a:t>
            </a:r>
          </a:p>
          <a:p>
            <a:pPr marL="442913" lvl="1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/>
              <a:t>JND for pure tones:</a:t>
            </a:r>
          </a:p>
          <a:p>
            <a:pPr marL="720725" lvl="2" indent="-180975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olidFill>
                  <a:srgbClr val="000000"/>
                </a:solidFill>
              </a:rPr>
              <a:t>below 1000 Hz: approx. 0.5%</a:t>
            </a:r>
          </a:p>
          <a:p>
            <a:pPr marL="720725" lvl="2" indent="-180975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olidFill>
                  <a:srgbClr val="000000"/>
                </a:solidFill>
              </a:rPr>
              <a:t>at higher frequencies: approx. 5%</a:t>
            </a:r>
          </a:p>
          <a:p>
            <a:pPr marL="442913" lvl="1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/>
              <a:t>auditory frequency scale (e.g., Bark [Z]): auditory system is more sensitive to frequency differences in low frequencies than in high frequencies</a:t>
            </a:r>
          </a:p>
        </p:txBody>
      </p:sp>
    </p:spTree>
    <p:extLst>
      <p:ext uri="{BB962C8B-B14F-4D97-AF65-F5344CB8AC3E}">
        <p14:creationId xmlns:p14="http://schemas.microsoft.com/office/powerpoint/2010/main" val="4113077887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>
                <a:solidFill>
                  <a:schemeClr val="bg1"/>
                </a:solidFill>
              </a:rPr>
              <a:t>    Auditory frequency scale</a:t>
            </a: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599487" y="6023002"/>
            <a:ext cx="265630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Ctr="1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de-DE"/>
              <a:t>[Johnson, 1997, p.55]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836712"/>
            <a:ext cx="7200800" cy="5186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488840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487" y="836712"/>
            <a:ext cx="8170882" cy="5329138"/>
          </a:xfrm>
          <a:prstGeom prst="rect">
            <a:avLst/>
          </a:prstGeom>
        </p:spPr>
      </p:pic>
      <p:pic>
        <p:nvPicPr>
          <p:cNvPr id="4098" name="Picture 2" descr="uds_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>
                <a:solidFill>
                  <a:schemeClr val="bg1"/>
                </a:solidFill>
              </a:rPr>
              <a:t>    Auditory plane and auditory thresholds </a:t>
            </a: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971600" y="6023002"/>
            <a:ext cx="291599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Ctr="1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de-DE"/>
              <a:t>[Goldstein, 1997, p.354]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84168" y="3101171"/>
            <a:ext cx="2933816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equal-loudness contours</a:t>
            </a:r>
            <a:endParaRPr lang="de-DE"/>
          </a:p>
        </p:txBody>
      </p:sp>
      <p:sp>
        <p:nvSpPr>
          <p:cNvPr id="9" name="TextBox 8"/>
          <p:cNvSpPr txBox="1"/>
          <p:nvPr/>
        </p:nvSpPr>
        <p:spPr>
          <a:xfrm>
            <a:off x="6237030" y="5013176"/>
            <a:ext cx="2628092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threshold of audibility</a:t>
            </a:r>
            <a:endParaRPr lang="de-DE"/>
          </a:p>
        </p:txBody>
      </p:sp>
      <p:sp>
        <p:nvSpPr>
          <p:cNvPr id="10" name="TextBox 9"/>
          <p:cNvSpPr txBox="1"/>
          <p:nvPr/>
        </p:nvSpPr>
        <p:spPr>
          <a:xfrm>
            <a:off x="6648746" y="1739071"/>
            <a:ext cx="2369238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threshold of feeling</a:t>
            </a:r>
            <a:endParaRPr lang="de-DE"/>
          </a:p>
        </p:txBody>
      </p:sp>
      <p:sp>
        <p:nvSpPr>
          <p:cNvPr id="11" name="TextBox 10"/>
          <p:cNvSpPr txBox="1"/>
          <p:nvPr/>
        </p:nvSpPr>
        <p:spPr>
          <a:xfrm>
            <a:off x="3099467" y="2901116"/>
            <a:ext cx="1613519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conversation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44734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>
                <a:solidFill>
                  <a:schemeClr val="bg1"/>
                </a:solidFill>
              </a:rPr>
              <a:t>    Loudness differences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77477" y="4293096"/>
            <a:ext cx="8286750" cy="1785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7013" indent="-2270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3397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179388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ym typeface="Symbol"/>
              </a:rPr>
              <a:t>Sound pressure (Schalldruck), measured in micro-Pascal</a:t>
            </a:r>
          </a:p>
          <a:p>
            <a:pPr marL="444500" lvl="1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olidFill>
                  <a:srgbClr val="000000"/>
                </a:solidFill>
                <a:sym typeface="Symbol"/>
              </a:rPr>
              <a:t>objective measurement of sound pressure differences</a:t>
            </a:r>
          </a:p>
          <a:p>
            <a:pPr marL="180975" indent="-180975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olidFill>
                  <a:srgbClr val="000000"/>
                </a:solidFill>
                <a:sym typeface="Symbol"/>
              </a:rPr>
              <a:t>Sound pressure level (Schalldruckpegel), measured in dB</a:t>
            </a:r>
          </a:p>
          <a:p>
            <a:pPr marL="444500" lvl="1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olidFill>
                  <a:srgbClr val="000000"/>
                </a:solidFill>
                <a:sym typeface="Symbol"/>
              </a:rPr>
              <a:t>subjective sensation of loudness differences</a:t>
            </a:r>
            <a:endParaRPr lang="en-US">
              <a:solidFill>
                <a:srgbClr val="000000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6569380"/>
              </p:ext>
            </p:extLst>
          </p:nvPr>
        </p:nvGraphicFramePr>
        <p:xfrm>
          <a:off x="611560" y="836712"/>
          <a:ext cx="6264696" cy="33375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349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911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Sound source</a:t>
                      </a:r>
                      <a:endParaRPr lang="de-DE" sz="180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Sound pressure [</a:t>
                      </a:r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Symbol"/>
                        </a:rPr>
                        <a:t>Pa]</a:t>
                      </a:r>
                      <a:endParaRPr lang="de-DE" sz="1800" i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SPL</a:t>
                      </a:r>
                      <a:r>
                        <a:rPr lang="en-US" sz="1800" baseline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[dB]</a:t>
                      </a:r>
                      <a:endParaRPr lang="de-DE" sz="180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audibility threshold</a:t>
                      </a:r>
                      <a:endParaRPr lang="de-DE" sz="18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</a:t>
                      </a:r>
                      <a:endParaRPr lang="de-DE" sz="18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</a:t>
                      </a:r>
                      <a:endParaRPr lang="de-DE" sz="18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soft whisper</a:t>
                      </a:r>
                      <a:endParaRPr lang="de-DE" sz="18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</a:t>
                      </a:r>
                      <a:endParaRPr lang="de-DE" sz="18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</a:t>
                      </a:r>
                      <a:endParaRPr lang="de-DE" sz="18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quiet office</a:t>
                      </a:r>
                      <a:endParaRPr lang="de-DE" sz="18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2 000</a:t>
                      </a:r>
                      <a:endParaRPr lang="de-DE" sz="18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40</a:t>
                      </a:r>
                      <a:endParaRPr lang="de-DE" sz="18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normal conversation</a:t>
                      </a:r>
                      <a:endParaRPr lang="de-DE" sz="18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20 000</a:t>
                      </a:r>
                      <a:endParaRPr lang="de-DE" sz="18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60</a:t>
                      </a:r>
                      <a:endParaRPr lang="de-DE" sz="18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city bus</a:t>
                      </a:r>
                      <a:endParaRPr lang="de-DE" sz="18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200 000</a:t>
                      </a:r>
                      <a:endParaRPr lang="de-DE" sz="18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80</a:t>
                      </a:r>
                      <a:endParaRPr lang="de-DE" sz="18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subway train</a:t>
                      </a:r>
                      <a:endParaRPr lang="de-DE" sz="18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2 000 000</a:t>
                      </a:r>
                      <a:endParaRPr lang="de-DE" sz="18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100</a:t>
                      </a:r>
                      <a:endParaRPr lang="de-DE" sz="18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heavy thunder</a:t>
                      </a:r>
                      <a:endParaRPr lang="de-DE" sz="18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20 000 000</a:t>
                      </a:r>
                      <a:endParaRPr lang="de-DE" sz="18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120</a:t>
                      </a:r>
                      <a:endParaRPr lang="de-DE" sz="18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pain</a:t>
                      </a:r>
                      <a:endParaRPr lang="de-DE" sz="18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200 000 000</a:t>
                      </a:r>
                      <a:endParaRPr lang="de-DE" sz="18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140</a:t>
                      </a:r>
                      <a:endParaRPr lang="de-DE" sz="18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9763260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>
                <a:solidFill>
                  <a:schemeClr val="bg1"/>
                </a:solidFill>
              </a:rPr>
              <a:t>    Perception of duration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68313" y="692150"/>
            <a:ext cx="8286750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7013" indent="-2270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3397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179388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ym typeface="Symbol"/>
              </a:rPr>
              <a:t>Duration: perceptual correlate of physical property "time"</a:t>
            </a:r>
          </a:p>
          <a:p>
            <a:pPr marL="442913" lvl="1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/>
              <a:t>temporal processing and resolution:</a:t>
            </a:r>
          </a:p>
          <a:p>
            <a:pPr marL="720725" lvl="2" indent="-180975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/>
              <a:t>over which temporal interval can the auditory system integrate information?</a:t>
            </a:r>
          </a:p>
          <a:p>
            <a:pPr marL="720725" lvl="2" indent="-180975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/>
              <a:t>detection of gaps in otherwise continuous signals</a:t>
            </a:r>
          </a:p>
          <a:p>
            <a:pPr marL="442913" lvl="1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/>
              <a:t>JND:</a:t>
            </a:r>
          </a:p>
          <a:p>
            <a:pPr marL="720725" lvl="2" indent="-180975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olidFill>
                  <a:srgbClr val="000000"/>
                </a:solidFill>
              </a:rPr>
              <a:t>duration differences: &gt;20 ms at 500 - 1500 Hz</a:t>
            </a:r>
          </a:p>
          <a:p>
            <a:pPr marL="720725" lvl="2" indent="-180975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olidFill>
                  <a:srgbClr val="000000"/>
                </a:solidFill>
              </a:rPr>
              <a:t>detection of gaps of 6 – 8 ms</a:t>
            </a:r>
          </a:p>
          <a:p>
            <a:pPr marL="720725" lvl="2" indent="-180975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olidFill>
                  <a:srgbClr val="000000"/>
                </a:solidFill>
              </a:rPr>
              <a:t>fast spectral changes within &lt;30 ms are not analyzed, but perceptually integrated</a:t>
            </a:r>
          </a:p>
        </p:txBody>
      </p:sp>
    </p:spTree>
    <p:extLst>
      <p:ext uri="{BB962C8B-B14F-4D97-AF65-F5344CB8AC3E}">
        <p14:creationId xmlns:p14="http://schemas.microsoft.com/office/powerpoint/2010/main" val="1204581291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triangle" w="lg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lg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605</Words>
  <Application>Microsoft Office PowerPoint</Application>
  <PresentationFormat>On-screen Show (4:3)</PresentationFormat>
  <Paragraphs>111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Symbol</vt:lpstr>
      <vt:lpstr>Tahoma</vt:lpstr>
      <vt:lpstr>Times New Roman</vt:lpstr>
      <vt:lpstr>Verdana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 Stuttgart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5th ISCA Speech Synthesis Workshop, 14.-16.6.2004</dc:subject>
  <dc:creator>Bernd Möbius</dc:creator>
  <cp:lastModifiedBy>Bernd Möbius</cp:lastModifiedBy>
  <cp:revision>1142</cp:revision>
  <dcterms:created xsi:type="dcterms:W3CDTF">2004-05-18T15:23:37Z</dcterms:created>
  <dcterms:modified xsi:type="dcterms:W3CDTF">2024-01-18T12:20:03Z</dcterms:modified>
</cp:coreProperties>
</file>