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7" r:id="rId2"/>
    <p:sldId id="628" r:id="rId3"/>
    <p:sldId id="627" r:id="rId4"/>
    <p:sldId id="637" r:id="rId5"/>
    <p:sldId id="638" r:id="rId6"/>
    <p:sldId id="639" r:id="rId7"/>
    <p:sldId id="640" r:id="rId8"/>
    <p:sldId id="655" r:id="rId9"/>
    <p:sldId id="641" r:id="rId10"/>
    <p:sldId id="656" r:id="rId11"/>
    <p:sldId id="657" r:id="rId12"/>
    <p:sldId id="642" r:id="rId13"/>
    <p:sldId id="643" r:id="rId14"/>
    <p:sldId id="644" r:id="rId15"/>
    <p:sldId id="660" r:id="rId16"/>
    <p:sldId id="650" r:id="rId17"/>
    <p:sldId id="649" r:id="rId18"/>
    <p:sldId id="651" r:id="rId19"/>
    <p:sldId id="652" r:id="rId20"/>
    <p:sldId id="653" r:id="rId21"/>
    <p:sldId id="658" r:id="rId22"/>
    <p:sldId id="659" r:id="rId23"/>
    <p:sldId id="661" r:id="rId24"/>
    <p:sldId id="662" r:id="rId25"/>
    <p:sldId id="667" r:id="rId26"/>
    <p:sldId id="666" r:id="rId27"/>
    <p:sldId id="665" r:id="rId28"/>
    <p:sldId id="668" r:id="rId29"/>
    <p:sldId id="663" r:id="rId30"/>
    <p:sldId id="654" r:id="rId31"/>
    <p:sldId id="669" r:id="rId32"/>
    <p:sldId id="585" r:id="rId3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9885" autoAdjust="0"/>
  </p:normalViewPr>
  <p:slideViewPr>
    <p:cSldViewPr>
      <p:cViewPr varScale="1">
        <p:scale>
          <a:sx n="65" d="100"/>
          <a:sy n="65" d="100"/>
        </p:scale>
        <p:origin x="12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A2D546-B9D7-45B8-8226-3297EA726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1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B7C6EE5-F22B-49A4-9F65-FD9DAA12AB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62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78B3C23-A84B-4CDB-98F1-EDBF29642F9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4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19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068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779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114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882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57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79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011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ABF8EE0-DD39-4438-A734-470FE4CE0E3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963925E-F8FD-4FB5-BDB7-B83E8D02C97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172D-F72D-4960-9710-706B1B725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822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69AD-CA04-4824-9AD0-1DC0EC01B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001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E3B6-76C1-46BB-AA12-709903AF1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630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4E50-F09C-4938-B661-F01C016DB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821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0C9E-395A-4123-B8E9-08D008CF3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049-DE32-4D0D-BFD7-6CA468DE4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344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9AA6-9139-46A3-AA1B-A99A79377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5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A267-AC38-4318-AC2D-37924914C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152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DED8-80BE-4E6E-A74C-CBEBD54DA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899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831B-38E7-429B-B8B2-850E0AAA2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21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6F17-FB0A-4C3B-8D2E-B4E5626D3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44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169C4E7-FC32-4A53-965A-3FB08C5B3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phonetics.ucla.edu/vowels/chapter2/chinese/recording2.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Swedish_phonology#Stress_and_pitc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Prosody</a:t>
            </a:r>
            <a:endParaRPr lang="de-DE" sz="280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Jan 4/11, 2024</a:t>
            </a:r>
          </a:p>
          <a:p>
            <a:pPr algn="ctr" eaLnBrk="1" hangingPunct="1">
              <a:spcBef>
                <a:spcPct val="50000"/>
              </a:spcBef>
            </a:pPr>
            <a:endParaRPr lang="de-DE"/>
          </a:p>
          <a:p>
            <a:pPr algn="ctr" eaLnBrk="1" hangingPunct="1">
              <a:spcBef>
                <a:spcPct val="50000"/>
              </a:spcBef>
            </a:pPr>
            <a:r>
              <a:rPr lang="de-DE" sz="2400"/>
              <a:t>Bernd Möbius &amp; Omnia Ibrahim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Language Science and Technology</a:t>
            </a:r>
            <a:endParaRPr lang="de-DE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/>
              <a:t>Saarland University</a:t>
            </a:r>
            <a:endParaRPr lang="de-DE" sz="160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Intensity contour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793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491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Segmental durations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9" y="935658"/>
            <a:ext cx="84303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701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Word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/>
              <a:t>Fixed</a:t>
            </a:r>
            <a:r>
              <a:rPr lang="en-US"/>
              <a:t> word accent (predictable): WA always on specific syllable position in word, e.g. on first syllable in </a:t>
            </a:r>
            <a:r>
              <a:rPr lang="en-US" b="1"/>
              <a:t>all</a:t>
            </a:r>
            <a:r>
              <a:rPr lang="en-US"/>
              <a:t> words (Finn., Hung., Czech) or penultimate (Pol.) or last (French)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>
                <a:cs typeface="+mn-cs"/>
              </a:rPr>
              <a:t>Flexible</a:t>
            </a:r>
            <a:r>
              <a:rPr lang="en-US">
                <a:cs typeface="+mn-cs"/>
              </a:rPr>
              <a:t> word accent (not predictable): WA lexically associated with specific syllable, per word (Ger., Engl., Russ.); segmentally identical words may form prosodic minimal pairs: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DE  </a:t>
            </a:r>
            <a:r>
              <a:rPr lang="en-US" u="sng">
                <a:cs typeface="+mn-cs"/>
              </a:rPr>
              <a:t>um</a:t>
            </a:r>
            <a:r>
              <a:rPr lang="en-US">
                <a:cs typeface="+mn-cs"/>
              </a:rPr>
              <a:t>fahren – um</a:t>
            </a:r>
            <a:r>
              <a:rPr lang="en-US" u="sng">
                <a:cs typeface="+mn-cs"/>
              </a:rPr>
              <a:t>fah</a:t>
            </a:r>
            <a:r>
              <a:rPr lang="en-US">
                <a:cs typeface="+mn-cs"/>
              </a:rPr>
              <a:t>ren, </a:t>
            </a:r>
            <a:r>
              <a:rPr lang="en-US" u="sng">
                <a:cs typeface="+mn-cs"/>
              </a:rPr>
              <a:t>ü</a:t>
            </a:r>
            <a:r>
              <a:rPr lang="en-US">
                <a:cs typeface="+mn-cs"/>
              </a:rPr>
              <a:t>bersetzen – über</a:t>
            </a:r>
            <a:r>
              <a:rPr lang="en-US" u="sng">
                <a:cs typeface="+mn-cs"/>
              </a:rPr>
              <a:t>se</a:t>
            </a:r>
            <a:r>
              <a:rPr lang="en-US">
                <a:cs typeface="+mn-cs"/>
              </a:rPr>
              <a:t>tzen,                      Tenor, August, Konstanz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EN  </a:t>
            </a:r>
            <a:r>
              <a:rPr lang="en-US" u="sng">
                <a:cs typeface="+mn-cs"/>
              </a:rPr>
              <a:t>im</a:t>
            </a:r>
            <a:r>
              <a:rPr lang="en-US">
                <a:cs typeface="+mn-cs"/>
              </a:rPr>
              <a:t>port – im</a:t>
            </a:r>
            <a:r>
              <a:rPr lang="en-US" u="sng">
                <a:cs typeface="+mn-cs"/>
              </a:rPr>
              <a:t>port</a:t>
            </a:r>
            <a:r>
              <a:rPr lang="en-US">
                <a:cs typeface="+mn-cs"/>
              </a:rPr>
              <a:t>, </a:t>
            </a:r>
            <a:r>
              <a:rPr lang="en-US" u="sng">
                <a:cs typeface="+mn-cs"/>
              </a:rPr>
              <a:t>ab</a:t>
            </a:r>
            <a:r>
              <a:rPr lang="en-US">
                <a:cs typeface="+mn-cs"/>
              </a:rPr>
              <a:t>stract – ab</a:t>
            </a:r>
            <a:r>
              <a:rPr lang="en-US" u="sng">
                <a:cs typeface="+mn-cs"/>
              </a:rPr>
              <a:t>stract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RU  </a:t>
            </a:r>
            <a:r>
              <a:rPr lang="az-Cyrl-AZ"/>
              <a:t>мука</a:t>
            </a:r>
            <a:r>
              <a:rPr lang="en-US"/>
              <a:t>  ['mukə] </a:t>
            </a:r>
            <a:r>
              <a:rPr lang="en-US">
                <a:cs typeface="+mn-cs"/>
              </a:rPr>
              <a:t> </a:t>
            </a:r>
            <a:r>
              <a:rPr lang="en-US"/>
              <a:t>"</a:t>
            </a:r>
            <a:r>
              <a:rPr lang="en-US">
                <a:cs typeface="+mn-cs"/>
              </a:rPr>
              <a:t>pain" – </a:t>
            </a:r>
            <a:r>
              <a:rPr lang="az-Cyrl-AZ"/>
              <a:t>мука</a:t>
            </a:r>
            <a:r>
              <a:rPr lang="en-US"/>
              <a:t>  [mʊ'ka] </a:t>
            </a:r>
            <a:r>
              <a:rPr lang="en-US">
                <a:cs typeface="+mn-cs"/>
              </a:rPr>
              <a:t> </a:t>
            </a:r>
            <a:r>
              <a:rPr lang="en-US"/>
              <a:t>"</a:t>
            </a:r>
            <a:r>
              <a:rPr lang="en-US">
                <a:cs typeface="+mn-cs"/>
              </a:rPr>
              <a:t>flour",                                                	   </a:t>
            </a:r>
            <a:r>
              <a:rPr lang="az-Cyrl-AZ"/>
              <a:t>замок</a:t>
            </a:r>
            <a:r>
              <a:rPr lang="en-US"/>
              <a:t>  </a:t>
            </a:r>
            <a:r>
              <a:rPr lang="en-US">
                <a:cs typeface="+mn-cs"/>
              </a:rPr>
              <a:t>['zam</a:t>
            </a:r>
            <a:r>
              <a:rPr lang="en-US"/>
              <a:t>ə</a:t>
            </a:r>
            <a:r>
              <a:rPr lang="en-US">
                <a:cs typeface="+mn-cs"/>
              </a:rPr>
              <a:t>k]  "castle</a:t>
            </a:r>
            <a:r>
              <a:rPr lang="en-US"/>
              <a:t>"</a:t>
            </a:r>
            <a:r>
              <a:rPr lang="en-US">
                <a:cs typeface="+mn-cs"/>
              </a:rPr>
              <a:t> </a:t>
            </a:r>
            <a:r>
              <a:rPr lang="en-US"/>
              <a:t>– </a:t>
            </a:r>
            <a:r>
              <a:rPr lang="az-Cyrl-AZ"/>
              <a:t>замок</a:t>
            </a:r>
            <a:r>
              <a:rPr lang="en-US"/>
              <a:t>  </a:t>
            </a:r>
            <a:r>
              <a:rPr lang="en-US">
                <a:cs typeface="+mn-cs"/>
              </a:rPr>
              <a:t>[z</a:t>
            </a:r>
            <a:r>
              <a:rPr lang="en-US"/>
              <a:t>ɐ'</a:t>
            </a:r>
            <a:r>
              <a:rPr lang="en-US">
                <a:cs typeface="+mn-cs"/>
              </a:rPr>
              <a:t>mok]  "lock"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ES  </a:t>
            </a:r>
            <a:r>
              <a:rPr lang="en-US" u="sng">
                <a:cs typeface="+mn-cs"/>
              </a:rPr>
              <a:t>tér</a:t>
            </a:r>
            <a:r>
              <a:rPr lang="en-US">
                <a:cs typeface="+mn-cs"/>
              </a:rPr>
              <a:t>mino – ter</a:t>
            </a:r>
            <a:r>
              <a:rPr lang="en-US" u="sng">
                <a:cs typeface="+mn-cs"/>
              </a:rPr>
              <a:t>mi</a:t>
            </a:r>
            <a:r>
              <a:rPr lang="en-US">
                <a:cs typeface="+mn-cs"/>
              </a:rPr>
              <a:t>no – termi</a:t>
            </a:r>
            <a:r>
              <a:rPr lang="en-US" u="sng">
                <a:cs typeface="+mn-cs"/>
              </a:rPr>
              <a:t>nó</a:t>
            </a:r>
            <a:r>
              <a:rPr lang="en-US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9945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Accent groups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Accent group, sometimes called stress group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unit comprising an accented syllable and all subsequent unaccented syllables (if any)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independent of word boundaries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sensitive to phrase boundaries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e.g. | </a:t>
            </a:r>
            <a:r>
              <a:rPr lang="en-US" i="1"/>
              <a:t>unit com</a:t>
            </a:r>
            <a:r>
              <a:rPr lang="en-US"/>
              <a:t> | </a:t>
            </a:r>
            <a:r>
              <a:rPr lang="en-US" i="1"/>
              <a:t>prising an</a:t>
            </a:r>
            <a:r>
              <a:rPr lang="en-US"/>
              <a:t> | </a:t>
            </a:r>
            <a:r>
              <a:rPr lang="en-US" i="1"/>
              <a:t>accented</a:t>
            </a:r>
            <a:r>
              <a:rPr lang="en-US"/>
              <a:t> ...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</a:t>
            </a:r>
            <a:r>
              <a:rPr lang="en-US"/>
              <a:t>tress-timed vs. syllable-timed languages? Isochrony?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101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Sentence/phrase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segmentation of utterances in sections characterized by their own intonation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 phrases do not have to be co-extensive with syntactic phrases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boundary signals: final fall, final rise, continuation rise, declination reset(ting), phrase-final lengthening, utterance-final lengthening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phrasing as cue for syntactic disambiguation?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"Ja zur Not geht's auch am Samstag"</a:t>
            </a:r>
          </a:p>
          <a:p>
            <a:pPr marL="715963" lvl="2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"Flying planes can be dangerous."</a:t>
            </a:r>
          </a:p>
        </p:txBody>
      </p:sp>
    </p:spTree>
    <p:extLst>
      <p:ext uri="{BB962C8B-B14F-4D97-AF65-F5344CB8AC3E}">
        <p14:creationId xmlns:p14="http://schemas.microsoft.com/office/powerpoint/2010/main" val="145513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Sentence/phrase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Phrasing and accenting affect meaning!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 zur Not geht’s auch am Samstag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Ja! Zur Not geht’s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Ja? Zur Not geht’s, auch am Samstag.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Not. Geht’s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Ja, zur Not geht’s. Auch am Samstag?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...</a:t>
            </a:r>
          </a:p>
          <a:p>
            <a:pPr marL="0" lvl="1" indent="-2667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But it does not always disambiguate meaning!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Flying planes can be dangerous.</a:t>
            </a:r>
          </a:p>
          <a:p>
            <a:pPr marL="536575" lvl="2" indent="0">
              <a:spcBef>
                <a:spcPct val="50000"/>
              </a:spcBef>
              <a:buClr>
                <a:srgbClr val="0099CC"/>
              </a:buClr>
            </a:pPr>
            <a:r>
              <a:rPr lang="en-US"/>
              <a:t>(To fly planes  vs  planes that are flying)</a:t>
            </a:r>
          </a:p>
        </p:txBody>
      </p:sp>
    </p:spTree>
    <p:extLst>
      <p:ext uri="{BB962C8B-B14F-4D97-AF65-F5344CB8AC3E}">
        <p14:creationId xmlns:p14="http://schemas.microsoft.com/office/powerpoint/2010/main" val="3896942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Sentence/phrase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Sentence mode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semantic/syntactic/functional definitions: relation between formal-grammatical sentence types and pragmatic function types, e.g.: declarative, interrogative, imperative, exclamative sentences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fr-FR">
                <a:cs typeface="+mn-cs"/>
              </a:rPr>
              <a:t>prosodic/intonational definitions: interrogative, progredient; terminal vs. non-terminal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158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Discourse and information structure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Discourse and information structure</a:t>
            </a:r>
          </a:p>
          <a:p>
            <a:pPr marL="536575" lvl="1" indent="-19685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Carter called Nixon a Republican, and then he offended him.</a:t>
            </a:r>
          </a:p>
          <a:p>
            <a:pPr marL="536575" lvl="1" indent="-19685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CC3300"/>
                </a:solidFill>
              </a:rPr>
              <a:t>Carter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 called </a:t>
            </a:r>
            <a:r>
              <a:rPr lang="en-US">
                <a:solidFill>
                  <a:schemeClr val="accent2"/>
                </a:solidFill>
              </a:rPr>
              <a:t>Nixon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 a Republican, and then </a:t>
            </a:r>
            <a:r>
              <a:rPr lang="en-US">
                <a:solidFill>
                  <a:srgbClr val="CC3300"/>
                </a:solidFill>
              </a:rPr>
              <a:t>he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 offended </a:t>
            </a:r>
            <a:r>
              <a:rPr lang="en-US">
                <a:solidFill>
                  <a:schemeClr val="accent2"/>
                </a:solidFill>
              </a:rPr>
              <a:t>him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.</a:t>
            </a:r>
          </a:p>
          <a:p>
            <a:pPr marL="536575" lvl="1" indent="-19685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CC3300"/>
                </a:solidFill>
              </a:rPr>
              <a:t>Carter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 called </a:t>
            </a:r>
            <a:r>
              <a:rPr lang="en-US">
                <a:solidFill>
                  <a:schemeClr val="accent2"/>
                </a:solidFill>
              </a:rPr>
              <a:t>Nixon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 a Republican, and then </a:t>
            </a:r>
            <a:r>
              <a:rPr lang="en-US">
                <a:solidFill>
                  <a:schemeClr val="accent2"/>
                </a:solidFill>
              </a:rPr>
              <a:t>he</a:t>
            </a:r>
            <a:r>
              <a:rPr lang="en-US" baseline="-25000">
                <a:solidFill>
                  <a:schemeClr val="accent2"/>
                </a:solidFill>
              </a:rPr>
              <a:t>j</a:t>
            </a:r>
            <a:r>
              <a:rPr lang="en-US"/>
              <a:t> offended </a:t>
            </a:r>
            <a:r>
              <a:rPr lang="en-US">
                <a:solidFill>
                  <a:srgbClr val="CC3300"/>
                </a:solidFill>
              </a:rPr>
              <a:t>him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/>
              <a:t>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Given/new information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Topic/Focus structure</a:t>
            </a:r>
          </a:p>
        </p:txBody>
      </p:sp>
    </p:spTree>
    <p:extLst>
      <p:ext uri="{BB962C8B-B14F-4D97-AF65-F5344CB8AC3E}">
        <p14:creationId xmlns:p14="http://schemas.microsoft.com/office/powerpoint/2010/main" val="2852290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Intonation: linguistically relevant functions of fundamental frequency on syllable, word, utterance, discourse levels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lexical: on mora, syllable                                             (tone, tone languages, pitch accent languages)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intonational: on words                                               (tone, pitch accent, accenting/accentuation)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syntactic: on phrases and sentences                           (phrase boundaries, phrasing)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primarily semantic: on phrases and sentences                      (information structure, sentence mode)</a:t>
            </a:r>
          </a:p>
        </p:txBody>
      </p:sp>
    </p:spTree>
    <p:extLst>
      <p:ext uri="{BB962C8B-B14F-4D97-AF65-F5344CB8AC3E}">
        <p14:creationId xmlns:p14="http://schemas.microsoft.com/office/powerpoint/2010/main" val="22666221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Tone languages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Tone languages: e.g. Yoruba, Igbo, Thai, Vietnamese,             Mandarin-Chinese (example below)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4"/>
              </a:rPr>
              <a:t>Chinese tones (UCLA Sounds of the World's Languages)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 tone languages, the tone contour is part of the lexical specification of </a:t>
            </a:r>
            <a:r>
              <a:rPr lang="en-US" i="1"/>
              <a:t>all</a:t>
            </a:r>
            <a:r>
              <a:rPr lang="en-US"/>
              <a:t> syllables.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724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707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Prosody comprises properties of spoken language beyond single sounds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features extending over longer units/stretches of speech (pitch, sentence melody, loudness, tempo, rhythm, ...)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"prosodic", "suprasegmental", "nonsegmental" (often synonymous)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realized simultaneous with segments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longer than segments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manifestation of units higher in phonological hierarchy: syllables, words, phrases, sentences, discourses</a:t>
            </a:r>
          </a:p>
        </p:txBody>
      </p:sp>
    </p:spTree>
    <p:extLst>
      <p:ext uri="{BB962C8B-B14F-4D97-AF65-F5344CB8AC3E}">
        <p14:creationId xmlns:p14="http://schemas.microsoft.com/office/powerpoint/2010/main" val="36618780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Pitch accent languages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Pitch accent languages: Japanese, Serbian, Croatian, Lithuanian, Latvian, Norwegian, Swedish (example below)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4"/>
              </a:rPr>
              <a:t>Swedish pitch accents (Wikipedia)</a:t>
            </a:r>
            <a:endParaRPr lang="en-US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 pitch accent languages, the tone contour is part of the specification of syllables and words only in parts of the lexicon.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10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8984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Intonational phonology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 languages: English, German, French, Spanish, ...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The domain of distinctive tone contours is the prosodic word, the phonological phrase, the intermediate phrase, and the intonation phrase.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Autosegmental-metrical theory of intonation (Pierrehumbert 1980)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intonation is represented by sequence of high (H) and low (L) tones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 and L are members of a primary phonological contrast</a:t>
            </a:r>
          </a:p>
          <a:p>
            <a:pPr marL="449263" lvl="1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hierarchy of intonational domains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IP</a:t>
            </a:r>
            <a:r>
              <a:rPr lang="en-US"/>
              <a:t> – Intonation Phrase; boundary tones: H%, L%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70C0"/>
                </a:solidFill>
              </a:rPr>
              <a:t>ip</a:t>
            </a:r>
            <a:r>
              <a:rPr lang="en-US"/>
              <a:t> – intermediary phrase; phrase tones: H-, L-</a:t>
            </a:r>
          </a:p>
          <a:p>
            <a:pPr marL="719138" lvl="2" indent="-177800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B050"/>
                </a:solidFill>
              </a:rPr>
              <a:t>pw</a:t>
            </a:r>
            <a:r>
              <a:rPr lang="en-US"/>
              <a:t> – prosodic word; pitch accents: H*, H*L, L*H, …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773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5297487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Intonational phonology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 grammar of well-formed tone sequences</a:t>
            </a: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GB"/>
          </a:p>
          <a:p>
            <a:pPr marL="0" indent="0">
              <a:spcBef>
                <a:spcPct val="50000"/>
              </a:spcBef>
              <a:buClr>
                <a:srgbClr val="0099CC"/>
              </a:buClr>
            </a:pPr>
            <a:r>
              <a:rPr lang="en-GB" b="1">
                <a:solidFill>
                  <a:srgbClr val="00CC00"/>
                </a:solidFill>
                <a:latin typeface="Arial"/>
                <a:cs typeface="Arial"/>
              </a:rPr>
              <a:t>                                        </a:t>
            </a:r>
            <a:r>
              <a:rPr lang="en-US" b="1">
                <a:solidFill>
                  <a:srgbClr val="00CC00"/>
                </a:solidFill>
                <a:latin typeface="Arial"/>
                <a:cs typeface="Arial"/>
              </a:rPr>
              <a:t>pw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       </a:t>
            </a:r>
            <a:r>
              <a:rPr lang="en-US" b="1">
                <a:solidFill>
                  <a:srgbClr val="3E5F81"/>
                </a:solidFill>
                <a:latin typeface="Arial"/>
                <a:cs typeface="Arial"/>
              </a:rPr>
              <a:t>     ip</a:t>
            </a:r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               IP</a:t>
            </a:r>
            <a:endParaRPr lang="en-US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n-GB" sz="2400"/>
          </a:p>
          <a:p>
            <a:pPr marL="177800" indent="-177800">
              <a:spcBef>
                <a:spcPct val="5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GB" sz="2400"/>
              <a:t>Example </a:t>
            </a:r>
            <a:r>
              <a:rPr lang="en-GB"/>
              <a:t>[adapted from Pierrehumbert 1980, p. 276]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/>
              <a:t>   </a:t>
            </a:r>
            <a:r>
              <a:rPr lang="en-GB" sz="2400">
                <a:latin typeface="Courier New" pitchFamily="49" charset="0"/>
              </a:rPr>
              <a:t>That's a remarkably clever suggestion.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>
                <a:latin typeface="Courier New" pitchFamily="49" charset="0"/>
              </a:rPr>
              <a:t>              |                  |</a:t>
            </a:r>
          </a:p>
          <a:p>
            <a:pPr lvl="1" eaLnBrk="1" hangingPunct="1">
              <a:lnSpc>
                <a:spcPct val="6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2400">
                <a:solidFill>
                  <a:srgbClr val="FF0000"/>
                </a:solidFill>
                <a:latin typeface="Courier New" pitchFamily="49" charset="0"/>
              </a:rPr>
              <a:t>%H</a:t>
            </a:r>
            <a:r>
              <a:rPr lang="en-GB" sz="2400">
                <a:latin typeface="Courier New" pitchFamily="49" charset="0"/>
              </a:rPr>
              <a:t>            </a:t>
            </a:r>
            <a:r>
              <a:rPr lang="en-GB" sz="2400">
                <a:solidFill>
                  <a:srgbClr val="00CC00"/>
                </a:solidFill>
                <a:latin typeface="Courier New" pitchFamily="49" charset="0"/>
              </a:rPr>
              <a:t>H*</a:t>
            </a:r>
            <a:r>
              <a:rPr lang="en-GB" sz="2400">
                <a:latin typeface="Courier New" pitchFamily="49" charset="0"/>
              </a:rPr>
              <a:t>                </a:t>
            </a:r>
            <a:r>
              <a:rPr lang="en-GB" sz="2400">
                <a:solidFill>
                  <a:srgbClr val="00CC00"/>
                </a:solidFill>
                <a:latin typeface="Courier New" pitchFamily="49" charset="0"/>
              </a:rPr>
              <a:t>H*L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0070C0"/>
                </a:solidFill>
                <a:latin typeface="Courier New" pitchFamily="49" charset="0"/>
              </a:rPr>
              <a:t>L-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FF0000"/>
                </a:solidFill>
                <a:latin typeface="Courier New" pitchFamily="49" charset="0"/>
              </a:rPr>
              <a:t>L%</a:t>
            </a:r>
            <a:endParaRPr lang="en-GB" sz="2400">
              <a:solidFill>
                <a:srgbClr val="FF0000"/>
              </a:solidFill>
            </a:endParaRPr>
          </a:p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902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Intonation phonology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GB"/>
              <a:t>Finite-state graph</a:t>
            </a:r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1F8A229-E191-4D2D-8020-0625904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7" y="1340768"/>
            <a:ext cx="8472783" cy="43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D1617A-897B-4E5A-862F-832BF13A21EC}"/>
              </a:ext>
            </a:extLst>
          </p:cNvPr>
          <p:cNvSpPr txBox="1"/>
          <p:nvPr/>
        </p:nvSpPr>
        <p:spPr>
          <a:xfrm>
            <a:off x="4716016" y="3035161"/>
            <a:ext cx="64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CC00"/>
                </a:solidFill>
              </a:rPr>
              <a:t>pw</a:t>
            </a:r>
            <a:endParaRPr lang="de-DE" sz="2800" b="1">
              <a:solidFill>
                <a:srgbClr val="00CC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236A4-6628-4EDC-BCB7-D9B3C20D1D2D}"/>
              </a:ext>
            </a:extLst>
          </p:cNvPr>
          <p:cNvSpPr txBox="1"/>
          <p:nvPr/>
        </p:nvSpPr>
        <p:spPr>
          <a:xfrm>
            <a:off x="6444208" y="3789040"/>
            <a:ext cx="65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E5F81"/>
                </a:solidFill>
              </a:rPr>
              <a:t>ip</a:t>
            </a:r>
            <a:endParaRPr lang="de-DE" sz="2800" b="1">
              <a:solidFill>
                <a:srgbClr val="3E5F8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A8A9E-07D3-4DB6-BB93-E5D8DA27CA68}"/>
              </a:ext>
            </a:extLst>
          </p:cNvPr>
          <p:cNvSpPr txBox="1"/>
          <p:nvPr/>
        </p:nvSpPr>
        <p:spPr>
          <a:xfrm>
            <a:off x="8201932" y="432457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IP</a:t>
            </a:r>
            <a:endParaRPr lang="de-DE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8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ToBI: Tones and Break Indices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Formalization of intonation model as transcription system [Silverman et al. 1992]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phonemic (=broad phonetic) transcription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originally designed for American English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limited applicability to other varieties/languages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language-specific inventory of phonological units</a:t>
            </a:r>
          </a:p>
          <a:p>
            <a:pPr marL="796925" lvl="2" indent="-22701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language-specific details of F0 contours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adapted to many languages (e.g. GToBI, JToBI, KToBI)</a:t>
            </a:r>
          </a:p>
          <a:p>
            <a:pPr marL="458788" lvl="1" indent="-233363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 implemented in many TTS systems</a:t>
            </a:r>
          </a:p>
        </p:txBody>
      </p:sp>
    </p:spTree>
    <p:extLst>
      <p:ext uri="{BB962C8B-B14F-4D97-AF65-F5344CB8AC3E}">
        <p14:creationId xmlns:p14="http://schemas.microsoft.com/office/powerpoint/2010/main" val="304721704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D671BA8-98C8-4CD7-82E5-E194A4BD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208962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E6AD74B7-E3D5-4F3E-8101-38A8195E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34050"/>
            <a:ext cx="8305800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[Fujisaki 1983, 1988; M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öbius 1993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121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60C4AAF-9616-402E-8A40-087FBCEA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764704"/>
            <a:ext cx="8305800" cy="364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marL="911225" indent="-22383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Properties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superpositional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physiological basis and interpretation of components and control parameters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linguistic interpretation of components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applied to many (typologically diverse) languages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Origins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US" sz="2000">
                <a:solidFill>
                  <a:schemeClr val="tx1"/>
                </a:solidFill>
              </a:rPr>
              <a:t>Öhman and Lindqvist (1966), Öhman (1967)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US" sz="2000">
                <a:solidFill>
                  <a:schemeClr val="tx1"/>
                </a:solidFill>
              </a:rPr>
              <a:t>Fujisaki et al. (1979), Fujisaki (1983, 1988)</a:t>
            </a:r>
            <a:endParaRPr lang="en-GB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756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34ABEB1-FFBE-4F7A-8888-1000FB35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383" y="5594000"/>
            <a:ext cx="2011127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[M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öbius 1993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EA423E-9ACB-49F3-B8D3-4197EEB4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5544617" cy="57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3225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Fujisaki’s model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F8FC800-FAAE-4061-BB65-BFFEDF58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6049238"/>
            <a:ext cx="1916113" cy="37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[M</a:t>
            </a:r>
            <a:r>
              <a:rPr lang="de-DE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öbius 1993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GB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5829287-4B0F-4912-8C76-90E7245D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659463"/>
            <a:ext cx="7302173" cy="47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F1381A83-EAD1-4C0E-869B-9E33765A5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679425"/>
            <a:ext cx="8305800" cy="7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</a:pPr>
            <a:r>
              <a:rPr lang="en-GB" sz="2000">
                <a:solidFill>
                  <a:schemeClr val="tx1"/>
                </a:solidFill>
              </a:rPr>
              <a:t>Approximation of natural F</a:t>
            </a:r>
            <a:r>
              <a:rPr lang="en-GB" sz="2000" baseline="-25000">
                <a:solidFill>
                  <a:schemeClr val="tx1"/>
                </a:solidFill>
              </a:rPr>
              <a:t>0</a:t>
            </a:r>
            <a:r>
              <a:rPr lang="en-GB" sz="2000">
                <a:solidFill>
                  <a:schemeClr val="tx1"/>
                </a:solidFill>
              </a:rPr>
              <a:t> by optimal parameter values within linguistic constraints (accents, phrase structure)</a:t>
            </a:r>
          </a:p>
        </p:txBody>
      </p:sp>
    </p:spTree>
    <p:extLst>
      <p:ext uri="{BB962C8B-B14F-4D97-AF65-F5344CB8AC3E}">
        <p14:creationId xmlns:p14="http://schemas.microsoft.com/office/powerpoint/2010/main" val="38299879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Many functions of F</a:t>
            </a:r>
            <a:r>
              <a:rPr lang="en-GB" sz="2800" baseline="-25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F</a:t>
            </a:r>
            <a:r>
              <a:rPr lang="en-US" baseline="-25000"/>
              <a:t>0</a:t>
            </a:r>
            <a:r>
              <a:rPr lang="en-US"/>
              <a:t> serves as a cue for many linguistic, paralinguistic, and extralinguistic factors, including: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lexical tones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word accent, syllabic stress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stress or accent groups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prosodic phrasing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sentence mode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information structure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discourse structure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pitch range, register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phonation type, voice quality</a:t>
            </a:r>
          </a:p>
          <a:p>
            <a:pPr marL="461963" lvl="1" indent="-236538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microprosody: intrinsic and coarticulatory F</a:t>
            </a:r>
            <a:r>
              <a:rPr lang="en-US" baseline="-25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36795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Prosody: terminology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Prosody: a subdiscipline of linguistics and phonetics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Terminology debate at IPA conference at Kiel (1989): diversity of opinions on topic "Prosody", its symbolic representation, notation, transcription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3 terms: prosody, suprasegmentals, intonation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often used synonymously</a:t>
            </a:r>
          </a:p>
          <a:p>
            <a:pPr marL="536575" lvl="1" indent="-2730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unified definitions helpful (even if only in class)</a:t>
            </a:r>
          </a:p>
          <a:p>
            <a:pPr marL="263525" indent="-2635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Literature:</a:t>
            </a:r>
          </a:p>
          <a:p>
            <a:r>
              <a:rPr lang="en-US"/>
              <a:t>		</a:t>
            </a:r>
            <a:r>
              <a:rPr lang="fr-FR"/>
              <a:t>Clark et al. (2007), ch. 9 </a:t>
            </a:r>
          </a:p>
          <a:p>
            <a:r>
              <a:rPr lang="fr-FR"/>
              <a:t>		</a:t>
            </a:r>
            <a:r>
              <a:rPr lang="en-US"/>
              <a:t>Botinis et al. (2001)</a:t>
            </a:r>
          </a:p>
          <a:p>
            <a:r>
              <a:rPr lang="en-US"/>
              <a:t>		Lehiste (1970), ch. 1</a:t>
            </a:r>
          </a:p>
          <a:p>
            <a:r>
              <a:rPr lang="en-US"/>
              <a:t>		M</a:t>
            </a:r>
            <a:r>
              <a:rPr lang="de-DE"/>
              <a:t>ö</a:t>
            </a:r>
            <a:r>
              <a:rPr lang="en-US"/>
              <a:t>bius (1993), ch. 2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49617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IPA (ed.) (1999): Handbook of the International Phonetic Association. Cambridge University Press. https://www.internationalphoneticassociation.org/content/handbook-ipa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Hadumod Bu</a:t>
            </a:r>
            <a:r>
              <a:rPr lang="de-DE">
                <a:cs typeface="+mn-cs"/>
              </a:rPr>
              <a:t>ß</a:t>
            </a:r>
            <a:r>
              <a:rPr lang="en-US">
                <a:cs typeface="+mn-cs"/>
              </a:rPr>
              <a:t>mann (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1990): Lexikon der Sprachwissenschaft. Kröner.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Antonis Botinis, Björn Granström, Bernd Möbius (2001): "Developments and paradigms in intonation research". Speech Communication 33 (4), 263-296.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John Clark, Colin Yallop, and Janet Fletcher (2007): An Introduction to Phonetics and Phonology. Blackwell.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Ilse Lehiste (1970): Suprasegmentals. MIT Press.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Ernst Terhardt (1974): "Pitch, consonance, and harmony". Journal of the Acoustical Society of America 55, 1061-1069.</a:t>
            </a:r>
          </a:p>
        </p:txBody>
      </p:sp>
    </p:spTree>
    <p:extLst>
      <p:ext uri="{BB962C8B-B14F-4D97-AF65-F5344CB8AC3E}">
        <p14:creationId xmlns:p14="http://schemas.microsoft.com/office/powerpoint/2010/main" val="320269819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49617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IPA (ed.) (1999): Handbook of the International Phonetic Association. Cambridge University Press. https://www.internationalphoneticassociation.org/content/handbook-ipa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Hadumod Bu</a:t>
            </a:r>
            <a:r>
              <a:rPr lang="de-DE">
                <a:cs typeface="+mn-cs"/>
              </a:rPr>
              <a:t>ß</a:t>
            </a:r>
            <a:r>
              <a:rPr lang="en-US">
                <a:cs typeface="+mn-cs"/>
              </a:rPr>
              <a:t>mann (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1990): Lexikon der Sprachwissenschaft. Kröner.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Antonis Botinis, Björn Granström, Bernd Möbius (2001): "Developments and paradigms in intonation research". Speech Communication 33 (4), 263-296.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John Clark, Colin Yallop, and Janet Fletcher (2007): An Introduction to Phonetics and Phonology. Blackwell.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Ilse Lehiste (1970): Suprasegmentals. MIT Press.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Bernd Möbius (1993): Ein quantitatives Modell der deutschen Intonation - Analyse und Synthese von Grundfrequenzverläufen. Niemeyer.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Ernst Terhardt (1974): "Pitch, consonance, and harmony". Journal of the Acoustical Society of America 55, 1061-1069.</a:t>
            </a:r>
          </a:p>
        </p:txBody>
      </p:sp>
    </p:spTree>
    <p:extLst>
      <p:ext uri="{BB962C8B-B14F-4D97-AF65-F5344CB8AC3E}">
        <p14:creationId xmlns:p14="http://schemas.microsoft.com/office/powerpoint/2010/main" val="31093261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819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Remark on orthography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Most writing systems: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only rudimentary markers of prosodic features: punctuation, typographic emphasis (underline, bold face, italic, spaced out)</a:t>
            </a:r>
          </a:p>
        </p:txBody>
      </p:sp>
    </p:spTree>
    <p:extLst>
      <p:ext uri="{BB962C8B-B14F-4D97-AF65-F5344CB8AC3E}">
        <p14:creationId xmlns:p14="http://schemas.microsoft.com/office/powerpoint/2010/main" val="4415277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Proposed systematicity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Prosody: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linguistic subdiscipline, generic term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comprising linguistic and paralinguistic function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</a:t>
            </a:r>
            <a:r>
              <a:rPr lang="en-US"/>
              <a:t>eature systems with linguistic function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intonation (tonal): linguistically relevant functions of fundamental frequency on levels of syllables, words, utterances, discourses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duration (temporal): linguistically relevant functions of absolute and relative duration of units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intensity (stress): linguistically relevant functions of energy-related features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("suprasegmentals"?)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2060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More terminology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Prominence: acoustic-phonetic and perceptual emphasis of parts of utterances; relative feature, binary, or gradual?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Stress </a:t>
            </a:r>
            <a:r>
              <a:rPr lang="en-US"/>
              <a:t>(syllabic stress, word stress): acoustic realization of (lexical) stress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Accent: tonally marked (by F0) stressed syllable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special cases: contrast accent, emphasis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Further prosodic features (somewhat under-researched): speaking rate (tempo), rhythm, pauses, hesitations, voice quality, phonation type, . . .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subject to conventions of linguistic community, may convey linguistic functions (e.g. laryngealization as boundary signal)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cue for speaking style, situative context, attitude, emotional state of speaker</a:t>
            </a:r>
          </a:p>
        </p:txBody>
      </p:sp>
    </p:spTree>
    <p:extLst>
      <p:ext uri="{BB962C8B-B14F-4D97-AF65-F5344CB8AC3E}">
        <p14:creationId xmlns:p14="http://schemas.microsoft.com/office/powerpoint/2010/main" val="30584402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Acoustic parameters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Classical acoustic parameters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fundamental frequency (F0)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segmental duration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intensity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</a:t>
            </a:r>
            <a:r>
              <a:rPr lang="en-US"/>
              <a:t>roblems: each of these parameters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is also part of specification of speech sounds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supports several linguistic functions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also supports paralinguistic functions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466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Fundamental frequency contour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2" y="836712"/>
            <a:ext cx="83212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61be0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478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05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Perception of fundamental frequency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Auditory-perceptual correlate of F0 variation is pitch variation - but this is not a bi-unique relationship!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pitch can be perceived even when fundamental is not present in signal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e.g. speech signal transmission: telephone bandwidth 300-3300 Hz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is reconstructed from spectral harmonics, via integration of virtual and spectral pitch into combined sensory entity (Terhardt, 1974) or inferred from signal periodicity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is only one of several acoustic correlates of perceived pitch!</a:t>
            </a:r>
          </a:p>
        </p:txBody>
      </p:sp>
    </p:spTree>
    <p:extLst>
      <p:ext uri="{BB962C8B-B14F-4D97-AF65-F5344CB8AC3E}">
        <p14:creationId xmlns:p14="http://schemas.microsoft.com/office/powerpoint/2010/main" val="3564231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1885</Words>
  <Application>Microsoft Office PowerPoint</Application>
  <PresentationFormat>On-screen Show (4:3)</PresentationFormat>
  <Paragraphs>246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Courier New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1076</cp:revision>
  <dcterms:created xsi:type="dcterms:W3CDTF">2004-05-18T15:23:37Z</dcterms:created>
  <dcterms:modified xsi:type="dcterms:W3CDTF">2024-01-25T08:33:43Z</dcterms:modified>
</cp:coreProperties>
</file>