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417" r:id="rId2"/>
    <p:sldId id="624" r:id="rId3"/>
    <p:sldId id="612" r:id="rId4"/>
    <p:sldId id="622" r:id="rId5"/>
    <p:sldId id="641" r:id="rId6"/>
    <p:sldId id="632" r:id="rId7"/>
    <p:sldId id="628" r:id="rId8"/>
    <p:sldId id="630" r:id="rId9"/>
    <p:sldId id="613" r:id="rId10"/>
    <p:sldId id="634" r:id="rId11"/>
    <p:sldId id="623" r:id="rId12"/>
    <p:sldId id="615" r:id="rId13"/>
    <p:sldId id="625" r:id="rId14"/>
    <p:sldId id="626" r:id="rId15"/>
    <p:sldId id="635" r:id="rId16"/>
    <p:sldId id="616" r:id="rId17"/>
    <p:sldId id="631" r:id="rId18"/>
    <p:sldId id="636" r:id="rId19"/>
    <p:sldId id="637" r:id="rId20"/>
    <p:sldId id="638" r:id="rId21"/>
    <p:sldId id="639" r:id="rId22"/>
    <p:sldId id="640" r:id="rId23"/>
    <p:sldId id="633" r:id="rId24"/>
    <p:sldId id="585" r:id="rId25"/>
  </p:sldIdLst>
  <p:sldSz cx="9144000" cy="6858000" type="screen4x3"/>
  <p:notesSz cx="7099300" cy="10234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  <a:srgbClr val="CCECFF"/>
    <a:srgbClr val="FFFF66"/>
    <a:srgbClr val="99FFCC"/>
    <a:srgbClr val="990000"/>
    <a:srgbClr val="CC3300"/>
    <a:srgbClr val="0099CC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6" autoAdjust="0"/>
    <p:restoredTop sz="99868" autoAdjust="0"/>
  </p:normalViewPr>
  <p:slideViewPr>
    <p:cSldViewPr>
      <p:cViewPr varScale="1">
        <p:scale>
          <a:sx n="112" d="100"/>
          <a:sy n="112" d="100"/>
        </p:scale>
        <p:origin x="150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2957" y="-77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>
            <a:lvl1pPr algn="l" defTabSz="949325">
              <a:spcBef>
                <a:spcPct val="0"/>
              </a:spcBef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>
            <a:lvl1pPr algn="r" defTabSz="949325">
              <a:spcBef>
                <a:spcPct val="0"/>
              </a:spcBef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06" tIns="47453" rIns="94906" bIns="47453" numCol="1" anchor="b" anchorCtr="0" compatLnSpc="1">
            <a:prstTxWarp prst="textNoShape">
              <a:avLst/>
            </a:prstTxWarp>
          </a:bodyPr>
          <a:lstStyle>
            <a:lvl1pPr algn="l" defTabSz="949325">
              <a:spcBef>
                <a:spcPct val="0"/>
              </a:spcBef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06" tIns="47453" rIns="94906" bIns="47453" numCol="1" anchor="b" anchorCtr="0" compatLnSpc="1">
            <a:prstTxWarp prst="textNoShape">
              <a:avLst/>
            </a:prstTxWarp>
          </a:bodyPr>
          <a:lstStyle>
            <a:lvl1pPr algn="r" defTabSz="949325">
              <a:spcBef>
                <a:spcPct val="0"/>
              </a:spcBef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CCAB672-E8E3-4EE7-9CFD-1CB43F5787B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313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>
            <a:lvl1pPr algn="l" defTabSz="949325">
              <a:spcBef>
                <a:spcPct val="0"/>
              </a:spcBef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>
            <a:lvl1pPr algn="r" defTabSz="949325">
              <a:spcBef>
                <a:spcPct val="0"/>
              </a:spcBef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70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170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06" tIns="47453" rIns="94906" bIns="47453" numCol="1" anchor="b" anchorCtr="0" compatLnSpc="1">
            <a:prstTxWarp prst="textNoShape">
              <a:avLst/>
            </a:prstTxWarp>
          </a:bodyPr>
          <a:lstStyle>
            <a:lvl1pPr algn="l" defTabSz="949325">
              <a:spcBef>
                <a:spcPct val="0"/>
              </a:spcBef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170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06" tIns="47453" rIns="94906" bIns="47453" numCol="1" anchor="b" anchorCtr="0" compatLnSpc="1">
            <a:prstTxWarp prst="textNoShape">
              <a:avLst/>
            </a:prstTxWarp>
          </a:bodyPr>
          <a:lstStyle>
            <a:lvl1pPr algn="r" defTabSz="949325">
              <a:spcBef>
                <a:spcPct val="0"/>
              </a:spcBef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07D8686-F207-4C11-8321-8819D99A0DF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10143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DC212590-AB6E-4B5B-A478-FA75F03E12CE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1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60F58595-3117-49A8-AEC5-2F6A533DE0FD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10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D56454E6-0AAB-4F1D-8559-3A6E39BD687B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11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659A18D5-C931-4C41-895A-5D32857ECAC1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12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EBD95794-A3F2-477A-85DE-FEED324A7BBD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13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908FE1CF-B78B-4EC1-9C43-0C1540E810F2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14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908FE1CF-B78B-4EC1-9C43-0C1540E810F2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15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BAD093A9-6AE8-495A-B517-D6B431AF194A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16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FAB6F4E7-2DEF-410A-8736-54307CC187E0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17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BED069BE-496C-4B19-8C7F-D700D0C44E09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18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285386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E424B9B6-2792-4B73-B7CF-7BA79EFC50A3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19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00472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B4173D32-28E7-4DA9-B754-7E08C4DB8414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2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BD2D3AC8-0B66-4EF7-B149-7A1ECE23BB7B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20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939956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BD2D3AC8-0B66-4EF7-B149-7A1ECE23BB7B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21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970808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AD7B5C5F-B5F3-441E-8696-65D8FF3A776D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22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08337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31273B3E-6A12-4186-86D4-D2FA04EFFBD7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23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DD3AA0A4-C1AC-4523-9296-D85AA5781B66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24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8C26C0D9-DB5B-453B-82A5-62C252BACA30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3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EA32656A-C759-4CAD-80FE-339FCDDA52F3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4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EA32656A-C759-4CAD-80FE-339FCDDA52F3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5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1832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1B0F5CBB-E951-4280-88D0-6FFCA54D904B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6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EA695300-74D9-4604-AB7A-49D814F099C7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7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195D61B7-F8FF-4C54-A552-6D7DA0A9055F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8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ctr" defTabSz="949325" eaLnBrk="0" hangingPunct="0">
              <a:spcBef>
                <a:spcPct val="50000"/>
              </a:spcBef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4932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60F58595-3117-49A8-AEC5-2F6A533DE0FD}" type="slidenum">
              <a:rPr lang="de-DE" sz="1200" smtClean="0"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defRPr/>
              </a:pPr>
              <a:t>9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E89A2-ED56-4407-9881-462C3927D3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90201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6599E-6862-4C0F-97BE-5597285D65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47374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01C527-E654-4645-B7E0-C159BB06AB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37428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77981-A62A-4C18-A7E3-13DA19901A3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49352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2E1AC-C69A-4063-A53E-FEBB2C12746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96508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EB599-7A77-453D-9C57-1649022342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58618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0B64A-FF07-481F-92B5-238247442D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5281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B62A6-1761-4E7C-84B8-0C31DB0191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56066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BB877-768F-4BCC-8F02-9EC23415820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22197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78D93-B146-4945-BA88-790FC0B4F0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74487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D2868-EF65-4A8A-8711-07B08FD651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51709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F68F94E2-7F48-471B-A1D9-6FE9A98E9F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190500" indent="-1905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73100" indent="-2921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054100" indent="-1905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637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82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40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97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54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11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mJedwz_r2Pc" TargetMode="External"/><Relationship Id="rId5" Type="http://schemas.openxmlformats.org/officeDocument/2006/relationships/hyperlink" Target="https://www.youtube.com/watch?v=Aoa_N1vQS4M" TargetMode="External"/><Relationship Id="rId4" Type="http://schemas.openxmlformats.org/officeDocument/2006/relationships/hyperlink" Target="https://www.youtube.com/watch?v=b89RSYCaUBo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slideLayout" Target="../slideLayouts/slideLayout7.xml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2" Type="http://schemas.openxmlformats.org/officeDocument/2006/relationships/audio" Target="../media/media1.wav"/><Relationship Id="rId16" Type="http://schemas.openxmlformats.org/officeDocument/2006/relationships/image" Target="../media/image11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5" Type="http://schemas.microsoft.com/office/2007/relationships/media" Target="../media/media3.wav"/><Relationship Id="rId15" Type="http://schemas.openxmlformats.org/officeDocument/2006/relationships/image" Target="../media/image1.png"/><Relationship Id="rId10" Type="http://schemas.openxmlformats.org/officeDocument/2006/relationships/audio" Target="../media/media5.wav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827088" y="2924175"/>
            <a:ext cx="754380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2800" dirty="0"/>
              <a:t>Respiration, Phonation, Voice Quality</a:t>
            </a:r>
          </a:p>
          <a:p>
            <a:pPr algn="ctr" eaLnBrk="1" hangingPunct="1">
              <a:spcBef>
                <a:spcPct val="50000"/>
              </a:spcBef>
            </a:pPr>
            <a:r>
              <a:rPr lang="de-DE"/>
              <a:t>Nov 16, 2023</a:t>
            </a:r>
            <a:endParaRPr lang="de-DE" dirty="0"/>
          </a:p>
          <a:p>
            <a:pPr algn="ctr" eaLnBrk="1" hangingPunct="1">
              <a:spcBef>
                <a:spcPct val="50000"/>
              </a:spcBef>
            </a:pPr>
            <a:endParaRPr lang="de-DE" dirty="0"/>
          </a:p>
          <a:p>
            <a:pPr algn="ctr" eaLnBrk="1" hangingPunct="1">
              <a:spcBef>
                <a:spcPct val="50000"/>
              </a:spcBef>
            </a:pPr>
            <a:r>
              <a:rPr lang="de-DE" sz="2400" dirty="0"/>
              <a:t>Bernd Möbius </a:t>
            </a:r>
            <a:r>
              <a:rPr lang="de-DE" sz="2400"/>
              <a:t>&amp; Omnia Ibrahim</a:t>
            </a:r>
            <a:endParaRPr lang="de-DE" sz="2400" dirty="0"/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endParaRPr lang="de-DE" dirty="0"/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de-DE" dirty="0"/>
              <a:t>Language Science </a:t>
            </a:r>
            <a:r>
              <a:rPr lang="de-DE" dirty="0" err="1"/>
              <a:t>and</a:t>
            </a:r>
            <a:r>
              <a:rPr lang="de-DE" dirty="0"/>
              <a:t> Technology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de-DE" dirty="0"/>
              <a:t>Saarland University</a:t>
            </a:r>
            <a:endParaRPr lang="de-DE" sz="1600" dirty="0"/>
          </a:p>
        </p:txBody>
      </p:sp>
      <p:sp>
        <p:nvSpPr>
          <p:cNvPr id="2052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053" name="Text Box 10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2054" name="Picture 12" descr="ud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3" descr="uds-eu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7063"/>
            <a:ext cx="15684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23850" y="1125538"/>
            <a:ext cx="84963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+mn-cs"/>
              </a:rPr>
              <a:t>Speech Science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+mn-cs"/>
              </a:rPr>
              <a:t>WiSe</a:t>
            </a:r>
            <a:r>
              <a:rPr kumimoji="0" 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+mn-cs"/>
              </a:rPr>
              <a:t> 2023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cs typeface="+mn-cs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ud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solidFill>
                  <a:schemeClr val="bg1"/>
                </a:solidFill>
              </a:rPr>
              <a:t>    Larynx (2)</a:t>
            </a:r>
            <a:endParaRPr lang="en-GB" sz="1800">
              <a:solidFill>
                <a:schemeClr val="bg1"/>
              </a:solidFill>
            </a:endParaRPr>
          </a:p>
        </p:txBody>
      </p:sp>
      <p:pic>
        <p:nvPicPr>
          <p:cNvPr id="4098" name="Picture 2" descr="http://image.slidesharecdn.com/anatomyoflarynx-130917075237-phpapp01/95/anatomy-of-larynx-5-638.jpg?cb=13794045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3"/>
            <a:ext cx="7478404" cy="561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89100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ud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solidFill>
                  <a:schemeClr val="bg1"/>
                </a:solidFill>
              </a:rPr>
              <a:t>    Larynx: structure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468313" y="692150"/>
            <a:ext cx="8286750" cy="594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7013" indent="-227013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574675" indent="-233363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Larynx comprises 5 cartilages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flexible position w.r.t. each other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held together by membranous tissue</a:t>
            </a:r>
          </a:p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Cricoid (Ringknorpel)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lowest component of larynx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cartilaginous part of trachea (windpipe)</a:t>
            </a:r>
          </a:p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Thyroid (Schildknorpel), pair of cartilages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pair of cartilages connecting at the front ("Adam's apple")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protects vocal folds from external physical impact from front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controls vocal fold tension by tilting w.r.t. cricoid</a:t>
            </a:r>
          </a:p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Arytenoid (Stellknorpel), pair of cartilages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move w.r.t. cricoid by sliding and rotation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controls position (adducted vs. abducted) of vocal folds </a:t>
            </a:r>
            <a:endParaRPr lang="en-US" i="1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s-media-cache-ak0.pinimg.com/originals/ef/3f/50/ef3f5090620207529b5f20279b89f93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84693"/>
            <a:ext cx="7883912" cy="579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uds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solidFill>
                  <a:schemeClr val="bg1"/>
                </a:solidFill>
              </a:rPr>
              <a:t>    Variable glottis area</a:t>
            </a: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ud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solidFill>
                  <a:schemeClr val="bg1"/>
                </a:solidFill>
              </a:rPr>
              <a:t>    Vocal folds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468313" y="692150"/>
            <a:ext cx="8286750" cy="517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7013" indent="-227013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574675" indent="-233363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Vocal folds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pair of ligaments, attached at inferior edge of thyroid angle and at anterior part of arytenoid cartilages</a:t>
            </a:r>
          </a:p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Glottis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opening between vocal folds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length of glottis edges: males 17-22 mm, females 11-16 mm</a:t>
            </a:r>
          </a:p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Intrinsic larynx muscles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between laryngeal cartilages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control abduction (opening), adduction (closing), and tension of vocal folds</a:t>
            </a:r>
          </a:p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Extrinsic larynx muscles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control overall (mainly vertical) movement of larynx</a:t>
            </a: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ud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solidFill>
                  <a:schemeClr val="bg1"/>
                </a:solidFill>
              </a:rPr>
              <a:t>    Video demos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468313" y="692150"/>
            <a:ext cx="8286750" cy="27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7013" indent="-227013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574675" indent="-233363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Structure of the larynx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>
                <a:hlinkClick r:id="rId4"/>
              </a:rPr>
              <a:t>https://www.youtube.com/watch?v=b89RSYCaUBo</a:t>
            </a:r>
            <a:endParaRPr lang="en-US"/>
          </a:p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Phonation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>
                <a:hlinkClick r:id="rId5"/>
              </a:rPr>
              <a:t>https://www.youtube.com/watch?v=Aoa_N1vQS4M</a:t>
            </a:r>
            <a:endParaRPr lang="en-US"/>
          </a:p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Video stroboscopy of vocal fold vibration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>
                <a:hlinkClick r:id="rId6"/>
              </a:rPr>
              <a:t>https://www.youtube.com/watch?v=mJedwz_r2Pc</a:t>
            </a:r>
            <a:endParaRPr lang="en-US"/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ud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solidFill>
                  <a:schemeClr val="bg1"/>
                </a:solidFill>
              </a:rPr>
              <a:t>    Aerodynamic-myoelastic theory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468313" y="692150"/>
            <a:ext cx="828675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7013" indent="-227013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574675" indent="-233363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Aerodynamic-myoelastic theory of phonation  </a:t>
            </a:r>
            <a:r>
              <a:rPr lang="en-US" sz="1600"/>
              <a:t>[van den Berg 1958]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glottis closed, expiration airstream builds up subglottal pressure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vocal folds opening, speeded airflow through glottis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pressure drop (Bernoulli effect)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pressure reduction sucks vocal folds together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process assisted by elasticity of vocal folds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production of voicing by (quasi-)periodic train of air pulses</a:t>
            </a:r>
          </a:p>
        </p:txBody>
      </p:sp>
    </p:spTree>
    <p:extLst>
      <p:ext uri="{BB962C8B-B14F-4D97-AF65-F5344CB8AC3E}">
        <p14:creationId xmlns:p14="http://schemas.microsoft.com/office/powerpoint/2010/main" val="345551721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ud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solidFill>
                  <a:schemeClr val="bg1"/>
                </a:solidFill>
              </a:rPr>
              <a:t>    Glottal vibration cycle</a:t>
            </a:r>
            <a:endParaRPr lang="en-GB">
              <a:solidFill>
                <a:schemeClr val="bg1"/>
              </a:solidFill>
            </a:endParaRPr>
          </a:p>
        </p:txBody>
      </p:sp>
      <p:pic>
        <p:nvPicPr>
          <p:cNvPr id="6146" name="Picture 2" descr="https://voicefoundation.org/wp-content/uploads/2013/10/vfscarring_normal_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9113"/>
            <a:ext cx="5487934" cy="543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80112" y="2240618"/>
            <a:ext cx="2943434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closed phase: 1–3, 8–10</a:t>
            </a:r>
          </a:p>
          <a:p>
            <a:endParaRPr lang="en-US"/>
          </a:p>
          <a:p>
            <a:r>
              <a:rPr lang="en-US"/>
              <a:t>open phase: 4–7</a:t>
            </a: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ud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solidFill>
                  <a:schemeClr val="bg1"/>
                </a:solidFill>
              </a:rPr>
              <a:t>    Phonation – acoustics - perception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68313" y="692150"/>
            <a:ext cx="8286750" cy="347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7013" indent="-227013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574675" indent="-233363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65088" indent="-266700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  <a:defRPr/>
            </a:pPr>
            <a:r>
              <a:rPr lang="en-US">
                <a:cs typeface="+mn-cs"/>
              </a:rPr>
              <a:t>Phonation </a:t>
            </a:r>
            <a:r>
              <a:rPr lang="en-US">
                <a:cs typeface="+mn-cs"/>
                <a:sym typeface="Symbol"/>
              </a:rPr>
              <a:t> acoustics</a:t>
            </a:r>
            <a:endParaRPr lang="en-US">
              <a:cs typeface="+mn-cs"/>
            </a:endParaRPr>
          </a:p>
          <a:p>
            <a:pPr marL="623888" lvl="1" indent="-266700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  <a:defRPr/>
            </a:pPr>
            <a:r>
              <a:rPr lang="en-US">
                <a:cs typeface="+mn-cs"/>
              </a:rPr>
              <a:t>F0 = lowest frequency component of a complex periodic signal</a:t>
            </a:r>
          </a:p>
          <a:p>
            <a:pPr marL="614362" lvl="1" indent="-266700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  <a:defRPr/>
            </a:pPr>
            <a:r>
              <a:rPr lang="en-US">
                <a:cs typeface="+mn-cs"/>
              </a:rPr>
              <a:t>speech signal results from shaping, or filtering, the excitation signal by varying the geometry of the vocal tract</a:t>
            </a:r>
          </a:p>
          <a:p>
            <a:pPr marL="266700" indent="-266700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  <a:defRPr/>
            </a:pPr>
            <a:r>
              <a:rPr lang="en-US">
                <a:cs typeface="+mn-cs"/>
              </a:rPr>
              <a:t>Phonation </a:t>
            </a:r>
            <a:r>
              <a:rPr lang="en-US">
                <a:cs typeface="+mn-cs"/>
                <a:sym typeface="Symbol"/>
              </a:rPr>
              <a:t> perception</a:t>
            </a:r>
          </a:p>
          <a:p>
            <a:pPr marL="614362" lvl="1" indent="-266700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  <a:defRPr/>
            </a:pPr>
            <a:r>
              <a:rPr lang="en-US">
                <a:cs typeface="+mn-cs"/>
                <a:sym typeface="Symbol"/>
              </a:rPr>
              <a:t>rate of vocal fold vibration  perceived pitch</a:t>
            </a:r>
          </a:p>
          <a:p>
            <a:pPr marL="614362" lvl="1" indent="-266700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  <a:defRPr/>
            </a:pPr>
            <a:r>
              <a:rPr lang="en-US">
                <a:cs typeface="+mn-cs"/>
                <a:sym typeface="Symbol"/>
              </a:rPr>
              <a:t>subglottal pressure  perceived loudness</a:t>
            </a:r>
          </a:p>
          <a:p>
            <a:pPr marL="614362" lvl="1" indent="-266700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  <a:defRPr/>
            </a:pPr>
            <a:r>
              <a:rPr lang="en-US">
                <a:cs typeface="+mn-cs"/>
              </a:rPr>
              <a:t>phonation type </a:t>
            </a:r>
            <a:r>
              <a:rPr lang="en-US">
                <a:cs typeface="+mn-cs"/>
                <a:sym typeface="Symbol"/>
              </a:rPr>
              <a:t> perceived voice quality</a:t>
            </a:r>
            <a:endParaRPr lang="en-US">
              <a:cs typeface="+mn-cs"/>
            </a:endParaRP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ds_lo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de-DE" sz="2800">
                <a:solidFill>
                  <a:schemeClr val="bg1"/>
                </a:solidFill>
              </a:rPr>
              <a:t>    Phonation types and voice qualities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468313" y="692150"/>
            <a:ext cx="8286750" cy="501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7013" indent="-227013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 altLang="de-DE" b="1"/>
              <a:t>Modal voice (modal)</a:t>
            </a:r>
            <a:r>
              <a:rPr lang="en-US" altLang="de-DE"/>
              <a:t>: normal speaking voice without noisy components, regular vocal fold vibrations along entire length of folds</a:t>
            </a:r>
          </a:p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 altLang="de-DE" b="1"/>
              <a:t>Breathy voice (behaucht)</a:t>
            </a:r>
            <a:r>
              <a:rPr lang="en-US" altLang="de-DE"/>
              <a:t>: voice with soft noise components, moderate vocal fold tension, glottis never completely closed</a:t>
            </a:r>
          </a:p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 altLang="de-DE" b="1"/>
              <a:t>Creaky voice (knarrend)</a:t>
            </a:r>
            <a:r>
              <a:rPr lang="en-US" altLang="de-DE"/>
              <a:t>:</a:t>
            </a:r>
            <a:r>
              <a:rPr lang="en-US" altLang="de-DE" b="1"/>
              <a:t> </a:t>
            </a:r>
            <a:r>
              <a:rPr lang="en-US" altLang="de-DE"/>
              <a:t>low voice without noise components, small front opening of vocal folds, irregular vocal fold vibration</a:t>
            </a:r>
          </a:p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 altLang="de-DE" b="1"/>
              <a:t>Rough voice (rau)</a:t>
            </a:r>
            <a:r>
              <a:rPr lang="en-US" altLang="de-DE"/>
              <a:t>: high vocal fold tension</a:t>
            </a:r>
          </a:p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 altLang="de-DE" b="1"/>
              <a:t>Falsetto voice (falsetto)</a:t>
            </a:r>
            <a:r>
              <a:rPr lang="en-US" altLang="de-DE"/>
              <a:t>: high adductive vocal fold tension, narrowing of vocal folds, reduced vibrating mass, high frequency</a:t>
            </a:r>
          </a:p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 altLang="de-DE" b="1"/>
              <a:t>Whisper (fl</a:t>
            </a:r>
            <a:r>
              <a:rPr lang="de-DE" altLang="de-DE" b="1"/>
              <a:t>üsternd)</a:t>
            </a:r>
            <a:r>
              <a:rPr lang="de-DE" altLang="de-DE"/>
              <a:t>: strong frication without phonation, moderate vocal fold tension, open "whisper triangle" between arytenoids</a:t>
            </a:r>
          </a:p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 altLang="de-DE" b="1"/>
              <a:t>Voicelessness (stimmlos)</a:t>
            </a:r>
            <a:r>
              <a:rPr lang="en-US" altLang="de-DE"/>
              <a:t>: no glottal voice source, glottis wide open along entire length of vocal folds</a:t>
            </a:r>
            <a:endParaRPr lang="en-US" altLang="de-DE" b="1"/>
          </a:p>
        </p:txBody>
      </p:sp>
      <p:pic>
        <p:nvPicPr>
          <p:cNvPr id="2" name="Trac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9512" y="731838"/>
            <a:ext cx="406400" cy="406400"/>
          </a:xfrm>
          <a:prstGeom prst="rect">
            <a:avLst/>
          </a:prstGeom>
        </p:spPr>
      </p:pic>
      <p:pic>
        <p:nvPicPr>
          <p:cNvPr id="3" name="Track 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9512" y="1484784"/>
            <a:ext cx="406400" cy="406400"/>
          </a:xfrm>
          <a:prstGeom prst="rect">
            <a:avLst/>
          </a:prstGeom>
        </p:spPr>
      </p:pic>
      <p:pic>
        <p:nvPicPr>
          <p:cNvPr id="4" name="Track 1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9512" y="2224646"/>
            <a:ext cx="406400" cy="406400"/>
          </a:xfrm>
          <a:prstGeom prst="rect">
            <a:avLst/>
          </a:prstGeom>
        </p:spPr>
      </p:pic>
      <p:pic>
        <p:nvPicPr>
          <p:cNvPr id="5" name="Track 2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9512" y="2997200"/>
            <a:ext cx="406400" cy="406400"/>
          </a:xfrm>
          <a:prstGeom prst="rect">
            <a:avLst/>
          </a:prstGeom>
        </p:spPr>
      </p:pic>
      <p:pic>
        <p:nvPicPr>
          <p:cNvPr id="6" name="Track 2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9512" y="3520046"/>
            <a:ext cx="406400" cy="406400"/>
          </a:xfrm>
          <a:prstGeom prst="rect">
            <a:avLst/>
          </a:prstGeom>
        </p:spPr>
      </p:pic>
      <p:pic>
        <p:nvPicPr>
          <p:cNvPr id="7" name="Track 18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9512" y="42090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752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4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85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d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de-DE" sz="2800">
                <a:solidFill>
                  <a:schemeClr val="bg1"/>
                </a:solidFill>
              </a:rPr>
              <a:t>    Phonation types and voice qualities</a:t>
            </a:r>
            <a:endParaRPr lang="en-GB" altLang="de-DE" sz="1800">
              <a:solidFill>
                <a:schemeClr val="bg1"/>
              </a:solidFill>
            </a:endParaRPr>
          </a:p>
        </p:txBody>
      </p:sp>
      <p:pic>
        <p:nvPicPr>
          <p:cNvPr id="410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65175"/>
            <a:ext cx="733425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10783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d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solidFill>
                  <a:schemeClr val="bg1"/>
                </a:solidFill>
              </a:rPr>
              <a:t>    Speech production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468313" y="692150"/>
            <a:ext cx="8286750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7013" indent="-227013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574675" indent="-233363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Functional model of speech production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 i="1"/>
              <a:t>Respiration</a:t>
            </a:r>
            <a:r>
              <a:rPr lang="en-US"/>
              <a:t>, respiratory system (breathing)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 i="1"/>
              <a:t>Phonation</a:t>
            </a:r>
            <a:r>
              <a:rPr lang="en-US"/>
              <a:t>, voicing produced by vocal fold vibration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 i="1"/>
              <a:t>Articulation</a:t>
            </a:r>
            <a:r>
              <a:rPr lang="en-US"/>
              <a:t>, speech sound formation by means of active and passive articulators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d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de-DE" sz="2800">
                <a:solidFill>
                  <a:schemeClr val="bg1"/>
                </a:solidFill>
              </a:rPr>
              <a:t>    Glottal excitation signal</a:t>
            </a:r>
            <a:endParaRPr lang="en-GB" altLang="de-DE" sz="1800">
              <a:solidFill>
                <a:schemeClr val="bg1"/>
              </a:solidFill>
            </a:endParaRP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468313" y="692150"/>
            <a:ext cx="82867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7013" indent="-227013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 altLang="de-DE"/>
              <a:t>Lx signal, recorded by electroglottography (EGG, laryngograph)</a:t>
            </a:r>
          </a:p>
        </p:txBody>
      </p:sp>
      <p:pic>
        <p:nvPicPr>
          <p:cNvPr id="512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868873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d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de-DE" sz="2800">
                <a:solidFill>
                  <a:schemeClr val="bg1"/>
                </a:solidFill>
              </a:rPr>
              <a:t>    Laryngograph (Electroglottograph)</a:t>
            </a:r>
            <a:endParaRPr lang="en-GB" altLang="de-DE" sz="1800">
              <a:solidFill>
                <a:schemeClr val="bg1"/>
              </a:solidFill>
            </a:endParaRPr>
          </a:p>
        </p:txBody>
      </p:sp>
      <p:pic>
        <p:nvPicPr>
          <p:cNvPr id="1026" name="Picture 2" descr="http://www.laryngograph.com/img/USBde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5029200" cy="360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honlabmanchester.files.wordpress.com/2013/02/laryngograp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752" y="1242095"/>
            <a:ext cx="3219450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47683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ud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de-DE" sz="2800">
                <a:solidFill>
                  <a:schemeClr val="bg1"/>
                </a:solidFill>
              </a:rPr>
              <a:t>    Laryngealization</a:t>
            </a:r>
            <a:endParaRPr lang="en-GB" altLang="de-DE" sz="1800">
              <a:solidFill>
                <a:schemeClr val="bg1"/>
              </a:solidFill>
            </a:endParaRPr>
          </a:p>
        </p:txBody>
      </p:sp>
      <p:pic>
        <p:nvPicPr>
          <p:cNvPr id="6149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539750" y="819150"/>
            <a:ext cx="6408738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03055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ud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solidFill>
                  <a:schemeClr val="bg1"/>
                </a:solidFill>
              </a:rPr>
              <a:t>    References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468313" y="692150"/>
            <a:ext cx="8286750" cy="486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7013" indent="-227013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 dirty="0"/>
              <a:t>John Clark, Colin </a:t>
            </a:r>
            <a:r>
              <a:rPr lang="en-US" dirty="0" err="1"/>
              <a:t>Yallop</a:t>
            </a:r>
            <a:r>
              <a:rPr lang="en-US" dirty="0"/>
              <a:t>, Janet Fletcher (2007): An Introduction to Phonetics and Phonology. Blackwell.</a:t>
            </a:r>
          </a:p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 dirty="0"/>
              <a:t>Peter </a:t>
            </a:r>
            <a:r>
              <a:rPr lang="en-US" dirty="0" err="1"/>
              <a:t>Ladefoged</a:t>
            </a:r>
            <a:r>
              <a:rPr lang="en-US" dirty="0"/>
              <a:t> (1967): Three Areas of Experimental Phonetics. Oxford University Press.</a:t>
            </a:r>
          </a:p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 dirty="0"/>
              <a:t>Henning </a:t>
            </a:r>
            <a:r>
              <a:rPr lang="en-US" dirty="0" err="1"/>
              <a:t>Reetz</a:t>
            </a:r>
            <a:r>
              <a:rPr lang="en-US" dirty="0"/>
              <a:t> (1999): </a:t>
            </a:r>
            <a:r>
              <a:rPr lang="en-US" dirty="0" err="1"/>
              <a:t>Artikulatorische</a:t>
            </a:r>
            <a:r>
              <a:rPr lang="en-US" dirty="0"/>
              <a:t> und </a:t>
            </a:r>
            <a:r>
              <a:rPr lang="en-US" dirty="0" err="1"/>
              <a:t>akustische</a:t>
            </a:r>
            <a:r>
              <a:rPr lang="en-US" dirty="0"/>
              <a:t> </a:t>
            </a:r>
            <a:r>
              <a:rPr lang="en-US" dirty="0" err="1"/>
              <a:t>Phonetik</a:t>
            </a:r>
            <a:r>
              <a:rPr lang="en-US" dirty="0"/>
              <a:t>. </a:t>
            </a:r>
            <a:r>
              <a:rPr lang="en-US" dirty="0" err="1"/>
              <a:t>Wissenschaftlicher</a:t>
            </a:r>
            <a:r>
              <a:rPr lang="en-US" dirty="0"/>
              <a:t> </a:t>
            </a:r>
            <a:r>
              <a:rPr lang="en-US" dirty="0" err="1"/>
              <a:t>Verlag</a:t>
            </a:r>
            <a:r>
              <a:rPr lang="en-US" dirty="0"/>
              <a:t>, Trier.</a:t>
            </a:r>
          </a:p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 dirty="0" err="1"/>
              <a:t>Janwillem</a:t>
            </a:r>
            <a:r>
              <a:rPr lang="en-US" dirty="0"/>
              <a:t> van den Berg (1958): "</a:t>
            </a:r>
            <a:r>
              <a:rPr lang="en-US" dirty="0" err="1"/>
              <a:t>Myoelastic</a:t>
            </a:r>
            <a:r>
              <a:rPr lang="en-US" dirty="0"/>
              <a:t>-aerodynamic theory of voice production". Journal of Speech and Hearing Research 1, 227-244.</a:t>
            </a:r>
          </a:p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  <a:defRPr/>
            </a:pPr>
            <a:r>
              <a:rPr lang="en-US" dirty="0" err="1"/>
              <a:t>Hartwig</a:t>
            </a:r>
            <a:r>
              <a:rPr lang="en-US" dirty="0"/>
              <a:t> Eckert, John Laver (1994): Menschen und </a:t>
            </a:r>
            <a:r>
              <a:rPr lang="en-US" dirty="0" err="1"/>
              <a:t>ihre</a:t>
            </a:r>
            <a:r>
              <a:rPr lang="en-US" dirty="0"/>
              <a:t> </a:t>
            </a:r>
            <a:r>
              <a:rPr lang="en-US" dirty="0" err="1"/>
              <a:t>Stimmen</a:t>
            </a:r>
            <a:r>
              <a:rPr lang="en-US" dirty="0"/>
              <a:t>. </a:t>
            </a:r>
            <a:r>
              <a:rPr lang="en-US" dirty="0" err="1"/>
              <a:t>Beltz</a:t>
            </a:r>
            <a:r>
              <a:rPr lang="en-US" dirty="0"/>
              <a:t> PVU. [demos on accompanying Audio CD]</a:t>
            </a:r>
          </a:p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  <a:defRPr/>
            </a:pPr>
            <a:r>
              <a:rPr lang="en-US" dirty="0"/>
              <a:t>John Laver (2009):  The Phonetic Description of Voice Qualities. Cambridge University Press.</a:t>
            </a: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ud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2800">
              <a:solidFill>
                <a:schemeClr val="bg1"/>
              </a:solidFill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3492500" y="3644900"/>
            <a:ext cx="43195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2800"/>
              <a:t>Thanks!</a:t>
            </a:r>
            <a:endParaRPr lang="en-US" sz="2800"/>
          </a:p>
        </p:txBody>
      </p:sp>
      <p:pic>
        <p:nvPicPr>
          <p:cNvPr id="19462" name="Picture 6" descr="uds-eul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57338"/>
            <a:ext cx="1566863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d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solidFill>
                  <a:schemeClr val="bg1"/>
                </a:solidFill>
              </a:rPr>
              <a:t>    Speech production organs  </a:t>
            </a:r>
            <a:r>
              <a:rPr lang="en-GB" sz="1800">
                <a:solidFill>
                  <a:schemeClr val="bg1"/>
                </a:solidFill>
              </a:rPr>
              <a:t>[Reetz 1999, p. 101]</a:t>
            </a:r>
          </a:p>
        </p:txBody>
      </p:sp>
      <p:pic>
        <p:nvPicPr>
          <p:cNvPr id="410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620713"/>
            <a:ext cx="6292850" cy="595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27584" y="5851513"/>
            <a:ext cx="6984776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/>
              <a:t>By Kapwatt at English Wikipedia, CC BY-SA 3.0, https://commons.wikimedia.org/w/index.php?curid=74891988</a:t>
            </a:r>
            <a:endParaRPr lang="en-US" sz="16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65" y="592931"/>
            <a:ext cx="8316416" cy="5158776"/>
          </a:xfrm>
          <a:prstGeom prst="rect">
            <a:avLst/>
          </a:prstGeom>
        </p:spPr>
      </p:pic>
      <p:pic>
        <p:nvPicPr>
          <p:cNvPr id="6146" name="Picture 2" descr="uds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solidFill>
                  <a:schemeClr val="bg1"/>
                </a:solidFill>
              </a:rPr>
              <a:t>    Respiration: no air, no fun(etics)</a:t>
            </a:r>
            <a:endParaRPr lang="en-GB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ud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solidFill>
                  <a:schemeClr val="bg1"/>
                </a:solidFill>
              </a:rPr>
              <a:t>    Respiration: no air, no fun(etics)  </a:t>
            </a:r>
            <a:r>
              <a:rPr lang="en-GB" sz="1800">
                <a:solidFill>
                  <a:schemeClr val="bg1"/>
                </a:solidFill>
              </a:rPr>
              <a:t>[Reetz 1999, p. 108]</a:t>
            </a:r>
          </a:p>
        </p:txBody>
      </p:sp>
      <p:pic>
        <p:nvPicPr>
          <p:cNvPr id="614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39952" y="1119935"/>
            <a:ext cx="122413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/>
              <a:t>speaking</a:t>
            </a:r>
            <a:endParaRPr lang="en-US" sz="1600"/>
          </a:p>
        </p:txBody>
      </p:sp>
      <p:sp>
        <p:nvSpPr>
          <p:cNvPr id="8" name="TextBox 7"/>
          <p:cNvSpPr txBox="1"/>
          <p:nvPr/>
        </p:nvSpPr>
        <p:spPr>
          <a:xfrm>
            <a:off x="1619672" y="994678"/>
            <a:ext cx="1512168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800"/>
              <a:t>quiet     breathing</a:t>
            </a:r>
            <a:endParaRPr lang="en-US" sz="1600"/>
          </a:p>
        </p:txBody>
      </p:sp>
      <p:sp>
        <p:nvSpPr>
          <p:cNvPr id="9" name="TextBox 8"/>
          <p:cNvSpPr txBox="1"/>
          <p:nvPr/>
        </p:nvSpPr>
        <p:spPr>
          <a:xfrm>
            <a:off x="6300192" y="985264"/>
            <a:ext cx="1152128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/>
              <a:t>quiet breathing</a:t>
            </a:r>
            <a:endParaRPr lang="en-US" sz="1600"/>
          </a:p>
        </p:txBody>
      </p:sp>
      <p:sp>
        <p:nvSpPr>
          <p:cNvPr id="10" name="TextBox 9"/>
          <p:cNvSpPr txBox="1"/>
          <p:nvPr/>
        </p:nvSpPr>
        <p:spPr>
          <a:xfrm>
            <a:off x="391814" y="4936748"/>
            <a:ext cx="8644681" cy="892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/>
              <a:t>                          quiet breathing:  40% inhale, 60% exhale</a:t>
            </a:r>
          </a:p>
          <a:p>
            <a:r>
              <a:rPr lang="en-US" sz="1800"/>
              <a:t>                          speaking:           10% inhale, 90% exhale</a:t>
            </a:r>
          </a:p>
          <a:p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47013974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d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solidFill>
                  <a:schemeClr val="bg1"/>
                </a:solidFill>
              </a:rPr>
              <a:t>    Respiration: no air, no fun(etics)  </a:t>
            </a:r>
            <a:r>
              <a:rPr lang="en-GB" sz="1800">
                <a:solidFill>
                  <a:schemeClr val="bg1"/>
                </a:solidFill>
              </a:rPr>
              <a:t>[Clark et al. 2007, p. 176]</a:t>
            </a:r>
          </a:p>
        </p:txBody>
      </p:sp>
      <p:pic>
        <p:nvPicPr>
          <p:cNvPr id="512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19113"/>
            <a:ext cx="5672137" cy="605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ud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solidFill>
                  <a:schemeClr val="bg1"/>
                </a:solidFill>
              </a:rPr>
              <a:t>    Airstream mechanisms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68313" y="692150"/>
            <a:ext cx="8286750" cy="501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7013" indent="-227013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574675" indent="-233363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Airstream: origin and direction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pulmonic airstream, by means of lung activity</a:t>
            </a:r>
          </a:p>
          <a:p>
            <a:pPr lvl="2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egressive: most speech sounds</a:t>
            </a:r>
          </a:p>
          <a:p>
            <a:pPr lvl="2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ingressive: paralinguistic functions only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glottal airstream, by means of laryngeal activity</a:t>
            </a:r>
          </a:p>
          <a:p>
            <a:pPr lvl="2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egressive: ejectives; closed glottis, raised larynx</a:t>
            </a:r>
          </a:p>
          <a:p>
            <a:pPr lvl="2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ingressive: implosives; closed glottis, lowered larynx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velic airstream, by means of velic closure</a:t>
            </a:r>
          </a:p>
          <a:p>
            <a:pPr lvl="2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egressive: pops; attested only with paralinguistic function</a:t>
            </a:r>
          </a:p>
          <a:p>
            <a:pPr lvl="2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ingressive: clicks; linguistic and paralinguistic functions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(what is: egressive-esophageal?) 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ud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solidFill>
                  <a:schemeClr val="bg1"/>
                </a:solidFill>
              </a:rPr>
              <a:t>    Phonation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468313" y="692150"/>
            <a:ext cx="8286750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7013" indent="-227013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574675" indent="-233363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981075" indent="-2667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Phonation 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production of quasi-periodic excitation signal by means of (regular)      vocal fold vibration 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based on egressive pulmonic airstream</a:t>
            </a:r>
            <a:endParaRPr lang="de-DE"/>
          </a:p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Voiced vs. voiceless speech sounds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speech sounds produced with vs. without vocal fold vibration</a:t>
            </a:r>
          </a:p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Fundamental frequency (F</a:t>
            </a:r>
            <a:r>
              <a:rPr lang="en-US" baseline="-25000"/>
              <a:t>0</a:t>
            </a:r>
            <a:r>
              <a:rPr lang="en-US"/>
              <a:t>)</a:t>
            </a:r>
          </a:p>
          <a:p>
            <a:pPr lvl="1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rate or frequency of vocal fold vibration</a:t>
            </a:r>
          </a:p>
          <a:p>
            <a:pPr lvl="2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measured in Hz (number of vibrations per second)</a:t>
            </a:r>
          </a:p>
          <a:p>
            <a:pPr lvl="2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Char char="§"/>
            </a:pPr>
            <a:r>
              <a:rPr lang="en-US"/>
              <a:t>perceived as pitch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uds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6165850"/>
            <a:ext cx="10112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sz="28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solidFill>
                  <a:schemeClr val="bg1"/>
                </a:solidFill>
              </a:rPr>
              <a:t>    Larynx (1)</a:t>
            </a:r>
            <a:endParaRPr lang="en-GB" sz="1800">
              <a:solidFill>
                <a:schemeClr val="bg1"/>
              </a:solidFill>
            </a:endParaRPr>
          </a:p>
        </p:txBody>
      </p:sp>
      <p:pic>
        <p:nvPicPr>
          <p:cNvPr id="1026" name="Picture 2" descr="http://www.voicescienceworks.org/uploads/5/2/6/0/52608601/48528_or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06438"/>
            <a:ext cx="68199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1019</Words>
  <Application>Microsoft Office PowerPoint</Application>
  <PresentationFormat>On-screen Show (4:3)</PresentationFormat>
  <Paragraphs>146</Paragraphs>
  <Slides>24</Slides>
  <Notes>24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Symbol</vt:lpstr>
      <vt:lpstr>Tahoma</vt:lpstr>
      <vt:lpstr>Times New Roman</vt:lpstr>
      <vt:lpstr>Verdana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 Stuttgart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Assessing the SmartKom speech synthesis voices</dc:title>
  <dc:subject>5th ISCA Speech Synthesis Workshop, 14.-16.6.2004</dc:subject>
  <dc:creator>Bernd Möbius</dc:creator>
  <cp:lastModifiedBy>Bernd Möbius</cp:lastModifiedBy>
  <cp:revision>1024</cp:revision>
  <dcterms:created xsi:type="dcterms:W3CDTF">2004-05-18T15:23:37Z</dcterms:created>
  <dcterms:modified xsi:type="dcterms:W3CDTF">2023-11-06T08:55:12Z</dcterms:modified>
</cp:coreProperties>
</file>