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7"/>
  </p:notesMasterIdLst>
  <p:handoutMasterIdLst>
    <p:handoutMasterId r:id="rId28"/>
  </p:handoutMasterIdLst>
  <p:sldIdLst>
    <p:sldId id="417" r:id="rId2"/>
    <p:sldId id="655" r:id="rId3"/>
    <p:sldId id="672" r:id="rId4"/>
    <p:sldId id="662" r:id="rId5"/>
    <p:sldId id="673" r:id="rId6"/>
    <p:sldId id="666" r:id="rId7"/>
    <p:sldId id="667" r:id="rId8"/>
    <p:sldId id="668" r:id="rId9"/>
    <p:sldId id="665" r:id="rId10"/>
    <p:sldId id="670" r:id="rId11"/>
    <p:sldId id="669" r:id="rId12"/>
    <p:sldId id="656" r:id="rId13"/>
    <p:sldId id="657" r:id="rId14"/>
    <p:sldId id="647" r:id="rId15"/>
    <p:sldId id="658" r:id="rId16"/>
    <p:sldId id="659" r:id="rId17"/>
    <p:sldId id="660" r:id="rId18"/>
    <p:sldId id="674" r:id="rId19"/>
    <p:sldId id="675" r:id="rId20"/>
    <p:sldId id="677" r:id="rId21"/>
    <p:sldId id="676" r:id="rId22"/>
    <p:sldId id="678" r:id="rId23"/>
    <p:sldId id="661" r:id="rId24"/>
    <p:sldId id="671" r:id="rId25"/>
    <p:sldId id="585" r:id="rId26"/>
  </p:sldIdLst>
  <p:sldSz cx="9144000" cy="6858000" type="screen4x3"/>
  <p:notesSz cx="7099300" cy="10234613"/>
  <p:defaultTextStyle>
    <a:defPPr>
      <a:defRPr lang="en-GB"/>
    </a:defPPr>
    <a:lvl1pPr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Tahoma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Tahoma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Tahoma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Tahoma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Tahoma" pitchFamily="34" charset="0"/>
        <a:ea typeface="+mn-ea"/>
        <a:cs typeface="Arial" charset="0"/>
      </a:defRPr>
    </a:lvl5pPr>
    <a:lvl6pPr marL="2286000" algn="l" defTabSz="914400" rtl="0" eaLnBrk="1" latinLnBrk="0" hangingPunct="1">
      <a:defRPr sz="2000" kern="1200">
        <a:solidFill>
          <a:schemeClr val="tx1"/>
        </a:solidFill>
        <a:latin typeface="Tahoma" pitchFamily="34" charset="0"/>
        <a:ea typeface="+mn-ea"/>
        <a:cs typeface="Arial" charset="0"/>
      </a:defRPr>
    </a:lvl6pPr>
    <a:lvl7pPr marL="2743200" algn="l" defTabSz="914400" rtl="0" eaLnBrk="1" latinLnBrk="0" hangingPunct="1">
      <a:defRPr sz="2000" kern="1200">
        <a:solidFill>
          <a:schemeClr val="tx1"/>
        </a:solidFill>
        <a:latin typeface="Tahoma" pitchFamily="34" charset="0"/>
        <a:ea typeface="+mn-ea"/>
        <a:cs typeface="Arial" charset="0"/>
      </a:defRPr>
    </a:lvl7pPr>
    <a:lvl8pPr marL="3200400" algn="l" defTabSz="914400" rtl="0" eaLnBrk="1" latinLnBrk="0" hangingPunct="1">
      <a:defRPr sz="2000" kern="1200">
        <a:solidFill>
          <a:schemeClr val="tx1"/>
        </a:solidFill>
        <a:latin typeface="Tahoma" pitchFamily="34" charset="0"/>
        <a:ea typeface="+mn-ea"/>
        <a:cs typeface="Arial" charset="0"/>
      </a:defRPr>
    </a:lvl8pPr>
    <a:lvl9pPr marL="3657600" algn="l" defTabSz="914400" rtl="0" eaLnBrk="1" latinLnBrk="0" hangingPunct="1">
      <a:defRPr sz="2000" kern="1200">
        <a:solidFill>
          <a:schemeClr val="tx1"/>
        </a:solidFill>
        <a:latin typeface="Tahoma" pitchFamily="34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224">
          <p15:clr>
            <a:srgbClr val="A4A3A4"/>
          </p15:clr>
        </p15:guide>
        <p15:guide id="2" pos="2236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CCFF"/>
    <a:srgbClr val="CCECFF"/>
    <a:srgbClr val="FFFF66"/>
    <a:srgbClr val="99FFCC"/>
    <a:srgbClr val="990000"/>
    <a:srgbClr val="CC3300"/>
    <a:srgbClr val="0099CC"/>
    <a:srgbClr val="00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32" autoAdjust="0"/>
    <p:restoredTop sz="99885" autoAdjust="0"/>
  </p:normalViewPr>
  <p:slideViewPr>
    <p:cSldViewPr>
      <p:cViewPr varScale="1">
        <p:scale>
          <a:sx n="112" d="100"/>
          <a:sy n="112" d="100"/>
        </p:scale>
        <p:origin x="1422" y="12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5" d="100"/>
        <a:sy n="75" d="100"/>
      </p:scale>
      <p:origin x="0" y="0"/>
    </p:cViewPr>
  </p:sorterViewPr>
  <p:notesViewPr>
    <p:cSldViewPr>
      <p:cViewPr varScale="1">
        <p:scale>
          <a:sx n="72" d="100"/>
          <a:sy n="72" d="100"/>
        </p:scale>
        <p:origin x="-2957" y="-77"/>
      </p:cViewPr>
      <p:guideLst>
        <p:guide orient="horz" pos="3224"/>
        <p:guide pos="2236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575" cy="51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4906" tIns="47453" rIns="94906" bIns="47453" numCol="1" anchor="t" anchorCtr="0" compatLnSpc="1">
            <a:prstTxWarp prst="textNoShape">
              <a:avLst/>
            </a:prstTxWarp>
          </a:bodyPr>
          <a:lstStyle>
            <a:lvl1pPr algn="l" defTabSz="949325">
              <a:spcBef>
                <a:spcPct val="0"/>
              </a:spcBef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2725" y="0"/>
            <a:ext cx="3076575" cy="51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4906" tIns="47453" rIns="94906" bIns="47453" numCol="1" anchor="t" anchorCtr="0" compatLnSpc="1">
            <a:prstTxWarp prst="textNoShape">
              <a:avLst/>
            </a:prstTxWarp>
          </a:bodyPr>
          <a:lstStyle>
            <a:lvl1pPr algn="r" defTabSz="949325">
              <a:spcBef>
                <a:spcPct val="0"/>
              </a:spcBef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198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723438"/>
            <a:ext cx="3076575" cy="51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4906" tIns="47453" rIns="94906" bIns="47453" numCol="1" anchor="b" anchorCtr="0" compatLnSpc="1">
            <a:prstTxWarp prst="textNoShape">
              <a:avLst/>
            </a:prstTxWarp>
          </a:bodyPr>
          <a:lstStyle>
            <a:lvl1pPr algn="l" defTabSz="949325">
              <a:spcBef>
                <a:spcPct val="0"/>
              </a:spcBef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198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2725" y="9723438"/>
            <a:ext cx="3076575" cy="51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4906" tIns="47453" rIns="94906" bIns="47453" numCol="1" anchor="b" anchorCtr="0" compatLnSpc="1">
            <a:prstTxWarp prst="textNoShape">
              <a:avLst/>
            </a:prstTxWarp>
          </a:bodyPr>
          <a:lstStyle>
            <a:lvl1pPr algn="r" defTabSz="949325">
              <a:spcBef>
                <a:spcPct val="0"/>
              </a:spcBef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fld id="{F5AB7C13-148A-4740-A0F3-1430DD6FB613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0723667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09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575" cy="51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4906" tIns="47453" rIns="94906" bIns="47453" numCol="1" anchor="t" anchorCtr="0" compatLnSpc="1">
            <a:prstTxWarp prst="textNoShape">
              <a:avLst/>
            </a:prstTxWarp>
          </a:bodyPr>
          <a:lstStyle>
            <a:lvl1pPr algn="l" defTabSz="949325">
              <a:spcBef>
                <a:spcPct val="0"/>
              </a:spcBef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21709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1138" y="0"/>
            <a:ext cx="3076575" cy="51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4906" tIns="47453" rIns="94906" bIns="47453" numCol="1" anchor="t" anchorCtr="0" compatLnSpc="1">
            <a:prstTxWarp prst="textNoShape">
              <a:avLst/>
            </a:prstTxWarp>
          </a:bodyPr>
          <a:lstStyle>
            <a:lvl1pPr algn="r" defTabSz="949325">
              <a:spcBef>
                <a:spcPct val="0"/>
              </a:spcBef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434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92188" y="768350"/>
            <a:ext cx="5116512" cy="383698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21709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9613" y="4860925"/>
            <a:ext cx="5680075" cy="4605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4906" tIns="47453" rIns="94906" bIns="4745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noProof="0"/>
              <a:t>Textmasterformate durch Klicken bearbeiten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  <a:p>
            <a:pPr lvl="4"/>
            <a:r>
              <a:rPr lang="de-DE" noProof="0"/>
              <a:t>Fünfte Ebene</a:t>
            </a:r>
          </a:p>
        </p:txBody>
      </p:sp>
      <p:sp>
        <p:nvSpPr>
          <p:cNvPr id="21709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721850"/>
            <a:ext cx="3076575" cy="51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4906" tIns="47453" rIns="94906" bIns="47453" numCol="1" anchor="b" anchorCtr="0" compatLnSpc="1">
            <a:prstTxWarp prst="textNoShape">
              <a:avLst/>
            </a:prstTxWarp>
          </a:bodyPr>
          <a:lstStyle>
            <a:lvl1pPr algn="l" defTabSz="949325">
              <a:spcBef>
                <a:spcPct val="0"/>
              </a:spcBef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21709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1138" y="9721850"/>
            <a:ext cx="3076575" cy="51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4906" tIns="47453" rIns="94906" bIns="47453" numCol="1" anchor="b" anchorCtr="0" compatLnSpc="1">
            <a:prstTxWarp prst="textNoShape">
              <a:avLst/>
            </a:prstTxWarp>
          </a:bodyPr>
          <a:lstStyle>
            <a:lvl1pPr algn="r" defTabSz="949325">
              <a:spcBef>
                <a:spcPct val="0"/>
              </a:spcBef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fld id="{A5B83502-9D7D-48C9-B798-2D2F6CD1BB52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0936543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 algn="ctr" defTabSz="949325" eaLnBrk="0" hangingPunct="0">
              <a:spcBef>
                <a:spcPct val="50000"/>
              </a:spcBef>
              <a:defRPr sz="20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algn="ctr" defTabSz="949325" eaLnBrk="0" hangingPunct="0">
              <a:spcBef>
                <a:spcPct val="50000"/>
              </a:spcBef>
              <a:defRPr sz="20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algn="ctr" defTabSz="949325" eaLnBrk="0" hangingPunct="0">
              <a:spcBef>
                <a:spcPct val="50000"/>
              </a:spcBef>
              <a:defRPr sz="20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algn="ctr" defTabSz="949325" eaLnBrk="0" hangingPunct="0">
              <a:spcBef>
                <a:spcPct val="50000"/>
              </a:spcBef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algn="ctr" defTabSz="949325" eaLnBrk="0" hangingPunct="0">
              <a:spcBef>
                <a:spcPct val="50000"/>
              </a:spcBef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ctr" defTabSz="949325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ctr" defTabSz="949325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ctr" defTabSz="949325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ctr" defTabSz="949325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defRPr/>
            </a:pPr>
            <a:fld id="{B50FBA35-319D-414F-9CDE-529D2E676B13}" type="slidenum">
              <a:rPr lang="de-DE" sz="1200" smtClean="0">
                <a:latin typeface="Times New Roman" pitchFamily="18" charset="0"/>
              </a:rPr>
              <a:pPr algn="r" eaLnBrk="1" hangingPunct="1">
                <a:spcBef>
                  <a:spcPct val="0"/>
                </a:spcBef>
                <a:defRPr/>
              </a:pPr>
              <a:t>1</a:t>
            </a:fld>
            <a:endParaRPr lang="de-DE" sz="1200">
              <a:latin typeface="Times New Roman" pitchFamily="18" charset="0"/>
            </a:endParaRPr>
          </a:p>
        </p:txBody>
      </p:sp>
      <p:sp>
        <p:nvSpPr>
          <p:cNvPr id="153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de-DE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 algn="ctr" defTabSz="949325" eaLnBrk="0" hangingPunct="0">
              <a:spcBef>
                <a:spcPct val="50000"/>
              </a:spcBef>
              <a:defRPr sz="20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algn="ctr" defTabSz="949325" eaLnBrk="0" hangingPunct="0">
              <a:spcBef>
                <a:spcPct val="50000"/>
              </a:spcBef>
              <a:defRPr sz="20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algn="ctr" defTabSz="949325" eaLnBrk="0" hangingPunct="0">
              <a:spcBef>
                <a:spcPct val="50000"/>
              </a:spcBef>
              <a:defRPr sz="20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algn="ctr" defTabSz="949325" eaLnBrk="0" hangingPunct="0">
              <a:spcBef>
                <a:spcPct val="50000"/>
              </a:spcBef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algn="ctr" defTabSz="949325" eaLnBrk="0" hangingPunct="0">
              <a:spcBef>
                <a:spcPct val="50000"/>
              </a:spcBef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ctr" defTabSz="949325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ctr" defTabSz="949325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ctr" defTabSz="949325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ctr" defTabSz="949325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defRPr/>
            </a:pPr>
            <a:fld id="{38CF881B-5936-4699-86B3-34D251F6733A}" type="slidenum">
              <a:rPr lang="de-DE" sz="1200" smtClean="0">
                <a:latin typeface="Times New Roman" pitchFamily="18" charset="0"/>
              </a:rPr>
              <a:pPr algn="r" eaLnBrk="1" hangingPunct="1">
                <a:spcBef>
                  <a:spcPct val="0"/>
                </a:spcBef>
                <a:defRPr/>
              </a:pPr>
              <a:t>10</a:t>
            </a:fld>
            <a:endParaRPr lang="de-DE" sz="1200">
              <a:latin typeface="Times New Roman" pitchFamily="18" charset="0"/>
            </a:endParaRPr>
          </a:p>
        </p:txBody>
      </p:sp>
      <p:sp>
        <p:nvSpPr>
          <p:cNvPr id="163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de-DE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 algn="ctr" defTabSz="949325" eaLnBrk="0" hangingPunct="0">
              <a:spcBef>
                <a:spcPct val="50000"/>
              </a:spcBef>
              <a:defRPr sz="20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algn="ctr" defTabSz="949325" eaLnBrk="0" hangingPunct="0">
              <a:spcBef>
                <a:spcPct val="50000"/>
              </a:spcBef>
              <a:defRPr sz="20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algn="ctr" defTabSz="949325" eaLnBrk="0" hangingPunct="0">
              <a:spcBef>
                <a:spcPct val="50000"/>
              </a:spcBef>
              <a:defRPr sz="20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algn="ctr" defTabSz="949325" eaLnBrk="0" hangingPunct="0">
              <a:spcBef>
                <a:spcPct val="50000"/>
              </a:spcBef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algn="ctr" defTabSz="949325" eaLnBrk="0" hangingPunct="0">
              <a:spcBef>
                <a:spcPct val="50000"/>
              </a:spcBef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ctr" defTabSz="949325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ctr" defTabSz="949325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ctr" defTabSz="949325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ctr" defTabSz="949325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defRPr/>
            </a:pPr>
            <a:fld id="{38CF881B-5936-4699-86B3-34D251F6733A}" type="slidenum">
              <a:rPr lang="de-DE" sz="1200" smtClean="0">
                <a:latin typeface="Times New Roman" pitchFamily="18" charset="0"/>
              </a:rPr>
              <a:pPr algn="r" eaLnBrk="1" hangingPunct="1">
                <a:spcBef>
                  <a:spcPct val="0"/>
                </a:spcBef>
                <a:defRPr/>
              </a:pPr>
              <a:t>11</a:t>
            </a:fld>
            <a:endParaRPr lang="de-DE" sz="1200">
              <a:latin typeface="Times New Roman" pitchFamily="18" charset="0"/>
            </a:endParaRPr>
          </a:p>
        </p:txBody>
      </p:sp>
      <p:sp>
        <p:nvSpPr>
          <p:cNvPr id="163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de-DE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 algn="ctr" defTabSz="949325" eaLnBrk="0" hangingPunct="0">
              <a:spcBef>
                <a:spcPct val="50000"/>
              </a:spcBef>
              <a:defRPr sz="20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algn="ctr" defTabSz="949325" eaLnBrk="0" hangingPunct="0">
              <a:spcBef>
                <a:spcPct val="50000"/>
              </a:spcBef>
              <a:defRPr sz="20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algn="ctr" defTabSz="949325" eaLnBrk="0" hangingPunct="0">
              <a:spcBef>
                <a:spcPct val="50000"/>
              </a:spcBef>
              <a:defRPr sz="20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algn="ctr" defTabSz="949325" eaLnBrk="0" hangingPunct="0">
              <a:spcBef>
                <a:spcPct val="50000"/>
              </a:spcBef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algn="ctr" defTabSz="949325" eaLnBrk="0" hangingPunct="0">
              <a:spcBef>
                <a:spcPct val="50000"/>
              </a:spcBef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ctr" defTabSz="949325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ctr" defTabSz="949325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ctr" defTabSz="949325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ctr" defTabSz="949325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defRPr/>
            </a:pPr>
            <a:fld id="{ACC1D43E-DC9D-498D-B1B8-6B1E19AC3B24}" type="slidenum">
              <a:rPr lang="de-DE" sz="1200" smtClean="0">
                <a:latin typeface="Times New Roman" pitchFamily="18" charset="0"/>
              </a:rPr>
              <a:pPr algn="r" eaLnBrk="1" hangingPunct="1">
                <a:spcBef>
                  <a:spcPct val="0"/>
                </a:spcBef>
                <a:defRPr/>
              </a:pPr>
              <a:t>12</a:t>
            </a:fld>
            <a:endParaRPr lang="de-DE" sz="1200">
              <a:latin typeface="Times New Roman" pitchFamily="18" charset="0"/>
            </a:endParaRPr>
          </a:p>
        </p:txBody>
      </p:sp>
      <p:sp>
        <p:nvSpPr>
          <p:cNvPr id="256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de-DE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 algn="ctr" defTabSz="949325" eaLnBrk="0" hangingPunct="0">
              <a:spcBef>
                <a:spcPct val="50000"/>
              </a:spcBef>
              <a:defRPr sz="20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algn="ctr" defTabSz="949325" eaLnBrk="0" hangingPunct="0">
              <a:spcBef>
                <a:spcPct val="50000"/>
              </a:spcBef>
              <a:defRPr sz="20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algn="ctr" defTabSz="949325" eaLnBrk="0" hangingPunct="0">
              <a:spcBef>
                <a:spcPct val="50000"/>
              </a:spcBef>
              <a:defRPr sz="20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algn="ctr" defTabSz="949325" eaLnBrk="0" hangingPunct="0">
              <a:spcBef>
                <a:spcPct val="50000"/>
              </a:spcBef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algn="ctr" defTabSz="949325" eaLnBrk="0" hangingPunct="0">
              <a:spcBef>
                <a:spcPct val="50000"/>
              </a:spcBef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ctr" defTabSz="949325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ctr" defTabSz="949325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ctr" defTabSz="949325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ctr" defTabSz="949325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defRPr/>
            </a:pPr>
            <a:fld id="{ACC1D43E-DC9D-498D-B1B8-6B1E19AC3B24}" type="slidenum">
              <a:rPr lang="de-DE" sz="1200" smtClean="0">
                <a:latin typeface="Times New Roman" pitchFamily="18" charset="0"/>
              </a:rPr>
              <a:pPr algn="r" eaLnBrk="1" hangingPunct="1">
                <a:spcBef>
                  <a:spcPct val="0"/>
                </a:spcBef>
                <a:defRPr/>
              </a:pPr>
              <a:t>13</a:t>
            </a:fld>
            <a:endParaRPr lang="de-DE" sz="1200">
              <a:latin typeface="Times New Roman" pitchFamily="18" charset="0"/>
            </a:endParaRPr>
          </a:p>
        </p:txBody>
      </p:sp>
      <p:sp>
        <p:nvSpPr>
          <p:cNvPr id="256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de-DE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 algn="ctr" defTabSz="949325" eaLnBrk="0" hangingPunct="0">
              <a:spcBef>
                <a:spcPct val="50000"/>
              </a:spcBef>
              <a:defRPr sz="20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algn="ctr" defTabSz="949325" eaLnBrk="0" hangingPunct="0">
              <a:spcBef>
                <a:spcPct val="50000"/>
              </a:spcBef>
              <a:defRPr sz="20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algn="ctr" defTabSz="949325" eaLnBrk="0" hangingPunct="0">
              <a:spcBef>
                <a:spcPct val="50000"/>
              </a:spcBef>
              <a:defRPr sz="20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algn="ctr" defTabSz="949325" eaLnBrk="0" hangingPunct="0">
              <a:spcBef>
                <a:spcPct val="50000"/>
              </a:spcBef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algn="ctr" defTabSz="949325" eaLnBrk="0" hangingPunct="0">
              <a:spcBef>
                <a:spcPct val="50000"/>
              </a:spcBef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ctr" defTabSz="949325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ctr" defTabSz="949325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ctr" defTabSz="949325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ctr" defTabSz="949325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defRPr/>
            </a:pPr>
            <a:fld id="{38CF881B-5936-4699-86B3-34D251F6733A}" type="slidenum">
              <a:rPr lang="de-DE" sz="1200" smtClean="0">
                <a:latin typeface="Times New Roman" pitchFamily="18" charset="0"/>
              </a:rPr>
              <a:pPr algn="r" eaLnBrk="1" hangingPunct="1">
                <a:spcBef>
                  <a:spcPct val="0"/>
                </a:spcBef>
                <a:defRPr/>
              </a:pPr>
              <a:t>14</a:t>
            </a:fld>
            <a:endParaRPr lang="de-DE" sz="1200">
              <a:latin typeface="Times New Roman" pitchFamily="18" charset="0"/>
            </a:endParaRPr>
          </a:p>
        </p:txBody>
      </p:sp>
      <p:sp>
        <p:nvSpPr>
          <p:cNvPr id="163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de-DE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 algn="ctr" defTabSz="949325" eaLnBrk="0" hangingPunct="0">
              <a:spcBef>
                <a:spcPct val="50000"/>
              </a:spcBef>
              <a:defRPr sz="20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algn="ctr" defTabSz="949325" eaLnBrk="0" hangingPunct="0">
              <a:spcBef>
                <a:spcPct val="50000"/>
              </a:spcBef>
              <a:defRPr sz="20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algn="ctr" defTabSz="949325" eaLnBrk="0" hangingPunct="0">
              <a:spcBef>
                <a:spcPct val="50000"/>
              </a:spcBef>
              <a:defRPr sz="20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algn="ctr" defTabSz="949325" eaLnBrk="0" hangingPunct="0">
              <a:spcBef>
                <a:spcPct val="50000"/>
              </a:spcBef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algn="ctr" defTabSz="949325" eaLnBrk="0" hangingPunct="0">
              <a:spcBef>
                <a:spcPct val="50000"/>
              </a:spcBef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ctr" defTabSz="949325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ctr" defTabSz="949325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ctr" defTabSz="949325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ctr" defTabSz="949325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defRPr/>
            </a:pPr>
            <a:fld id="{38CF881B-5936-4699-86B3-34D251F6733A}" type="slidenum">
              <a:rPr lang="de-DE" sz="1200" smtClean="0">
                <a:latin typeface="Times New Roman" pitchFamily="18" charset="0"/>
              </a:rPr>
              <a:pPr algn="r" eaLnBrk="1" hangingPunct="1">
                <a:spcBef>
                  <a:spcPct val="0"/>
                </a:spcBef>
                <a:defRPr/>
              </a:pPr>
              <a:t>15</a:t>
            </a:fld>
            <a:endParaRPr lang="de-DE" sz="1200">
              <a:latin typeface="Times New Roman" pitchFamily="18" charset="0"/>
            </a:endParaRPr>
          </a:p>
        </p:txBody>
      </p:sp>
      <p:sp>
        <p:nvSpPr>
          <p:cNvPr id="163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de-DE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 algn="ctr" defTabSz="949325" eaLnBrk="0" hangingPunct="0">
              <a:spcBef>
                <a:spcPct val="50000"/>
              </a:spcBef>
              <a:defRPr sz="20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algn="ctr" defTabSz="949325" eaLnBrk="0" hangingPunct="0">
              <a:spcBef>
                <a:spcPct val="50000"/>
              </a:spcBef>
              <a:defRPr sz="20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algn="ctr" defTabSz="949325" eaLnBrk="0" hangingPunct="0">
              <a:spcBef>
                <a:spcPct val="50000"/>
              </a:spcBef>
              <a:defRPr sz="20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algn="ctr" defTabSz="949325" eaLnBrk="0" hangingPunct="0">
              <a:spcBef>
                <a:spcPct val="50000"/>
              </a:spcBef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algn="ctr" defTabSz="949325" eaLnBrk="0" hangingPunct="0">
              <a:spcBef>
                <a:spcPct val="50000"/>
              </a:spcBef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ctr" defTabSz="949325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ctr" defTabSz="949325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ctr" defTabSz="949325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ctr" defTabSz="949325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defRPr/>
            </a:pPr>
            <a:fld id="{38CF881B-5936-4699-86B3-34D251F6733A}" type="slidenum">
              <a:rPr lang="de-DE" sz="1200" smtClean="0">
                <a:latin typeface="Times New Roman" pitchFamily="18" charset="0"/>
              </a:rPr>
              <a:pPr algn="r" eaLnBrk="1" hangingPunct="1">
                <a:spcBef>
                  <a:spcPct val="0"/>
                </a:spcBef>
                <a:defRPr/>
              </a:pPr>
              <a:t>16</a:t>
            </a:fld>
            <a:endParaRPr lang="de-DE" sz="1200">
              <a:latin typeface="Times New Roman" pitchFamily="18" charset="0"/>
            </a:endParaRPr>
          </a:p>
        </p:txBody>
      </p:sp>
      <p:sp>
        <p:nvSpPr>
          <p:cNvPr id="163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de-DE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 algn="ctr" defTabSz="949325" eaLnBrk="0" hangingPunct="0">
              <a:spcBef>
                <a:spcPct val="50000"/>
              </a:spcBef>
              <a:defRPr sz="20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algn="ctr" defTabSz="949325" eaLnBrk="0" hangingPunct="0">
              <a:spcBef>
                <a:spcPct val="50000"/>
              </a:spcBef>
              <a:defRPr sz="20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algn="ctr" defTabSz="949325" eaLnBrk="0" hangingPunct="0">
              <a:spcBef>
                <a:spcPct val="50000"/>
              </a:spcBef>
              <a:defRPr sz="20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algn="ctr" defTabSz="949325" eaLnBrk="0" hangingPunct="0">
              <a:spcBef>
                <a:spcPct val="50000"/>
              </a:spcBef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algn="ctr" defTabSz="949325" eaLnBrk="0" hangingPunct="0">
              <a:spcBef>
                <a:spcPct val="50000"/>
              </a:spcBef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ctr" defTabSz="949325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ctr" defTabSz="949325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ctr" defTabSz="949325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ctr" defTabSz="949325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defRPr/>
            </a:pPr>
            <a:fld id="{38CF881B-5936-4699-86B3-34D251F6733A}" type="slidenum">
              <a:rPr lang="de-DE" sz="1200" smtClean="0">
                <a:latin typeface="Times New Roman" pitchFamily="18" charset="0"/>
              </a:rPr>
              <a:pPr algn="r" eaLnBrk="1" hangingPunct="1">
                <a:spcBef>
                  <a:spcPct val="0"/>
                </a:spcBef>
                <a:defRPr/>
              </a:pPr>
              <a:t>17</a:t>
            </a:fld>
            <a:endParaRPr lang="de-DE" sz="1200">
              <a:latin typeface="Times New Roman" pitchFamily="18" charset="0"/>
            </a:endParaRPr>
          </a:p>
        </p:txBody>
      </p:sp>
      <p:sp>
        <p:nvSpPr>
          <p:cNvPr id="163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de-DE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 algn="ctr" defTabSz="949325" eaLnBrk="0" hangingPunct="0">
              <a:spcBef>
                <a:spcPct val="50000"/>
              </a:spcBef>
              <a:defRPr sz="20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algn="ctr" defTabSz="949325" eaLnBrk="0" hangingPunct="0">
              <a:spcBef>
                <a:spcPct val="50000"/>
              </a:spcBef>
              <a:defRPr sz="20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algn="ctr" defTabSz="949325" eaLnBrk="0" hangingPunct="0">
              <a:spcBef>
                <a:spcPct val="50000"/>
              </a:spcBef>
              <a:defRPr sz="20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algn="ctr" defTabSz="949325" eaLnBrk="0" hangingPunct="0">
              <a:spcBef>
                <a:spcPct val="50000"/>
              </a:spcBef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algn="ctr" defTabSz="949325" eaLnBrk="0" hangingPunct="0">
              <a:spcBef>
                <a:spcPct val="50000"/>
              </a:spcBef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ctr" defTabSz="949325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ctr" defTabSz="949325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ctr" defTabSz="949325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ctr" defTabSz="949325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defRPr/>
            </a:pPr>
            <a:fld id="{38CF881B-5936-4699-86B3-34D251F6733A}" type="slidenum">
              <a:rPr lang="de-DE" sz="1200" smtClean="0">
                <a:latin typeface="Times New Roman" pitchFamily="18" charset="0"/>
              </a:rPr>
              <a:pPr algn="r" eaLnBrk="1" hangingPunct="1">
                <a:spcBef>
                  <a:spcPct val="0"/>
                </a:spcBef>
                <a:defRPr/>
              </a:pPr>
              <a:t>18</a:t>
            </a:fld>
            <a:endParaRPr lang="de-DE" sz="1200">
              <a:latin typeface="Times New Roman" pitchFamily="18" charset="0"/>
            </a:endParaRPr>
          </a:p>
        </p:txBody>
      </p:sp>
      <p:sp>
        <p:nvSpPr>
          <p:cNvPr id="163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7509612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 algn="ctr" defTabSz="949325" eaLnBrk="0" hangingPunct="0">
              <a:spcBef>
                <a:spcPct val="50000"/>
              </a:spcBef>
              <a:defRPr sz="20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algn="ctr" defTabSz="949325" eaLnBrk="0" hangingPunct="0">
              <a:spcBef>
                <a:spcPct val="50000"/>
              </a:spcBef>
              <a:defRPr sz="20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algn="ctr" defTabSz="949325" eaLnBrk="0" hangingPunct="0">
              <a:spcBef>
                <a:spcPct val="50000"/>
              </a:spcBef>
              <a:defRPr sz="20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algn="ctr" defTabSz="949325" eaLnBrk="0" hangingPunct="0">
              <a:spcBef>
                <a:spcPct val="50000"/>
              </a:spcBef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algn="ctr" defTabSz="949325" eaLnBrk="0" hangingPunct="0">
              <a:spcBef>
                <a:spcPct val="50000"/>
              </a:spcBef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ctr" defTabSz="949325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ctr" defTabSz="949325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ctr" defTabSz="949325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ctr" defTabSz="949325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defRPr/>
            </a:pPr>
            <a:fld id="{38CF881B-5936-4699-86B3-34D251F6733A}" type="slidenum">
              <a:rPr lang="de-DE" sz="1200" smtClean="0">
                <a:latin typeface="Times New Roman" pitchFamily="18" charset="0"/>
              </a:rPr>
              <a:pPr algn="r" eaLnBrk="1" hangingPunct="1">
                <a:spcBef>
                  <a:spcPct val="0"/>
                </a:spcBef>
                <a:defRPr/>
              </a:pPr>
              <a:t>19</a:t>
            </a:fld>
            <a:endParaRPr lang="de-DE" sz="1200">
              <a:latin typeface="Times New Roman" pitchFamily="18" charset="0"/>
            </a:endParaRPr>
          </a:p>
        </p:txBody>
      </p:sp>
      <p:sp>
        <p:nvSpPr>
          <p:cNvPr id="163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6202523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 algn="ctr" defTabSz="949325" eaLnBrk="0" hangingPunct="0">
              <a:spcBef>
                <a:spcPct val="50000"/>
              </a:spcBef>
              <a:defRPr sz="20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algn="ctr" defTabSz="949325" eaLnBrk="0" hangingPunct="0">
              <a:spcBef>
                <a:spcPct val="50000"/>
              </a:spcBef>
              <a:defRPr sz="20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algn="ctr" defTabSz="949325" eaLnBrk="0" hangingPunct="0">
              <a:spcBef>
                <a:spcPct val="50000"/>
              </a:spcBef>
              <a:defRPr sz="20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algn="ctr" defTabSz="949325" eaLnBrk="0" hangingPunct="0">
              <a:spcBef>
                <a:spcPct val="50000"/>
              </a:spcBef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algn="ctr" defTabSz="949325" eaLnBrk="0" hangingPunct="0">
              <a:spcBef>
                <a:spcPct val="50000"/>
              </a:spcBef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ctr" defTabSz="949325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ctr" defTabSz="949325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ctr" defTabSz="949325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ctr" defTabSz="949325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defRPr/>
            </a:pPr>
            <a:fld id="{ACC1D43E-DC9D-498D-B1B8-6B1E19AC3B24}" type="slidenum">
              <a:rPr lang="de-DE" sz="1200" smtClean="0">
                <a:latin typeface="Times New Roman" pitchFamily="18" charset="0"/>
              </a:rPr>
              <a:pPr algn="r" eaLnBrk="1" hangingPunct="1">
                <a:spcBef>
                  <a:spcPct val="0"/>
                </a:spcBef>
                <a:defRPr/>
              </a:pPr>
              <a:t>2</a:t>
            </a:fld>
            <a:endParaRPr lang="de-DE" sz="1200">
              <a:latin typeface="Times New Roman" pitchFamily="18" charset="0"/>
            </a:endParaRPr>
          </a:p>
        </p:txBody>
      </p:sp>
      <p:sp>
        <p:nvSpPr>
          <p:cNvPr id="256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de-DE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 algn="ctr" defTabSz="949325" eaLnBrk="0" hangingPunct="0">
              <a:spcBef>
                <a:spcPct val="50000"/>
              </a:spcBef>
              <a:defRPr sz="20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algn="ctr" defTabSz="949325" eaLnBrk="0" hangingPunct="0">
              <a:spcBef>
                <a:spcPct val="50000"/>
              </a:spcBef>
              <a:defRPr sz="20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algn="ctr" defTabSz="949325" eaLnBrk="0" hangingPunct="0">
              <a:spcBef>
                <a:spcPct val="50000"/>
              </a:spcBef>
              <a:defRPr sz="20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algn="ctr" defTabSz="949325" eaLnBrk="0" hangingPunct="0">
              <a:spcBef>
                <a:spcPct val="50000"/>
              </a:spcBef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algn="ctr" defTabSz="949325" eaLnBrk="0" hangingPunct="0">
              <a:spcBef>
                <a:spcPct val="50000"/>
              </a:spcBef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ctr" defTabSz="949325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ctr" defTabSz="949325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ctr" defTabSz="949325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ctr" defTabSz="949325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defRPr/>
            </a:pPr>
            <a:fld id="{38CF881B-5936-4699-86B3-34D251F6733A}" type="slidenum">
              <a:rPr lang="de-DE" sz="1200" smtClean="0">
                <a:latin typeface="Times New Roman" pitchFamily="18" charset="0"/>
              </a:rPr>
              <a:pPr algn="r" eaLnBrk="1" hangingPunct="1">
                <a:spcBef>
                  <a:spcPct val="0"/>
                </a:spcBef>
                <a:defRPr/>
              </a:pPr>
              <a:t>20</a:t>
            </a:fld>
            <a:endParaRPr lang="de-DE" sz="1200">
              <a:latin typeface="Times New Roman" pitchFamily="18" charset="0"/>
            </a:endParaRPr>
          </a:p>
        </p:txBody>
      </p:sp>
      <p:sp>
        <p:nvSpPr>
          <p:cNvPr id="163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7615656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 algn="ctr" defTabSz="949325" eaLnBrk="0" hangingPunct="0">
              <a:spcBef>
                <a:spcPct val="50000"/>
              </a:spcBef>
              <a:defRPr sz="20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algn="ctr" defTabSz="949325" eaLnBrk="0" hangingPunct="0">
              <a:spcBef>
                <a:spcPct val="50000"/>
              </a:spcBef>
              <a:defRPr sz="20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algn="ctr" defTabSz="949325" eaLnBrk="0" hangingPunct="0">
              <a:spcBef>
                <a:spcPct val="50000"/>
              </a:spcBef>
              <a:defRPr sz="20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algn="ctr" defTabSz="949325" eaLnBrk="0" hangingPunct="0">
              <a:spcBef>
                <a:spcPct val="50000"/>
              </a:spcBef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algn="ctr" defTabSz="949325" eaLnBrk="0" hangingPunct="0">
              <a:spcBef>
                <a:spcPct val="50000"/>
              </a:spcBef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ctr" defTabSz="949325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ctr" defTabSz="949325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ctr" defTabSz="949325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ctr" defTabSz="949325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defRPr/>
            </a:pPr>
            <a:fld id="{38CF881B-5936-4699-86B3-34D251F6733A}" type="slidenum">
              <a:rPr lang="de-DE" sz="1200" smtClean="0">
                <a:latin typeface="Times New Roman" pitchFamily="18" charset="0"/>
              </a:rPr>
              <a:pPr algn="r" eaLnBrk="1" hangingPunct="1">
                <a:spcBef>
                  <a:spcPct val="0"/>
                </a:spcBef>
                <a:defRPr/>
              </a:pPr>
              <a:t>21</a:t>
            </a:fld>
            <a:endParaRPr lang="de-DE" sz="1200">
              <a:latin typeface="Times New Roman" pitchFamily="18" charset="0"/>
            </a:endParaRPr>
          </a:p>
        </p:txBody>
      </p:sp>
      <p:sp>
        <p:nvSpPr>
          <p:cNvPr id="163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4157010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 algn="ctr" defTabSz="949325" eaLnBrk="0" hangingPunct="0">
              <a:spcBef>
                <a:spcPct val="50000"/>
              </a:spcBef>
              <a:defRPr sz="20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algn="ctr" defTabSz="949325" eaLnBrk="0" hangingPunct="0">
              <a:spcBef>
                <a:spcPct val="50000"/>
              </a:spcBef>
              <a:defRPr sz="20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algn="ctr" defTabSz="949325" eaLnBrk="0" hangingPunct="0">
              <a:spcBef>
                <a:spcPct val="50000"/>
              </a:spcBef>
              <a:defRPr sz="20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algn="ctr" defTabSz="949325" eaLnBrk="0" hangingPunct="0">
              <a:spcBef>
                <a:spcPct val="50000"/>
              </a:spcBef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algn="ctr" defTabSz="949325" eaLnBrk="0" hangingPunct="0">
              <a:spcBef>
                <a:spcPct val="50000"/>
              </a:spcBef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ctr" defTabSz="949325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ctr" defTabSz="949325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ctr" defTabSz="949325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ctr" defTabSz="949325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defRPr/>
            </a:pPr>
            <a:fld id="{38CF881B-5936-4699-86B3-34D251F6733A}" type="slidenum">
              <a:rPr lang="de-DE" sz="1200" smtClean="0">
                <a:latin typeface="Times New Roman" pitchFamily="18" charset="0"/>
              </a:rPr>
              <a:pPr algn="r" eaLnBrk="1" hangingPunct="1">
                <a:spcBef>
                  <a:spcPct val="0"/>
                </a:spcBef>
                <a:defRPr/>
              </a:pPr>
              <a:t>22</a:t>
            </a:fld>
            <a:endParaRPr lang="de-DE" sz="1200">
              <a:latin typeface="Times New Roman" pitchFamily="18" charset="0"/>
            </a:endParaRPr>
          </a:p>
        </p:txBody>
      </p:sp>
      <p:sp>
        <p:nvSpPr>
          <p:cNvPr id="163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95424930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 algn="ctr" defTabSz="949325" eaLnBrk="0" hangingPunct="0">
              <a:spcBef>
                <a:spcPct val="50000"/>
              </a:spcBef>
              <a:defRPr sz="20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algn="ctr" defTabSz="949325" eaLnBrk="0" hangingPunct="0">
              <a:spcBef>
                <a:spcPct val="50000"/>
              </a:spcBef>
              <a:defRPr sz="20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algn="ctr" defTabSz="949325" eaLnBrk="0" hangingPunct="0">
              <a:spcBef>
                <a:spcPct val="50000"/>
              </a:spcBef>
              <a:defRPr sz="20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algn="ctr" defTabSz="949325" eaLnBrk="0" hangingPunct="0">
              <a:spcBef>
                <a:spcPct val="50000"/>
              </a:spcBef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algn="ctr" defTabSz="949325" eaLnBrk="0" hangingPunct="0">
              <a:spcBef>
                <a:spcPct val="50000"/>
              </a:spcBef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ctr" defTabSz="949325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ctr" defTabSz="949325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ctr" defTabSz="949325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ctr" defTabSz="949325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defRPr/>
            </a:pPr>
            <a:fld id="{38CF881B-5936-4699-86B3-34D251F6733A}" type="slidenum">
              <a:rPr lang="de-DE" sz="1200" smtClean="0">
                <a:latin typeface="Times New Roman" pitchFamily="18" charset="0"/>
              </a:rPr>
              <a:pPr algn="r" eaLnBrk="1" hangingPunct="1">
                <a:spcBef>
                  <a:spcPct val="0"/>
                </a:spcBef>
                <a:defRPr/>
              </a:pPr>
              <a:t>23</a:t>
            </a:fld>
            <a:endParaRPr lang="de-DE" sz="1200">
              <a:latin typeface="Times New Roman" pitchFamily="18" charset="0"/>
            </a:endParaRPr>
          </a:p>
        </p:txBody>
      </p:sp>
      <p:sp>
        <p:nvSpPr>
          <p:cNvPr id="163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de-DE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 algn="ctr" defTabSz="949325" eaLnBrk="0" hangingPunct="0">
              <a:spcBef>
                <a:spcPct val="50000"/>
              </a:spcBef>
              <a:defRPr sz="20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algn="ctr" defTabSz="949325" eaLnBrk="0" hangingPunct="0">
              <a:spcBef>
                <a:spcPct val="50000"/>
              </a:spcBef>
              <a:defRPr sz="20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algn="ctr" defTabSz="949325" eaLnBrk="0" hangingPunct="0">
              <a:spcBef>
                <a:spcPct val="50000"/>
              </a:spcBef>
              <a:defRPr sz="20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algn="ctr" defTabSz="949325" eaLnBrk="0" hangingPunct="0">
              <a:spcBef>
                <a:spcPct val="50000"/>
              </a:spcBef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algn="ctr" defTabSz="949325" eaLnBrk="0" hangingPunct="0">
              <a:spcBef>
                <a:spcPct val="50000"/>
              </a:spcBef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ctr" defTabSz="949325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ctr" defTabSz="949325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ctr" defTabSz="949325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ctr" defTabSz="949325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defRPr/>
            </a:pPr>
            <a:fld id="{38CF881B-5936-4699-86B3-34D251F6733A}" type="slidenum">
              <a:rPr lang="de-DE" sz="1200" smtClean="0">
                <a:latin typeface="Times New Roman" pitchFamily="18" charset="0"/>
              </a:rPr>
              <a:pPr algn="r" eaLnBrk="1" hangingPunct="1">
                <a:spcBef>
                  <a:spcPct val="0"/>
                </a:spcBef>
                <a:defRPr/>
              </a:pPr>
              <a:t>24</a:t>
            </a:fld>
            <a:endParaRPr lang="de-DE" sz="1200">
              <a:latin typeface="Times New Roman" pitchFamily="18" charset="0"/>
            </a:endParaRPr>
          </a:p>
        </p:txBody>
      </p:sp>
      <p:sp>
        <p:nvSpPr>
          <p:cNvPr id="163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de-DE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 algn="ctr" defTabSz="949325" eaLnBrk="0" hangingPunct="0">
              <a:spcBef>
                <a:spcPct val="50000"/>
              </a:spcBef>
              <a:defRPr sz="20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algn="ctr" defTabSz="949325" eaLnBrk="0" hangingPunct="0">
              <a:spcBef>
                <a:spcPct val="50000"/>
              </a:spcBef>
              <a:defRPr sz="20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algn="ctr" defTabSz="949325" eaLnBrk="0" hangingPunct="0">
              <a:spcBef>
                <a:spcPct val="50000"/>
              </a:spcBef>
              <a:defRPr sz="20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algn="ctr" defTabSz="949325" eaLnBrk="0" hangingPunct="0">
              <a:spcBef>
                <a:spcPct val="50000"/>
              </a:spcBef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algn="ctr" defTabSz="949325" eaLnBrk="0" hangingPunct="0">
              <a:spcBef>
                <a:spcPct val="50000"/>
              </a:spcBef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ctr" defTabSz="949325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ctr" defTabSz="949325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ctr" defTabSz="949325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ctr" defTabSz="949325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defRPr/>
            </a:pPr>
            <a:fld id="{C0BCEF52-724E-40AD-A9D6-69719E859944}" type="slidenum">
              <a:rPr lang="de-DE" sz="1200" smtClean="0">
                <a:latin typeface="Times New Roman" pitchFamily="18" charset="0"/>
              </a:rPr>
              <a:pPr algn="r" eaLnBrk="1" hangingPunct="1">
                <a:spcBef>
                  <a:spcPct val="0"/>
                </a:spcBef>
                <a:defRPr/>
              </a:pPr>
              <a:t>25</a:t>
            </a:fld>
            <a:endParaRPr lang="de-DE" sz="1200">
              <a:latin typeface="Times New Roman" pitchFamily="18" charset="0"/>
            </a:endParaRPr>
          </a:p>
        </p:txBody>
      </p:sp>
      <p:sp>
        <p:nvSpPr>
          <p:cNvPr id="266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de-DE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 algn="ctr" defTabSz="949325" eaLnBrk="0" hangingPunct="0">
              <a:spcBef>
                <a:spcPct val="50000"/>
              </a:spcBef>
              <a:defRPr sz="20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algn="ctr" defTabSz="949325" eaLnBrk="0" hangingPunct="0">
              <a:spcBef>
                <a:spcPct val="50000"/>
              </a:spcBef>
              <a:defRPr sz="20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algn="ctr" defTabSz="949325" eaLnBrk="0" hangingPunct="0">
              <a:spcBef>
                <a:spcPct val="50000"/>
              </a:spcBef>
              <a:defRPr sz="20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algn="ctr" defTabSz="949325" eaLnBrk="0" hangingPunct="0">
              <a:spcBef>
                <a:spcPct val="50000"/>
              </a:spcBef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algn="ctr" defTabSz="949325" eaLnBrk="0" hangingPunct="0">
              <a:spcBef>
                <a:spcPct val="50000"/>
              </a:spcBef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ctr" defTabSz="949325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ctr" defTabSz="949325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ctr" defTabSz="949325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ctr" defTabSz="949325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defRPr/>
            </a:pPr>
            <a:fld id="{ACC1D43E-DC9D-498D-B1B8-6B1E19AC3B24}" type="slidenum">
              <a:rPr lang="de-DE" sz="1200" smtClean="0">
                <a:latin typeface="Times New Roman" pitchFamily="18" charset="0"/>
              </a:rPr>
              <a:pPr algn="r" eaLnBrk="1" hangingPunct="1">
                <a:spcBef>
                  <a:spcPct val="0"/>
                </a:spcBef>
                <a:defRPr/>
              </a:pPr>
              <a:t>3</a:t>
            </a:fld>
            <a:endParaRPr lang="de-DE" sz="1200">
              <a:latin typeface="Times New Roman" pitchFamily="18" charset="0"/>
            </a:endParaRPr>
          </a:p>
        </p:txBody>
      </p:sp>
      <p:sp>
        <p:nvSpPr>
          <p:cNvPr id="256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de-DE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 algn="ctr" defTabSz="949325" eaLnBrk="0" hangingPunct="0">
              <a:spcBef>
                <a:spcPct val="50000"/>
              </a:spcBef>
              <a:defRPr sz="20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algn="ctr" defTabSz="949325" eaLnBrk="0" hangingPunct="0">
              <a:spcBef>
                <a:spcPct val="50000"/>
              </a:spcBef>
              <a:defRPr sz="20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algn="ctr" defTabSz="949325" eaLnBrk="0" hangingPunct="0">
              <a:spcBef>
                <a:spcPct val="50000"/>
              </a:spcBef>
              <a:defRPr sz="20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algn="ctr" defTabSz="949325" eaLnBrk="0" hangingPunct="0">
              <a:spcBef>
                <a:spcPct val="50000"/>
              </a:spcBef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algn="ctr" defTabSz="949325" eaLnBrk="0" hangingPunct="0">
              <a:spcBef>
                <a:spcPct val="50000"/>
              </a:spcBef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ctr" defTabSz="949325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ctr" defTabSz="949325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ctr" defTabSz="949325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ctr" defTabSz="949325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defRPr/>
            </a:pPr>
            <a:fld id="{38CF881B-5936-4699-86B3-34D251F6733A}" type="slidenum">
              <a:rPr lang="de-DE" sz="1200" smtClean="0">
                <a:latin typeface="Times New Roman" pitchFamily="18" charset="0"/>
              </a:rPr>
              <a:pPr algn="r" eaLnBrk="1" hangingPunct="1">
                <a:spcBef>
                  <a:spcPct val="0"/>
                </a:spcBef>
                <a:defRPr/>
              </a:pPr>
              <a:t>4</a:t>
            </a:fld>
            <a:endParaRPr lang="de-DE" sz="1200">
              <a:latin typeface="Times New Roman" pitchFamily="18" charset="0"/>
            </a:endParaRPr>
          </a:p>
        </p:txBody>
      </p:sp>
      <p:sp>
        <p:nvSpPr>
          <p:cNvPr id="163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de-DE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 algn="ctr" defTabSz="949325" eaLnBrk="0" hangingPunct="0">
              <a:spcBef>
                <a:spcPct val="50000"/>
              </a:spcBef>
              <a:defRPr sz="20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algn="ctr" defTabSz="949325" eaLnBrk="0" hangingPunct="0">
              <a:spcBef>
                <a:spcPct val="50000"/>
              </a:spcBef>
              <a:defRPr sz="20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algn="ctr" defTabSz="949325" eaLnBrk="0" hangingPunct="0">
              <a:spcBef>
                <a:spcPct val="50000"/>
              </a:spcBef>
              <a:defRPr sz="20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algn="ctr" defTabSz="949325" eaLnBrk="0" hangingPunct="0">
              <a:spcBef>
                <a:spcPct val="50000"/>
              </a:spcBef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algn="ctr" defTabSz="949325" eaLnBrk="0" hangingPunct="0">
              <a:spcBef>
                <a:spcPct val="50000"/>
              </a:spcBef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ctr" defTabSz="949325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ctr" defTabSz="949325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ctr" defTabSz="949325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ctr" defTabSz="949325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defRPr/>
            </a:pPr>
            <a:fld id="{38CF881B-5936-4699-86B3-34D251F6733A}" type="slidenum">
              <a:rPr lang="de-DE" sz="1200" smtClean="0">
                <a:latin typeface="Times New Roman" pitchFamily="18" charset="0"/>
              </a:rPr>
              <a:pPr algn="r" eaLnBrk="1" hangingPunct="1">
                <a:spcBef>
                  <a:spcPct val="0"/>
                </a:spcBef>
                <a:defRPr/>
              </a:pPr>
              <a:t>5</a:t>
            </a:fld>
            <a:endParaRPr lang="de-DE" sz="1200">
              <a:latin typeface="Times New Roman" pitchFamily="18" charset="0"/>
            </a:endParaRPr>
          </a:p>
        </p:txBody>
      </p:sp>
      <p:sp>
        <p:nvSpPr>
          <p:cNvPr id="163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de-DE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 algn="ctr" defTabSz="949325" eaLnBrk="0" hangingPunct="0">
              <a:spcBef>
                <a:spcPct val="50000"/>
              </a:spcBef>
              <a:defRPr sz="20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algn="ctr" defTabSz="949325" eaLnBrk="0" hangingPunct="0">
              <a:spcBef>
                <a:spcPct val="50000"/>
              </a:spcBef>
              <a:defRPr sz="20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algn="ctr" defTabSz="949325" eaLnBrk="0" hangingPunct="0">
              <a:spcBef>
                <a:spcPct val="50000"/>
              </a:spcBef>
              <a:defRPr sz="20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algn="ctr" defTabSz="949325" eaLnBrk="0" hangingPunct="0">
              <a:spcBef>
                <a:spcPct val="50000"/>
              </a:spcBef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algn="ctr" defTabSz="949325" eaLnBrk="0" hangingPunct="0">
              <a:spcBef>
                <a:spcPct val="50000"/>
              </a:spcBef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ctr" defTabSz="949325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ctr" defTabSz="949325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ctr" defTabSz="949325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ctr" defTabSz="949325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defRPr/>
            </a:pPr>
            <a:fld id="{38CF881B-5936-4699-86B3-34D251F6733A}" type="slidenum">
              <a:rPr lang="de-DE" sz="1200" smtClean="0">
                <a:latin typeface="Times New Roman" pitchFamily="18" charset="0"/>
              </a:rPr>
              <a:pPr algn="r" eaLnBrk="1" hangingPunct="1">
                <a:spcBef>
                  <a:spcPct val="0"/>
                </a:spcBef>
                <a:defRPr/>
              </a:pPr>
              <a:t>6</a:t>
            </a:fld>
            <a:endParaRPr lang="de-DE" sz="1200">
              <a:latin typeface="Times New Roman" pitchFamily="18" charset="0"/>
            </a:endParaRPr>
          </a:p>
        </p:txBody>
      </p:sp>
      <p:sp>
        <p:nvSpPr>
          <p:cNvPr id="163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de-DE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 algn="ctr" defTabSz="949325" eaLnBrk="0" hangingPunct="0">
              <a:spcBef>
                <a:spcPct val="50000"/>
              </a:spcBef>
              <a:defRPr sz="20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algn="ctr" defTabSz="949325" eaLnBrk="0" hangingPunct="0">
              <a:spcBef>
                <a:spcPct val="50000"/>
              </a:spcBef>
              <a:defRPr sz="20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algn="ctr" defTabSz="949325" eaLnBrk="0" hangingPunct="0">
              <a:spcBef>
                <a:spcPct val="50000"/>
              </a:spcBef>
              <a:defRPr sz="20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algn="ctr" defTabSz="949325" eaLnBrk="0" hangingPunct="0">
              <a:spcBef>
                <a:spcPct val="50000"/>
              </a:spcBef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algn="ctr" defTabSz="949325" eaLnBrk="0" hangingPunct="0">
              <a:spcBef>
                <a:spcPct val="50000"/>
              </a:spcBef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ctr" defTabSz="949325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ctr" defTabSz="949325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ctr" defTabSz="949325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ctr" defTabSz="949325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defRPr/>
            </a:pPr>
            <a:fld id="{38CF881B-5936-4699-86B3-34D251F6733A}" type="slidenum">
              <a:rPr lang="de-DE" sz="1200" smtClean="0">
                <a:latin typeface="Times New Roman" pitchFamily="18" charset="0"/>
              </a:rPr>
              <a:pPr algn="r" eaLnBrk="1" hangingPunct="1">
                <a:spcBef>
                  <a:spcPct val="0"/>
                </a:spcBef>
                <a:defRPr/>
              </a:pPr>
              <a:t>7</a:t>
            </a:fld>
            <a:endParaRPr lang="de-DE" sz="1200">
              <a:latin typeface="Times New Roman" pitchFamily="18" charset="0"/>
            </a:endParaRPr>
          </a:p>
        </p:txBody>
      </p:sp>
      <p:sp>
        <p:nvSpPr>
          <p:cNvPr id="163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de-DE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 algn="ctr" defTabSz="949325" eaLnBrk="0" hangingPunct="0">
              <a:spcBef>
                <a:spcPct val="50000"/>
              </a:spcBef>
              <a:defRPr sz="20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algn="ctr" defTabSz="949325" eaLnBrk="0" hangingPunct="0">
              <a:spcBef>
                <a:spcPct val="50000"/>
              </a:spcBef>
              <a:defRPr sz="20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algn="ctr" defTabSz="949325" eaLnBrk="0" hangingPunct="0">
              <a:spcBef>
                <a:spcPct val="50000"/>
              </a:spcBef>
              <a:defRPr sz="20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algn="ctr" defTabSz="949325" eaLnBrk="0" hangingPunct="0">
              <a:spcBef>
                <a:spcPct val="50000"/>
              </a:spcBef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algn="ctr" defTabSz="949325" eaLnBrk="0" hangingPunct="0">
              <a:spcBef>
                <a:spcPct val="50000"/>
              </a:spcBef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ctr" defTabSz="949325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ctr" defTabSz="949325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ctr" defTabSz="949325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ctr" defTabSz="949325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defRPr/>
            </a:pPr>
            <a:fld id="{38CF881B-5936-4699-86B3-34D251F6733A}" type="slidenum">
              <a:rPr lang="de-DE" sz="1200" smtClean="0">
                <a:latin typeface="Times New Roman" pitchFamily="18" charset="0"/>
              </a:rPr>
              <a:pPr algn="r" eaLnBrk="1" hangingPunct="1">
                <a:spcBef>
                  <a:spcPct val="0"/>
                </a:spcBef>
                <a:defRPr/>
              </a:pPr>
              <a:t>8</a:t>
            </a:fld>
            <a:endParaRPr lang="de-DE" sz="1200">
              <a:latin typeface="Times New Roman" pitchFamily="18" charset="0"/>
            </a:endParaRPr>
          </a:p>
        </p:txBody>
      </p:sp>
      <p:sp>
        <p:nvSpPr>
          <p:cNvPr id="163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de-DE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 algn="ctr" defTabSz="949325" eaLnBrk="0" hangingPunct="0">
              <a:spcBef>
                <a:spcPct val="50000"/>
              </a:spcBef>
              <a:defRPr sz="20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algn="ctr" defTabSz="949325" eaLnBrk="0" hangingPunct="0">
              <a:spcBef>
                <a:spcPct val="50000"/>
              </a:spcBef>
              <a:defRPr sz="20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algn="ctr" defTabSz="949325" eaLnBrk="0" hangingPunct="0">
              <a:spcBef>
                <a:spcPct val="50000"/>
              </a:spcBef>
              <a:defRPr sz="20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algn="ctr" defTabSz="949325" eaLnBrk="0" hangingPunct="0">
              <a:spcBef>
                <a:spcPct val="50000"/>
              </a:spcBef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algn="ctr" defTabSz="949325" eaLnBrk="0" hangingPunct="0">
              <a:spcBef>
                <a:spcPct val="50000"/>
              </a:spcBef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ctr" defTabSz="949325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ctr" defTabSz="949325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ctr" defTabSz="949325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ctr" defTabSz="949325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defRPr/>
            </a:pPr>
            <a:fld id="{38CF881B-5936-4699-86B3-34D251F6733A}" type="slidenum">
              <a:rPr lang="de-DE" sz="1200" smtClean="0">
                <a:latin typeface="Times New Roman" pitchFamily="18" charset="0"/>
              </a:rPr>
              <a:pPr algn="r" eaLnBrk="1" hangingPunct="1">
                <a:spcBef>
                  <a:spcPct val="0"/>
                </a:spcBef>
                <a:defRPr/>
              </a:pPr>
              <a:t>9</a:t>
            </a:fld>
            <a:endParaRPr lang="de-DE" sz="1200">
              <a:latin typeface="Times New Roman" pitchFamily="18" charset="0"/>
            </a:endParaRPr>
          </a:p>
        </p:txBody>
      </p:sp>
      <p:sp>
        <p:nvSpPr>
          <p:cNvPr id="163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de-DE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de-DE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de-DE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938FC7-73D4-4747-8170-8350D953CF0B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03651017"/>
      </p:ext>
    </p:extLst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de-D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DE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C657208-AD05-4410-A78A-CC08746367D5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33827696"/>
      </p:ext>
    </p:extLst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de-D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DE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A543395-E50E-46CE-945C-408AFAD40B72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68172085"/>
      </p:ext>
    </p:extLst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de-D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DE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903CAFA-9086-4866-966E-39DA08344A0A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16146679"/>
      </p:ext>
    </p:extLst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de-D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EF6A22-B9A4-4A81-B8B4-E37CC411CE1B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77643113"/>
      </p:ext>
    </p:extLst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de-DE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DE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DE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F9BE384-E6F3-49D2-839E-E2A56F3B3A48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49268448"/>
      </p:ext>
    </p:extLst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de-D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DE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DE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E989D6-B656-4233-A771-72B35B5D6A96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84619701"/>
      </p:ext>
    </p:extLst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de-DE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74C69EF-B601-4D72-A715-3AE3F036AC10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05312928"/>
      </p:ext>
    </p:extLst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76C2C4-CE7A-4E4D-993F-4A1B4D0A902E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26575718"/>
      </p:ext>
    </p:extLst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de-D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D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8A22CB2-AB5A-468D-A11C-61DE7F3E1AF7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7938502"/>
      </p:ext>
    </p:extLst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de-DE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DE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8E7D35C-3D55-4B29-B67A-1D684A8EF7A0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01048820"/>
      </p:ext>
    </p:extLst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spcBef>
                <a:spcPct val="0"/>
              </a:spcBef>
              <a:defRPr sz="14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spcBef>
                <a:spcPct val="0"/>
              </a:spcBef>
              <a:defRPr sz="14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400">
                <a:latin typeface="+mn-lt"/>
                <a:cs typeface="+mn-cs"/>
              </a:defRPr>
            </a:lvl1pPr>
          </a:lstStyle>
          <a:p>
            <a:pPr>
              <a:defRPr/>
            </a:pPr>
            <a:fld id="{A9AFC3D7-BFB8-4CBF-8019-4D9E9287FEF1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fade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190500" indent="-1905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673100" indent="-29210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054100" indent="-1905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637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82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40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97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54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911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8.jpeg"/><Relationship Id="rId4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jpe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ext Box 4"/>
          <p:cNvSpPr txBox="1">
            <a:spLocks noChangeArrowheads="1"/>
          </p:cNvSpPr>
          <p:nvPr/>
        </p:nvSpPr>
        <p:spPr bwMode="auto">
          <a:xfrm>
            <a:off x="827088" y="2924175"/>
            <a:ext cx="7543800" cy="2924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2800" dirty="0"/>
              <a:t>Theories and Models of Speech Perception</a:t>
            </a:r>
            <a:endParaRPr lang="de-DE" sz="2800" dirty="0"/>
          </a:p>
          <a:p>
            <a:pPr algn="ctr" eaLnBrk="1" hangingPunct="1">
              <a:spcBef>
                <a:spcPct val="50000"/>
              </a:spcBef>
            </a:pPr>
            <a:r>
              <a:rPr lang="de-DE"/>
              <a:t>Feb 1, 2024</a:t>
            </a:r>
            <a:endParaRPr lang="de-DE" dirty="0"/>
          </a:p>
          <a:p>
            <a:pPr algn="ctr" eaLnBrk="1" hangingPunct="1">
              <a:spcBef>
                <a:spcPct val="50000"/>
              </a:spcBef>
            </a:pPr>
            <a:endParaRPr lang="de-DE" dirty="0"/>
          </a:p>
          <a:p>
            <a:pPr algn="ctr" eaLnBrk="1" hangingPunct="1">
              <a:spcBef>
                <a:spcPct val="50000"/>
              </a:spcBef>
            </a:pPr>
            <a:r>
              <a:rPr lang="de-DE" sz="2400" dirty="0"/>
              <a:t>Bernd Möbius </a:t>
            </a:r>
            <a:r>
              <a:rPr lang="de-DE" sz="2400"/>
              <a:t>&amp; Omnia Ibrahim</a:t>
            </a:r>
            <a:endParaRPr lang="de-DE" sz="2400" dirty="0"/>
          </a:p>
          <a:p>
            <a:pPr algn="ctr" eaLnBrk="1" hangingPunct="1">
              <a:lnSpc>
                <a:spcPct val="50000"/>
              </a:lnSpc>
              <a:spcBef>
                <a:spcPct val="50000"/>
              </a:spcBef>
            </a:pPr>
            <a:endParaRPr lang="de-DE" dirty="0"/>
          </a:p>
          <a:p>
            <a:pPr algn="ctr" eaLnBrk="1" hangingPunct="1">
              <a:lnSpc>
                <a:spcPct val="50000"/>
              </a:lnSpc>
              <a:spcBef>
                <a:spcPct val="50000"/>
              </a:spcBef>
            </a:pPr>
            <a:r>
              <a:rPr lang="en-US" dirty="0"/>
              <a:t>Language Science and Technology</a:t>
            </a:r>
            <a:endParaRPr lang="de-DE" dirty="0"/>
          </a:p>
          <a:p>
            <a:pPr algn="ctr" eaLnBrk="1" hangingPunct="1">
              <a:lnSpc>
                <a:spcPct val="50000"/>
              </a:lnSpc>
              <a:spcBef>
                <a:spcPct val="50000"/>
              </a:spcBef>
            </a:pPr>
            <a:r>
              <a:rPr lang="de-DE" dirty="0"/>
              <a:t>Saarland University</a:t>
            </a:r>
            <a:endParaRPr lang="de-DE" sz="1600" dirty="0"/>
          </a:p>
        </p:txBody>
      </p:sp>
      <p:sp>
        <p:nvSpPr>
          <p:cNvPr id="2051" name="Text Box 8"/>
          <p:cNvSpPr txBox="1">
            <a:spLocks noChangeArrowheads="1"/>
          </p:cNvSpPr>
          <p:nvPr/>
        </p:nvSpPr>
        <p:spPr bwMode="auto">
          <a:xfrm>
            <a:off x="2700338" y="1125538"/>
            <a:ext cx="3743325" cy="1200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de-DE" sz="3600"/>
              <a:t>M.Sc. LST </a:t>
            </a:r>
            <a:r>
              <a:rPr lang="en-US" sz="3600"/>
              <a:t>Speech Science</a:t>
            </a:r>
            <a:endParaRPr lang="en-GB" sz="2800"/>
          </a:p>
        </p:txBody>
      </p:sp>
      <p:sp>
        <p:nvSpPr>
          <p:cNvPr id="2052" name="Text Box 9"/>
          <p:cNvSpPr txBox="1">
            <a:spLocks noChangeArrowheads="1"/>
          </p:cNvSpPr>
          <p:nvPr/>
        </p:nvSpPr>
        <p:spPr bwMode="auto">
          <a:xfrm>
            <a:off x="0" y="0"/>
            <a:ext cx="9144000" cy="519113"/>
          </a:xfrm>
          <a:prstGeom prst="rect">
            <a:avLst/>
          </a:prstGeom>
          <a:gradFill rotWithShape="0">
            <a:gsLst>
              <a:gs pos="0">
                <a:srgbClr val="0099CC"/>
              </a:gs>
              <a:gs pos="100000">
                <a:schemeClr val="tx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de-DE" sz="2800">
              <a:solidFill>
                <a:schemeClr val="bg1"/>
              </a:solidFill>
              <a:latin typeface="Verdana" pitchFamily="34" charset="0"/>
            </a:endParaRPr>
          </a:p>
        </p:txBody>
      </p:sp>
      <p:sp>
        <p:nvSpPr>
          <p:cNvPr id="2053" name="Text Box 10"/>
          <p:cNvSpPr txBox="1">
            <a:spLocks noChangeArrowheads="1"/>
          </p:cNvSpPr>
          <p:nvPr/>
        </p:nvSpPr>
        <p:spPr bwMode="auto">
          <a:xfrm>
            <a:off x="0" y="6597650"/>
            <a:ext cx="9144000" cy="260350"/>
          </a:xfrm>
          <a:prstGeom prst="rect">
            <a:avLst/>
          </a:prstGeom>
          <a:gradFill rotWithShape="0">
            <a:gsLst>
              <a:gs pos="0">
                <a:srgbClr val="0099CC"/>
              </a:gs>
              <a:gs pos="100000">
                <a:schemeClr val="tx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>
            <a:lvl1pPr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de-DE" sz="2800">
              <a:solidFill>
                <a:schemeClr val="bg1"/>
              </a:solidFill>
              <a:latin typeface="Verdana" pitchFamily="34" charset="0"/>
            </a:endParaRPr>
          </a:p>
        </p:txBody>
      </p:sp>
      <p:pic>
        <p:nvPicPr>
          <p:cNvPr id="2054" name="Picture 12" descr="uds_log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2763" y="6165850"/>
            <a:ext cx="1011237" cy="427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5" name="Picture 13" descr="uds-eule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437063"/>
            <a:ext cx="1568450" cy="2162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uds_log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2763" y="6165850"/>
            <a:ext cx="1011237" cy="427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5" name="Text Box 3"/>
          <p:cNvSpPr txBox="1">
            <a:spLocks noChangeArrowheads="1"/>
          </p:cNvSpPr>
          <p:nvPr/>
        </p:nvSpPr>
        <p:spPr bwMode="auto">
          <a:xfrm>
            <a:off x="0" y="6597650"/>
            <a:ext cx="9144000" cy="260350"/>
          </a:xfrm>
          <a:prstGeom prst="rect">
            <a:avLst/>
          </a:prstGeom>
          <a:gradFill rotWithShape="0">
            <a:gsLst>
              <a:gs pos="0">
                <a:srgbClr val="0099CC"/>
              </a:gs>
              <a:gs pos="100000">
                <a:schemeClr val="tx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>
            <a:lvl1pPr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de-DE" sz="2800">
              <a:solidFill>
                <a:schemeClr val="bg1"/>
              </a:solidFill>
              <a:latin typeface="Verdana" pitchFamily="34" charset="0"/>
            </a:endParaRPr>
          </a:p>
        </p:txBody>
      </p:sp>
      <p:sp>
        <p:nvSpPr>
          <p:cNvPr id="3076" name="Text Box 4"/>
          <p:cNvSpPr txBox="1">
            <a:spLocks noChangeArrowheads="1"/>
          </p:cNvSpPr>
          <p:nvPr/>
        </p:nvSpPr>
        <p:spPr bwMode="auto">
          <a:xfrm>
            <a:off x="0" y="0"/>
            <a:ext cx="9144000" cy="519113"/>
          </a:xfrm>
          <a:prstGeom prst="rect">
            <a:avLst/>
          </a:prstGeom>
          <a:gradFill rotWithShape="0">
            <a:gsLst>
              <a:gs pos="0">
                <a:srgbClr val="0099CC"/>
              </a:gs>
              <a:gs pos="100000">
                <a:schemeClr val="tx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sz="2800">
                <a:solidFill>
                  <a:schemeClr val="bg1"/>
                </a:solidFill>
              </a:rPr>
              <a:t>    H&amp;H Theory</a:t>
            </a:r>
          </a:p>
        </p:txBody>
      </p:sp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468313" y="692150"/>
            <a:ext cx="8286750" cy="40934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227013" indent="-227013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1pPr>
            <a:lvl2pPr marL="339725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marL="179388" indent="-179388" eaLnBrk="1" hangingPunct="1">
              <a:spcBef>
                <a:spcPct val="50000"/>
              </a:spcBef>
              <a:buClr>
                <a:srgbClr val="0099CC"/>
              </a:buClr>
              <a:buFont typeface="Wingdings" pitchFamily="2" charset="2"/>
              <a:buChar char="§"/>
              <a:defRPr/>
            </a:pPr>
            <a:r>
              <a:rPr lang="en-US">
                <a:cs typeface="+mn-cs"/>
              </a:rPr>
              <a:t>proposed in late 1980s </a:t>
            </a:r>
            <a:r>
              <a:rPr lang="en-US" sz="1600">
                <a:cs typeface="+mn-cs"/>
              </a:rPr>
              <a:t>[Lindblom 1990]</a:t>
            </a:r>
            <a:endParaRPr lang="en-US">
              <a:cs typeface="+mn-cs"/>
            </a:endParaRPr>
          </a:p>
          <a:p>
            <a:pPr marL="179388" indent="-179388" eaLnBrk="1" hangingPunct="1">
              <a:spcBef>
                <a:spcPct val="50000"/>
              </a:spcBef>
              <a:buClr>
                <a:srgbClr val="0099CC"/>
              </a:buClr>
              <a:buFont typeface="Wingdings" pitchFamily="2" charset="2"/>
              <a:buChar char="§"/>
              <a:defRPr/>
            </a:pPr>
            <a:r>
              <a:rPr lang="en-US">
                <a:cs typeface="+mn-cs"/>
              </a:rPr>
              <a:t>no invariance in articulation and acoustics</a:t>
            </a:r>
          </a:p>
          <a:p>
            <a:pPr marL="179388" indent="-179388" eaLnBrk="1" hangingPunct="1">
              <a:spcBef>
                <a:spcPct val="50000"/>
              </a:spcBef>
              <a:buClr>
                <a:srgbClr val="0099CC"/>
              </a:buClr>
              <a:buFont typeface="Wingdings" pitchFamily="2" charset="2"/>
              <a:buChar char="§"/>
              <a:defRPr/>
            </a:pPr>
            <a:r>
              <a:rPr lang="en-US">
                <a:cs typeface="+mn-cs"/>
              </a:rPr>
              <a:t>adaptive balance between hypo- and hyperarticluation</a:t>
            </a:r>
          </a:p>
          <a:p>
            <a:pPr marL="442913" lvl="1" indent="-179388" eaLnBrk="1" hangingPunct="1">
              <a:spcBef>
                <a:spcPct val="50000"/>
              </a:spcBef>
              <a:buClr>
                <a:srgbClr val="0099CC"/>
              </a:buClr>
              <a:buFont typeface="Wingdings" pitchFamily="2" charset="2"/>
              <a:buChar char="§"/>
              <a:tabLst>
                <a:tab pos="442913" algn="l"/>
              </a:tabLst>
              <a:defRPr/>
            </a:pPr>
            <a:r>
              <a:rPr lang="en-US">
                <a:cs typeface="+mn-cs"/>
              </a:rPr>
              <a:t>hypo-articulation: </a:t>
            </a:r>
            <a:r>
              <a:rPr lang="en-US"/>
              <a:t>economy principle, principle of least effort </a:t>
            </a:r>
            <a:r>
              <a:rPr lang="en-US">
                <a:sym typeface="Symbol"/>
              </a:rPr>
              <a:t></a:t>
            </a:r>
            <a:r>
              <a:rPr lang="en-US"/>
              <a:t> </a:t>
            </a:r>
            <a:r>
              <a:rPr lang="en-US">
                <a:cs typeface="+mn-cs"/>
              </a:rPr>
              <a:t>target undershoot, reduction</a:t>
            </a:r>
          </a:p>
          <a:p>
            <a:pPr marL="442913" lvl="1" indent="-179388" eaLnBrk="1" hangingPunct="1">
              <a:spcBef>
                <a:spcPct val="50000"/>
              </a:spcBef>
              <a:buClr>
                <a:srgbClr val="0099CC"/>
              </a:buClr>
              <a:buFont typeface="Wingdings" pitchFamily="2" charset="2"/>
              <a:buChar char="§"/>
              <a:tabLst>
                <a:tab pos="442913" algn="l"/>
              </a:tabLst>
              <a:defRPr/>
            </a:pPr>
            <a:r>
              <a:rPr lang="en-US">
                <a:cs typeface="+mn-cs"/>
              </a:rPr>
              <a:t>hyper-articulation: help listeners extract contrasts in adverse conditions or insufficient context</a:t>
            </a:r>
          </a:p>
          <a:p>
            <a:pPr marL="179388" lvl="1" indent="-179388" eaLnBrk="1" hangingPunct="1">
              <a:spcBef>
                <a:spcPct val="50000"/>
              </a:spcBef>
              <a:buClr>
                <a:srgbClr val="0099CC"/>
              </a:buClr>
              <a:buFont typeface="Wingdings" pitchFamily="2" charset="2"/>
              <a:buChar char="§"/>
              <a:tabLst>
                <a:tab pos="442913" algn="l"/>
              </a:tabLst>
              <a:defRPr/>
            </a:pPr>
            <a:r>
              <a:rPr lang="en-US">
                <a:cs typeface="+mn-cs"/>
              </a:rPr>
              <a:t>encode maximum information in signal with minimal articulatory effort</a:t>
            </a:r>
          </a:p>
          <a:p>
            <a:pPr marL="179388" lvl="1" indent="-179388" eaLnBrk="1" hangingPunct="1">
              <a:spcBef>
                <a:spcPct val="50000"/>
              </a:spcBef>
              <a:buClr>
                <a:srgbClr val="0099CC"/>
              </a:buClr>
              <a:buFont typeface="Wingdings" pitchFamily="2" charset="2"/>
              <a:buChar char="§"/>
              <a:tabLst>
                <a:tab pos="442913" algn="l"/>
              </a:tabLst>
              <a:defRPr/>
            </a:pPr>
            <a:r>
              <a:rPr lang="en-US">
                <a:cs typeface="+mn-cs"/>
              </a:rPr>
              <a:t>structure of speech sound inventories relies on adaptive dispersion: less vowel variability in languages with large vowel inventories</a:t>
            </a:r>
          </a:p>
        </p:txBody>
      </p:sp>
    </p:spTree>
    <p:extLst>
      <p:ext uri="{BB962C8B-B14F-4D97-AF65-F5344CB8AC3E}">
        <p14:creationId xmlns:p14="http://schemas.microsoft.com/office/powerpoint/2010/main" val="2084877639"/>
      </p:ext>
    </p:extLst>
  </p:cSld>
  <p:clrMapOvr>
    <a:masterClrMapping/>
  </p:clrMapOvr>
  <p:transition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uds_log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2763" y="6165850"/>
            <a:ext cx="1011237" cy="427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5" name="Text Box 3"/>
          <p:cNvSpPr txBox="1">
            <a:spLocks noChangeArrowheads="1"/>
          </p:cNvSpPr>
          <p:nvPr/>
        </p:nvSpPr>
        <p:spPr bwMode="auto">
          <a:xfrm>
            <a:off x="0" y="6597650"/>
            <a:ext cx="9144000" cy="260350"/>
          </a:xfrm>
          <a:prstGeom prst="rect">
            <a:avLst/>
          </a:prstGeom>
          <a:gradFill rotWithShape="0">
            <a:gsLst>
              <a:gs pos="0">
                <a:srgbClr val="0099CC"/>
              </a:gs>
              <a:gs pos="100000">
                <a:schemeClr val="tx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>
            <a:lvl1pPr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de-DE" sz="2800">
              <a:solidFill>
                <a:schemeClr val="bg1"/>
              </a:solidFill>
              <a:latin typeface="Verdana" pitchFamily="34" charset="0"/>
            </a:endParaRPr>
          </a:p>
        </p:txBody>
      </p:sp>
      <p:sp>
        <p:nvSpPr>
          <p:cNvPr id="3076" name="Text Box 4"/>
          <p:cNvSpPr txBox="1">
            <a:spLocks noChangeArrowheads="1"/>
          </p:cNvSpPr>
          <p:nvPr/>
        </p:nvSpPr>
        <p:spPr bwMode="auto">
          <a:xfrm>
            <a:off x="0" y="0"/>
            <a:ext cx="9144000" cy="519113"/>
          </a:xfrm>
          <a:prstGeom prst="rect">
            <a:avLst/>
          </a:prstGeom>
          <a:gradFill rotWithShape="0">
            <a:gsLst>
              <a:gs pos="0">
                <a:srgbClr val="0099CC"/>
              </a:gs>
              <a:gs pos="100000">
                <a:schemeClr val="tx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sz="2800">
                <a:solidFill>
                  <a:schemeClr val="bg1"/>
                </a:solidFill>
              </a:rPr>
              <a:t>    Quantal Theory</a:t>
            </a:r>
          </a:p>
        </p:txBody>
      </p:sp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468313" y="692150"/>
            <a:ext cx="8286750" cy="51706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227013" indent="-227013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1pPr>
            <a:lvl2pPr marL="339725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marL="179388" indent="-179388" eaLnBrk="1" hangingPunct="1">
              <a:spcBef>
                <a:spcPct val="50000"/>
              </a:spcBef>
              <a:buClr>
                <a:srgbClr val="0099CC"/>
              </a:buClr>
              <a:buFont typeface="Wingdings" pitchFamily="2" charset="2"/>
              <a:buChar char="§"/>
              <a:defRPr/>
            </a:pPr>
            <a:r>
              <a:rPr lang="en-US"/>
              <a:t>first proposed in 1970s </a:t>
            </a:r>
            <a:r>
              <a:rPr lang="en-US" sz="1600"/>
              <a:t>[Stevens 1972, 1989]</a:t>
            </a:r>
            <a:endParaRPr lang="en-US"/>
          </a:p>
          <a:p>
            <a:pPr marL="179388" indent="-179388" eaLnBrk="1" hangingPunct="1">
              <a:spcBef>
                <a:spcPct val="50000"/>
              </a:spcBef>
              <a:buClr>
                <a:srgbClr val="0099CC"/>
              </a:buClr>
              <a:buFont typeface="Wingdings" pitchFamily="2" charset="2"/>
              <a:buChar char="§"/>
              <a:defRPr/>
            </a:pPr>
            <a:r>
              <a:rPr lang="en-US">
                <a:cs typeface="+mn-cs"/>
              </a:rPr>
              <a:t>non-linear relations between</a:t>
            </a:r>
          </a:p>
          <a:p>
            <a:pPr marL="442913" lvl="1" indent="-179388" eaLnBrk="1" hangingPunct="1">
              <a:spcBef>
                <a:spcPct val="50000"/>
              </a:spcBef>
              <a:buClr>
                <a:srgbClr val="0099CC"/>
              </a:buClr>
              <a:buFont typeface="Wingdings" pitchFamily="2" charset="2"/>
              <a:buChar char="§"/>
              <a:defRPr/>
            </a:pPr>
            <a:r>
              <a:rPr lang="en-US">
                <a:cs typeface="+mn-cs"/>
              </a:rPr>
              <a:t>articulatory space and acoustic space</a:t>
            </a:r>
          </a:p>
          <a:p>
            <a:pPr marL="442913" lvl="1" indent="-179388" eaLnBrk="1" hangingPunct="1">
              <a:spcBef>
                <a:spcPct val="50000"/>
              </a:spcBef>
              <a:buClr>
                <a:srgbClr val="0099CC"/>
              </a:buClr>
              <a:buFont typeface="Wingdings" pitchFamily="2" charset="2"/>
              <a:buChar char="§"/>
              <a:defRPr/>
            </a:pPr>
            <a:r>
              <a:rPr lang="en-US">
                <a:cs typeface="+mn-cs"/>
              </a:rPr>
              <a:t>acoustic space and auditory-perceptual space (e.g., CP)</a:t>
            </a:r>
          </a:p>
          <a:p>
            <a:pPr marL="179388" indent="-179388" eaLnBrk="1" hangingPunct="1">
              <a:spcBef>
                <a:spcPct val="50000"/>
              </a:spcBef>
              <a:buClr>
                <a:srgbClr val="0099CC"/>
              </a:buClr>
              <a:buFont typeface="Wingdings" pitchFamily="2" charset="2"/>
              <a:buChar char="§"/>
              <a:defRPr/>
            </a:pPr>
            <a:r>
              <a:rPr lang="en-US">
                <a:cs typeface="+mn-cs"/>
              </a:rPr>
              <a:t>invariance based on non-linear relations</a:t>
            </a:r>
          </a:p>
          <a:p>
            <a:pPr marL="179388" indent="-179388" eaLnBrk="1" hangingPunct="1">
              <a:spcBef>
                <a:spcPct val="50000"/>
              </a:spcBef>
              <a:buClr>
                <a:srgbClr val="0099CC"/>
              </a:buClr>
              <a:buFont typeface="Wingdings" pitchFamily="2" charset="2"/>
              <a:buChar char="§"/>
              <a:defRPr/>
            </a:pPr>
            <a:r>
              <a:rPr lang="en-US">
                <a:cs typeface="+mn-cs"/>
              </a:rPr>
              <a:t>invariance may be found in perception, acoustics, not in articulation</a:t>
            </a:r>
          </a:p>
          <a:p>
            <a:pPr marL="179388" indent="-179388" eaLnBrk="1" hangingPunct="1">
              <a:spcBef>
                <a:spcPct val="50000"/>
              </a:spcBef>
              <a:buClr>
                <a:srgbClr val="0099CC"/>
              </a:buClr>
              <a:buFont typeface="Wingdings" pitchFamily="2" charset="2"/>
              <a:buChar char="§"/>
              <a:defRPr/>
            </a:pPr>
            <a:r>
              <a:rPr lang="en-US">
                <a:cs typeface="+mn-cs"/>
              </a:rPr>
              <a:t>structure of sound inventories relies on regions of invariance, phoneme boundaries in areas of quantal changes</a:t>
            </a:r>
          </a:p>
          <a:p>
            <a:pPr marL="179388" indent="-179388" eaLnBrk="1" hangingPunct="1">
              <a:spcBef>
                <a:spcPct val="50000"/>
              </a:spcBef>
              <a:buClr>
                <a:srgbClr val="0099CC"/>
              </a:buClr>
              <a:buFont typeface="Wingdings" pitchFamily="2" charset="2"/>
              <a:buChar char="§"/>
              <a:defRPr/>
            </a:pPr>
            <a:r>
              <a:rPr lang="en-US">
                <a:cs typeface="+mn-cs"/>
              </a:rPr>
              <a:t>further developed into Lexical Access From Features model</a:t>
            </a:r>
          </a:p>
          <a:p>
            <a:pPr marL="179388" indent="-179388" eaLnBrk="1" hangingPunct="1">
              <a:spcBef>
                <a:spcPct val="50000"/>
              </a:spcBef>
              <a:buClr>
                <a:srgbClr val="0099CC"/>
              </a:buClr>
              <a:buFont typeface="Wingdings" pitchFamily="2" charset="2"/>
              <a:buChar char="§"/>
              <a:defRPr/>
            </a:pPr>
            <a:r>
              <a:rPr lang="en-US">
                <a:cs typeface="+mn-cs"/>
              </a:rPr>
              <a:t>objects of perception: distinctive features, extracted from quantal space</a:t>
            </a:r>
          </a:p>
          <a:p>
            <a:pPr marL="179388" indent="-179388" eaLnBrk="1" hangingPunct="1">
              <a:spcBef>
                <a:spcPct val="50000"/>
              </a:spcBef>
              <a:buClr>
                <a:srgbClr val="0099CC"/>
              </a:buClr>
              <a:buFont typeface="Wingdings" pitchFamily="2" charset="2"/>
              <a:buChar char="§"/>
              <a:defRPr/>
            </a:pPr>
            <a:r>
              <a:rPr lang="en-US">
                <a:cs typeface="+mn-cs"/>
              </a:rPr>
              <a:t>feature-based specification of mental lexicon</a:t>
            </a:r>
          </a:p>
        </p:txBody>
      </p:sp>
    </p:spTree>
    <p:extLst>
      <p:ext uri="{BB962C8B-B14F-4D97-AF65-F5344CB8AC3E}">
        <p14:creationId xmlns:p14="http://schemas.microsoft.com/office/powerpoint/2010/main" val="3528291508"/>
      </p:ext>
    </p:extLst>
  </p:cSld>
  <p:clrMapOvr>
    <a:masterClrMapping/>
  </p:clrMapOvr>
  <p:transition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uds_log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2763" y="6165850"/>
            <a:ext cx="1011237" cy="427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1" name="Text Box 3"/>
          <p:cNvSpPr txBox="1">
            <a:spLocks noChangeArrowheads="1"/>
          </p:cNvSpPr>
          <p:nvPr/>
        </p:nvSpPr>
        <p:spPr bwMode="auto">
          <a:xfrm>
            <a:off x="0" y="6597650"/>
            <a:ext cx="9144000" cy="260350"/>
          </a:xfrm>
          <a:prstGeom prst="rect">
            <a:avLst/>
          </a:prstGeom>
          <a:gradFill rotWithShape="0">
            <a:gsLst>
              <a:gs pos="0">
                <a:srgbClr val="0099CC"/>
              </a:gs>
              <a:gs pos="100000">
                <a:schemeClr val="tx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>
            <a:lvl1pPr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de-DE" sz="2800">
              <a:solidFill>
                <a:schemeClr val="bg1"/>
              </a:solidFill>
              <a:latin typeface="Verdana" pitchFamily="34" charset="0"/>
            </a:endParaRPr>
          </a:p>
        </p:txBody>
      </p:sp>
      <p:sp>
        <p:nvSpPr>
          <p:cNvPr id="12292" name="Text Box 4"/>
          <p:cNvSpPr txBox="1">
            <a:spLocks noChangeArrowheads="1"/>
          </p:cNvSpPr>
          <p:nvPr/>
        </p:nvSpPr>
        <p:spPr bwMode="auto">
          <a:xfrm>
            <a:off x="0" y="0"/>
            <a:ext cx="9144000" cy="519113"/>
          </a:xfrm>
          <a:prstGeom prst="rect">
            <a:avLst/>
          </a:prstGeom>
          <a:gradFill rotWithShape="0">
            <a:gsLst>
              <a:gs pos="0">
                <a:srgbClr val="0099CC"/>
              </a:gs>
              <a:gs pos="100000">
                <a:schemeClr val="tx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sz="2800">
                <a:solidFill>
                  <a:schemeClr val="bg1"/>
                </a:solidFill>
              </a:rPr>
              <a:t>    Phonetic "consensus" model</a:t>
            </a:r>
          </a:p>
        </p:txBody>
      </p:sp>
      <p:grpSp>
        <p:nvGrpSpPr>
          <p:cNvPr id="6" name="Group 7"/>
          <p:cNvGrpSpPr>
            <a:grpSpLocks/>
          </p:cNvGrpSpPr>
          <p:nvPr/>
        </p:nvGrpSpPr>
        <p:grpSpPr bwMode="auto">
          <a:xfrm>
            <a:off x="171450" y="2011363"/>
            <a:ext cx="2520950" cy="1016000"/>
            <a:chOff x="158" y="1570"/>
            <a:chExt cx="1588" cy="640"/>
          </a:xfrm>
        </p:grpSpPr>
        <p:sp>
          <p:nvSpPr>
            <p:cNvPr id="8" name="Text Box 8"/>
            <p:cNvSpPr txBox="1">
              <a:spLocks noChangeArrowheads="1"/>
            </p:cNvSpPr>
            <p:nvPr/>
          </p:nvSpPr>
          <p:spPr bwMode="auto">
            <a:xfrm>
              <a:off x="975" y="1570"/>
              <a:ext cx="771" cy="640"/>
            </a:xfrm>
            <a:prstGeom prst="rect">
              <a:avLst/>
            </a:prstGeom>
            <a:noFill/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/>
              <a:r>
                <a:rPr lang="de-DE" sz="2000">
                  <a:latin typeface="Tahoma" pitchFamily="34" charset="0"/>
                </a:rPr>
                <a:t>periph.</a:t>
              </a:r>
            </a:p>
            <a:p>
              <a:pPr algn="ctr"/>
              <a:r>
                <a:rPr lang="de-DE" sz="2000">
                  <a:latin typeface="Tahoma" pitchFamily="34" charset="0"/>
                </a:rPr>
                <a:t>auditory</a:t>
              </a:r>
            </a:p>
            <a:p>
              <a:pPr algn="ctr"/>
              <a:r>
                <a:rPr lang="de-DE" sz="2000">
                  <a:latin typeface="Tahoma" pitchFamily="34" charset="0"/>
                </a:rPr>
                <a:t>process.</a:t>
              </a:r>
              <a:endParaRPr lang="en-US" sz="2000">
                <a:latin typeface="Tahoma" pitchFamily="34" charset="0"/>
              </a:endParaRPr>
            </a:p>
          </p:txBody>
        </p:sp>
        <p:sp>
          <p:nvSpPr>
            <p:cNvPr id="9" name="Text Box 9"/>
            <p:cNvSpPr txBox="1">
              <a:spLocks noChangeArrowheads="1"/>
            </p:cNvSpPr>
            <p:nvPr/>
          </p:nvSpPr>
          <p:spPr bwMode="auto">
            <a:xfrm>
              <a:off x="158" y="1661"/>
              <a:ext cx="635" cy="448"/>
            </a:xfrm>
            <a:prstGeom prst="rect">
              <a:avLst/>
            </a:prstGeom>
            <a:noFill/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de-DE" sz="2000">
                  <a:latin typeface="Tahoma" pitchFamily="34" charset="0"/>
                </a:rPr>
                <a:t>speechsignal</a:t>
              </a:r>
              <a:endParaRPr lang="en-US" sz="2000">
                <a:latin typeface="Tahoma" pitchFamily="34" charset="0"/>
              </a:endParaRPr>
            </a:p>
          </p:txBody>
        </p:sp>
        <p:sp>
          <p:nvSpPr>
            <p:cNvPr id="10" name="Line 10"/>
            <p:cNvSpPr>
              <a:spLocks noChangeShapeType="1"/>
            </p:cNvSpPr>
            <p:nvPr/>
          </p:nvSpPr>
          <p:spPr bwMode="auto">
            <a:xfrm>
              <a:off x="793" y="1888"/>
              <a:ext cx="18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lg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endParaRPr lang="de-DE"/>
            </a:p>
          </p:txBody>
        </p:sp>
      </p:grpSp>
      <p:grpSp>
        <p:nvGrpSpPr>
          <p:cNvPr id="11" name="Group 11"/>
          <p:cNvGrpSpPr>
            <a:grpSpLocks/>
          </p:cNvGrpSpPr>
          <p:nvPr/>
        </p:nvGrpSpPr>
        <p:grpSpPr bwMode="auto">
          <a:xfrm>
            <a:off x="2043113" y="2011363"/>
            <a:ext cx="2017712" cy="1778000"/>
            <a:chOff x="1337" y="1570"/>
            <a:chExt cx="1271" cy="1120"/>
          </a:xfrm>
        </p:grpSpPr>
        <p:sp>
          <p:nvSpPr>
            <p:cNvPr id="12" name="Line 12"/>
            <p:cNvSpPr>
              <a:spLocks noChangeShapeType="1"/>
            </p:cNvSpPr>
            <p:nvPr/>
          </p:nvSpPr>
          <p:spPr bwMode="auto">
            <a:xfrm>
              <a:off x="1746" y="2024"/>
              <a:ext cx="726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lg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endParaRPr lang="de-DE"/>
            </a:p>
          </p:txBody>
        </p:sp>
        <p:sp>
          <p:nvSpPr>
            <p:cNvPr id="13" name="Line 13"/>
            <p:cNvSpPr>
              <a:spLocks noChangeShapeType="1"/>
            </p:cNvSpPr>
            <p:nvPr/>
          </p:nvSpPr>
          <p:spPr bwMode="auto">
            <a:xfrm>
              <a:off x="1746" y="1752"/>
              <a:ext cx="726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lg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endParaRPr lang="de-DE"/>
            </a:p>
          </p:txBody>
        </p:sp>
        <p:sp>
          <p:nvSpPr>
            <p:cNvPr id="14" name="Line 14"/>
            <p:cNvSpPr>
              <a:spLocks noChangeShapeType="1"/>
            </p:cNvSpPr>
            <p:nvPr/>
          </p:nvSpPr>
          <p:spPr bwMode="auto">
            <a:xfrm>
              <a:off x="1746" y="1888"/>
              <a:ext cx="726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lg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endParaRPr lang="de-DE"/>
            </a:p>
          </p:txBody>
        </p:sp>
        <p:sp>
          <p:nvSpPr>
            <p:cNvPr id="15" name="Text Box 15"/>
            <p:cNvSpPr txBox="1">
              <a:spLocks noChangeArrowheads="1"/>
            </p:cNvSpPr>
            <p:nvPr/>
          </p:nvSpPr>
          <p:spPr bwMode="auto">
            <a:xfrm>
              <a:off x="1792" y="1570"/>
              <a:ext cx="571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de-DE" sz="1600">
                  <a:latin typeface="Tahoma" pitchFamily="34" charset="0"/>
                </a:rPr>
                <a:t>acoustic</a:t>
              </a:r>
              <a:endParaRPr lang="en-US" sz="1600">
                <a:latin typeface="Tahoma" pitchFamily="34" charset="0"/>
              </a:endParaRPr>
            </a:p>
          </p:txBody>
        </p:sp>
        <p:sp>
          <p:nvSpPr>
            <p:cNvPr id="16" name="Text Box 16"/>
            <p:cNvSpPr txBox="1">
              <a:spLocks noChangeArrowheads="1"/>
            </p:cNvSpPr>
            <p:nvPr/>
          </p:nvSpPr>
          <p:spPr bwMode="auto">
            <a:xfrm>
              <a:off x="1882" y="1979"/>
              <a:ext cx="370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de-DE" sz="1600">
                  <a:latin typeface="Tahoma" pitchFamily="34" charset="0"/>
                </a:rPr>
                <a:t>cues</a:t>
              </a:r>
              <a:endParaRPr lang="en-US" sz="1600">
                <a:latin typeface="Tahoma" pitchFamily="34" charset="0"/>
              </a:endParaRPr>
            </a:p>
          </p:txBody>
        </p:sp>
        <p:sp>
          <p:nvSpPr>
            <p:cNvPr id="17" name="Line 17"/>
            <p:cNvSpPr>
              <a:spLocks noChangeShapeType="1"/>
            </p:cNvSpPr>
            <p:nvPr/>
          </p:nvSpPr>
          <p:spPr bwMode="auto">
            <a:xfrm>
              <a:off x="1338" y="2205"/>
              <a:ext cx="0" cy="273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endParaRPr lang="de-DE"/>
            </a:p>
          </p:txBody>
        </p:sp>
        <p:sp>
          <p:nvSpPr>
            <p:cNvPr id="18" name="Line 18"/>
            <p:cNvSpPr>
              <a:spLocks noChangeShapeType="1"/>
            </p:cNvSpPr>
            <p:nvPr/>
          </p:nvSpPr>
          <p:spPr bwMode="auto">
            <a:xfrm>
              <a:off x="2608" y="2205"/>
              <a:ext cx="0" cy="273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triangle" w="lg" len="med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endParaRPr lang="de-DE"/>
            </a:p>
          </p:txBody>
        </p:sp>
        <p:sp>
          <p:nvSpPr>
            <p:cNvPr id="19" name="Line 19"/>
            <p:cNvSpPr>
              <a:spLocks noChangeShapeType="1"/>
            </p:cNvSpPr>
            <p:nvPr/>
          </p:nvSpPr>
          <p:spPr bwMode="auto">
            <a:xfrm>
              <a:off x="1337" y="2477"/>
              <a:ext cx="1271" cy="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endParaRPr lang="de-DE"/>
            </a:p>
          </p:txBody>
        </p:sp>
        <p:sp>
          <p:nvSpPr>
            <p:cNvPr id="20" name="Text Box 20"/>
            <p:cNvSpPr txBox="1">
              <a:spLocks noChangeArrowheads="1"/>
            </p:cNvSpPr>
            <p:nvPr/>
          </p:nvSpPr>
          <p:spPr bwMode="auto">
            <a:xfrm>
              <a:off x="1383" y="2478"/>
              <a:ext cx="1079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de-DE" sz="1600">
                  <a:latin typeface="Tahoma" pitchFamily="34" charset="0"/>
                </a:rPr>
                <a:t>landmarks/pivots</a:t>
              </a:r>
              <a:endParaRPr lang="en-US" sz="1600">
                <a:latin typeface="Tahoma" pitchFamily="34" charset="0"/>
              </a:endParaRPr>
            </a:p>
          </p:txBody>
        </p:sp>
      </p:grpSp>
      <p:grpSp>
        <p:nvGrpSpPr>
          <p:cNvPr id="21" name="Group 21"/>
          <p:cNvGrpSpPr>
            <a:grpSpLocks/>
          </p:cNvGrpSpPr>
          <p:nvPr/>
        </p:nvGrpSpPr>
        <p:grpSpPr bwMode="auto">
          <a:xfrm>
            <a:off x="3844925" y="2011363"/>
            <a:ext cx="3084513" cy="1016000"/>
            <a:chOff x="2472" y="1570"/>
            <a:chExt cx="1943" cy="640"/>
          </a:xfrm>
        </p:grpSpPr>
        <p:sp>
          <p:nvSpPr>
            <p:cNvPr id="22" name="Text Box 22"/>
            <p:cNvSpPr txBox="1">
              <a:spLocks noChangeArrowheads="1"/>
            </p:cNvSpPr>
            <p:nvPr/>
          </p:nvSpPr>
          <p:spPr bwMode="auto">
            <a:xfrm>
              <a:off x="2472" y="1570"/>
              <a:ext cx="782" cy="640"/>
            </a:xfrm>
            <a:prstGeom prst="rect">
              <a:avLst/>
            </a:prstGeom>
            <a:noFill/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de-DE" sz="2000">
                  <a:latin typeface="Tahoma" pitchFamily="34" charset="0"/>
                </a:rPr>
                <a:t>phonetic-</a:t>
              </a:r>
            </a:p>
            <a:p>
              <a:pPr algn="ctr"/>
              <a:r>
                <a:rPr lang="de-DE" sz="2000">
                  <a:latin typeface="Tahoma" pitchFamily="34" charset="0"/>
                </a:rPr>
                <a:t>prosodic</a:t>
              </a:r>
            </a:p>
            <a:p>
              <a:pPr algn="ctr"/>
              <a:r>
                <a:rPr lang="de-DE" sz="2000">
                  <a:latin typeface="Tahoma" pitchFamily="34" charset="0"/>
                </a:rPr>
                <a:t>module</a:t>
              </a:r>
              <a:endParaRPr lang="en-US" sz="2000">
                <a:latin typeface="Tahoma" pitchFamily="34" charset="0"/>
              </a:endParaRPr>
            </a:p>
          </p:txBody>
        </p:sp>
        <p:sp>
          <p:nvSpPr>
            <p:cNvPr id="23" name="Text Box 23"/>
            <p:cNvSpPr txBox="1">
              <a:spLocks noChangeArrowheads="1"/>
            </p:cNvSpPr>
            <p:nvPr/>
          </p:nvSpPr>
          <p:spPr bwMode="auto">
            <a:xfrm>
              <a:off x="3515" y="1661"/>
              <a:ext cx="900" cy="448"/>
            </a:xfrm>
            <a:prstGeom prst="rect">
              <a:avLst/>
            </a:prstGeom>
            <a:noFill/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de-DE" sz="2000">
                  <a:latin typeface="Tahoma" pitchFamily="34" charset="0"/>
                </a:rPr>
                <a:t>features </a:t>
              </a:r>
            </a:p>
            <a:p>
              <a:pPr algn="ctr"/>
              <a:r>
                <a:rPr lang="de-DE" sz="2000">
                  <a:latin typeface="Tahoma" pitchFamily="34" charset="0"/>
                </a:rPr>
                <a:t>(w/ confid)</a:t>
              </a:r>
              <a:endParaRPr lang="en-US" sz="2000">
                <a:latin typeface="Tahoma" pitchFamily="34" charset="0"/>
              </a:endParaRPr>
            </a:p>
          </p:txBody>
        </p:sp>
        <p:sp>
          <p:nvSpPr>
            <p:cNvPr id="24" name="Line 24"/>
            <p:cNvSpPr>
              <a:spLocks noChangeShapeType="1"/>
            </p:cNvSpPr>
            <p:nvPr/>
          </p:nvSpPr>
          <p:spPr bwMode="auto">
            <a:xfrm>
              <a:off x="3243" y="1888"/>
              <a:ext cx="273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lg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endParaRPr lang="de-DE"/>
            </a:p>
          </p:txBody>
        </p:sp>
      </p:grpSp>
      <p:grpSp>
        <p:nvGrpSpPr>
          <p:cNvPr id="25" name="Group 25"/>
          <p:cNvGrpSpPr>
            <a:grpSpLocks/>
          </p:cNvGrpSpPr>
          <p:nvPr/>
        </p:nvGrpSpPr>
        <p:grpSpPr bwMode="auto">
          <a:xfrm>
            <a:off x="6940550" y="2155826"/>
            <a:ext cx="1608138" cy="711200"/>
            <a:chOff x="4422" y="1661"/>
            <a:chExt cx="1013" cy="448"/>
          </a:xfrm>
        </p:grpSpPr>
        <p:sp>
          <p:nvSpPr>
            <p:cNvPr id="26" name="Line 26"/>
            <p:cNvSpPr>
              <a:spLocks noChangeShapeType="1"/>
            </p:cNvSpPr>
            <p:nvPr/>
          </p:nvSpPr>
          <p:spPr bwMode="auto">
            <a:xfrm>
              <a:off x="4422" y="1888"/>
              <a:ext cx="273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lg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endParaRPr lang="de-DE"/>
            </a:p>
          </p:txBody>
        </p:sp>
        <p:sp>
          <p:nvSpPr>
            <p:cNvPr id="27" name="Text Box 27"/>
            <p:cNvSpPr txBox="1">
              <a:spLocks noChangeArrowheads="1"/>
            </p:cNvSpPr>
            <p:nvPr/>
          </p:nvSpPr>
          <p:spPr bwMode="auto">
            <a:xfrm>
              <a:off x="4694" y="1661"/>
              <a:ext cx="741" cy="448"/>
            </a:xfrm>
            <a:prstGeom prst="rect">
              <a:avLst/>
            </a:prstGeom>
            <a:noFill/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de-DE" sz="2000">
                  <a:latin typeface="Tahoma" pitchFamily="34" charset="0"/>
                </a:rPr>
                <a:t>lexicon/ </a:t>
              </a:r>
            </a:p>
            <a:p>
              <a:pPr algn="ctr"/>
              <a:r>
                <a:rPr lang="de-DE" sz="2000">
                  <a:latin typeface="Tahoma" pitchFamily="34" charset="0"/>
                </a:rPr>
                <a:t>syllabary</a:t>
              </a:r>
              <a:endParaRPr lang="en-US" sz="2000">
                <a:latin typeface="Tahoma" pitchFamily="34" charset="0"/>
              </a:endParaRPr>
            </a:p>
          </p:txBody>
        </p:sp>
      </p:grpSp>
      <p:grpSp>
        <p:nvGrpSpPr>
          <p:cNvPr id="28" name="Group 28"/>
          <p:cNvGrpSpPr>
            <a:grpSpLocks/>
          </p:cNvGrpSpPr>
          <p:nvPr/>
        </p:nvGrpSpPr>
        <p:grpSpPr bwMode="auto">
          <a:xfrm>
            <a:off x="3771900" y="1003301"/>
            <a:ext cx="2592388" cy="1152525"/>
            <a:chOff x="2426" y="935"/>
            <a:chExt cx="1633" cy="726"/>
          </a:xfrm>
        </p:grpSpPr>
        <p:sp>
          <p:nvSpPr>
            <p:cNvPr id="29" name="Line 29"/>
            <p:cNvSpPr>
              <a:spLocks noChangeShapeType="1"/>
            </p:cNvSpPr>
            <p:nvPr/>
          </p:nvSpPr>
          <p:spPr bwMode="auto">
            <a:xfrm>
              <a:off x="3107" y="1071"/>
              <a:ext cx="0" cy="22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dash"/>
              <a:round/>
              <a:headEnd type="none" w="lg" len="med"/>
              <a:tailEnd type="triangle" w="lg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endParaRPr lang="de-DE"/>
            </a:p>
          </p:txBody>
        </p:sp>
        <p:sp>
          <p:nvSpPr>
            <p:cNvPr id="30" name="Line 30"/>
            <p:cNvSpPr>
              <a:spLocks noChangeShapeType="1"/>
            </p:cNvSpPr>
            <p:nvPr/>
          </p:nvSpPr>
          <p:spPr bwMode="auto">
            <a:xfrm>
              <a:off x="2608" y="1434"/>
              <a:ext cx="0" cy="137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lg" len="med"/>
              <a:tailEnd type="triangle" w="lg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endParaRPr lang="de-DE"/>
            </a:p>
          </p:txBody>
        </p:sp>
        <p:sp>
          <p:nvSpPr>
            <p:cNvPr id="31" name="Line 31"/>
            <p:cNvSpPr>
              <a:spLocks noChangeShapeType="1"/>
            </p:cNvSpPr>
            <p:nvPr/>
          </p:nvSpPr>
          <p:spPr bwMode="auto">
            <a:xfrm>
              <a:off x="3107" y="1434"/>
              <a:ext cx="0" cy="137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lg" len="med"/>
              <a:tailEnd type="triangle" w="lg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endParaRPr lang="de-DE"/>
            </a:p>
          </p:txBody>
        </p:sp>
        <p:sp>
          <p:nvSpPr>
            <p:cNvPr id="32" name="Text Box 32"/>
            <p:cNvSpPr txBox="1">
              <a:spLocks noChangeArrowheads="1"/>
            </p:cNvSpPr>
            <p:nvPr/>
          </p:nvSpPr>
          <p:spPr bwMode="auto">
            <a:xfrm>
              <a:off x="2426" y="1253"/>
              <a:ext cx="438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de-DE" sz="1600">
                  <a:latin typeface="Tahoma" pitchFamily="34" charset="0"/>
                </a:rPr>
                <a:t>phon.</a:t>
              </a:r>
              <a:endParaRPr lang="en-US" sz="1600">
                <a:latin typeface="Tahoma" pitchFamily="34" charset="0"/>
              </a:endParaRPr>
            </a:p>
          </p:txBody>
        </p:sp>
        <p:sp>
          <p:nvSpPr>
            <p:cNvPr id="33" name="Text Box 33"/>
            <p:cNvSpPr txBox="1">
              <a:spLocks noChangeArrowheads="1"/>
            </p:cNvSpPr>
            <p:nvPr/>
          </p:nvSpPr>
          <p:spPr bwMode="auto">
            <a:xfrm>
              <a:off x="2899" y="1253"/>
              <a:ext cx="399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de-DE" sz="1600">
                  <a:latin typeface="Tahoma" pitchFamily="34" charset="0"/>
                </a:rPr>
                <a:t>pros.</a:t>
              </a:r>
              <a:endParaRPr lang="en-US" sz="1600">
                <a:latin typeface="Tahoma" pitchFamily="34" charset="0"/>
              </a:endParaRPr>
            </a:p>
          </p:txBody>
        </p:sp>
        <p:sp>
          <p:nvSpPr>
            <p:cNvPr id="34" name="Line 34"/>
            <p:cNvSpPr>
              <a:spLocks noChangeShapeType="1"/>
            </p:cNvSpPr>
            <p:nvPr/>
          </p:nvSpPr>
          <p:spPr bwMode="auto">
            <a:xfrm>
              <a:off x="2608" y="1071"/>
              <a:ext cx="0" cy="22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dash"/>
              <a:round/>
              <a:headEnd type="none" w="lg" len="med"/>
              <a:tailEnd type="triangle" w="lg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endParaRPr lang="de-DE"/>
            </a:p>
          </p:txBody>
        </p:sp>
        <p:sp>
          <p:nvSpPr>
            <p:cNvPr id="35" name="Text Box 35"/>
            <p:cNvSpPr txBox="1">
              <a:spLocks noChangeArrowheads="1"/>
            </p:cNvSpPr>
            <p:nvPr/>
          </p:nvSpPr>
          <p:spPr bwMode="auto">
            <a:xfrm>
              <a:off x="3243" y="935"/>
              <a:ext cx="532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de-DE" sz="1600">
                  <a:latin typeface="Tahoma" pitchFamily="34" charset="0"/>
                </a:rPr>
                <a:t>context</a:t>
              </a:r>
              <a:endParaRPr lang="en-US" sz="1600">
                <a:latin typeface="Tahoma" pitchFamily="34" charset="0"/>
              </a:endParaRPr>
            </a:p>
          </p:txBody>
        </p:sp>
        <p:sp>
          <p:nvSpPr>
            <p:cNvPr id="36" name="Line 36"/>
            <p:cNvSpPr>
              <a:spLocks noChangeShapeType="1"/>
            </p:cNvSpPr>
            <p:nvPr/>
          </p:nvSpPr>
          <p:spPr bwMode="auto">
            <a:xfrm flipH="1">
              <a:off x="2608" y="1071"/>
              <a:ext cx="635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endParaRPr lang="de-DE"/>
            </a:p>
          </p:txBody>
        </p:sp>
        <p:sp>
          <p:nvSpPr>
            <p:cNvPr id="37" name="Line 37"/>
            <p:cNvSpPr>
              <a:spLocks noChangeShapeType="1"/>
            </p:cNvSpPr>
            <p:nvPr/>
          </p:nvSpPr>
          <p:spPr bwMode="auto">
            <a:xfrm flipV="1">
              <a:off x="4059" y="1071"/>
              <a:ext cx="0" cy="59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endParaRPr lang="de-DE"/>
            </a:p>
          </p:txBody>
        </p:sp>
        <p:sp>
          <p:nvSpPr>
            <p:cNvPr id="38" name="Line 38"/>
            <p:cNvSpPr>
              <a:spLocks noChangeShapeType="1"/>
            </p:cNvSpPr>
            <p:nvPr/>
          </p:nvSpPr>
          <p:spPr bwMode="auto">
            <a:xfrm flipH="1">
              <a:off x="3787" y="1071"/>
              <a:ext cx="27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endParaRPr lang="de-DE"/>
            </a:p>
          </p:txBody>
        </p:sp>
      </p:grpSp>
      <p:grpSp>
        <p:nvGrpSpPr>
          <p:cNvPr id="39" name="Group 39"/>
          <p:cNvGrpSpPr>
            <a:grpSpLocks/>
          </p:cNvGrpSpPr>
          <p:nvPr/>
        </p:nvGrpSpPr>
        <p:grpSpPr bwMode="auto">
          <a:xfrm>
            <a:off x="4532313" y="3019426"/>
            <a:ext cx="504825" cy="1152525"/>
            <a:chOff x="2905" y="2205"/>
            <a:chExt cx="318" cy="726"/>
          </a:xfrm>
        </p:grpSpPr>
        <p:sp>
          <p:nvSpPr>
            <p:cNvPr id="40" name="Text Box 40"/>
            <p:cNvSpPr txBox="1">
              <a:spLocks noChangeArrowheads="1"/>
            </p:cNvSpPr>
            <p:nvPr/>
          </p:nvSpPr>
          <p:spPr bwMode="auto">
            <a:xfrm>
              <a:off x="2905" y="2432"/>
              <a:ext cx="318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de-DE" sz="2000">
                  <a:latin typeface="Tahoma" pitchFamily="34" charset="0"/>
                </a:rPr>
                <a:t>=?</a:t>
              </a:r>
              <a:endParaRPr lang="en-US" sz="2000">
                <a:latin typeface="Tahoma" pitchFamily="34" charset="0"/>
              </a:endParaRPr>
            </a:p>
          </p:txBody>
        </p:sp>
        <p:sp>
          <p:nvSpPr>
            <p:cNvPr id="41" name="Oval 41"/>
            <p:cNvSpPr>
              <a:spLocks noChangeArrowheads="1"/>
            </p:cNvSpPr>
            <p:nvPr/>
          </p:nvSpPr>
          <p:spPr bwMode="auto">
            <a:xfrm>
              <a:off x="2950" y="2432"/>
              <a:ext cx="272" cy="272"/>
            </a:xfrm>
            <a:prstGeom prst="ellipse">
              <a:avLst/>
            </a:prstGeom>
            <a:noFill/>
            <a:ln w="12700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de-DE"/>
            </a:p>
          </p:txBody>
        </p:sp>
        <p:sp>
          <p:nvSpPr>
            <p:cNvPr id="42" name="Line 42"/>
            <p:cNvSpPr>
              <a:spLocks noChangeShapeType="1"/>
            </p:cNvSpPr>
            <p:nvPr/>
          </p:nvSpPr>
          <p:spPr bwMode="auto">
            <a:xfrm>
              <a:off x="3086" y="2704"/>
              <a:ext cx="0" cy="227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triangle" w="lg" len="med"/>
              <a:tailEnd type="none" w="lg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endParaRPr lang="de-DE"/>
            </a:p>
          </p:txBody>
        </p:sp>
        <p:sp>
          <p:nvSpPr>
            <p:cNvPr id="43" name="Line 43"/>
            <p:cNvSpPr>
              <a:spLocks noChangeShapeType="1"/>
            </p:cNvSpPr>
            <p:nvPr/>
          </p:nvSpPr>
          <p:spPr bwMode="auto">
            <a:xfrm flipV="1">
              <a:off x="3086" y="2205"/>
              <a:ext cx="0" cy="227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triangle" w="lg" len="med"/>
              <a:tailEnd type="triangle" w="lg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endParaRPr lang="de-DE"/>
            </a:p>
          </p:txBody>
        </p:sp>
      </p:grpSp>
      <p:grpSp>
        <p:nvGrpSpPr>
          <p:cNvPr id="44" name="Group 44"/>
          <p:cNvGrpSpPr>
            <a:grpSpLocks/>
          </p:cNvGrpSpPr>
          <p:nvPr/>
        </p:nvGrpSpPr>
        <p:grpSpPr bwMode="auto">
          <a:xfrm>
            <a:off x="7445375" y="2876551"/>
            <a:ext cx="1223963" cy="1582737"/>
            <a:chOff x="4740" y="2115"/>
            <a:chExt cx="771" cy="997"/>
          </a:xfrm>
        </p:grpSpPr>
        <p:sp>
          <p:nvSpPr>
            <p:cNvPr id="45" name="Text Box 45"/>
            <p:cNvSpPr txBox="1">
              <a:spLocks noChangeArrowheads="1"/>
            </p:cNvSpPr>
            <p:nvPr/>
          </p:nvSpPr>
          <p:spPr bwMode="auto">
            <a:xfrm>
              <a:off x="4740" y="2341"/>
              <a:ext cx="771" cy="3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de-DE" sz="1600">
                  <a:latin typeface="Tahoma" pitchFamily="34" charset="0"/>
                </a:rPr>
                <a:t>category hypotheses</a:t>
              </a:r>
              <a:endParaRPr lang="en-US" sz="1600">
                <a:latin typeface="Tahoma" pitchFamily="34" charset="0"/>
              </a:endParaRPr>
            </a:p>
          </p:txBody>
        </p:sp>
        <p:sp>
          <p:nvSpPr>
            <p:cNvPr id="46" name="Line 46"/>
            <p:cNvSpPr>
              <a:spLocks noChangeShapeType="1"/>
            </p:cNvSpPr>
            <p:nvPr/>
          </p:nvSpPr>
          <p:spPr bwMode="auto">
            <a:xfrm>
              <a:off x="5103" y="2115"/>
              <a:ext cx="0" cy="27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none" w="lg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endParaRPr lang="de-DE"/>
            </a:p>
          </p:txBody>
        </p:sp>
        <p:sp>
          <p:nvSpPr>
            <p:cNvPr id="47" name="Line 47"/>
            <p:cNvSpPr>
              <a:spLocks noChangeShapeType="1"/>
            </p:cNvSpPr>
            <p:nvPr/>
          </p:nvSpPr>
          <p:spPr bwMode="auto">
            <a:xfrm>
              <a:off x="5103" y="2704"/>
              <a:ext cx="0" cy="40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lg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endParaRPr lang="de-DE"/>
            </a:p>
          </p:txBody>
        </p:sp>
      </p:grpSp>
      <p:grpSp>
        <p:nvGrpSpPr>
          <p:cNvPr id="48" name="Group 48"/>
          <p:cNvGrpSpPr>
            <a:grpSpLocks/>
          </p:cNvGrpSpPr>
          <p:nvPr/>
        </p:nvGrpSpPr>
        <p:grpSpPr bwMode="auto">
          <a:xfrm>
            <a:off x="6397625" y="3476626"/>
            <a:ext cx="2151063" cy="1693862"/>
            <a:chOff x="4080" y="2493"/>
            <a:chExt cx="1355" cy="1067"/>
          </a:xfrm>
        </p:grpSpPr>
        <p:sp>
          <p:nvSpPr>
            <p:cNvPr id="49" name="Text Box 49"/>
            <p:cNvSpPr txBox="1">
              <a:spLocks noChangeArrowheads="1"/>
            </p:cNvSpPr>
            <p:nvPr/>
          </p:nvSpPr>
          <p:spPr bwMode="auto">
            <a:xfrm>
              <a:off x="4105" y="3112"/>
              <a:ext cx="1330" cy="448"/>
            </a:xfrm>
            <a:prstGeom prst="rect">
              <a:avLst/>
            </a:prstGeom>
            <a:noFill/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/>
              <a:r>
                <a:rPr lang="de-DE" sz="2000">
                  <a:latin typeface="Tahoma" pitchFamily="34" charset="0"/>
                </a:rPr>
                <a:t>internal </a:t>
              </a:r>
            </a:p>
            <a:p>
              <a:pPr algn="ctr"/>
              <a:r>
                <a:rPr lang="de-DE" sz="2000">
                  <a:latin typeface="Tahoma" pitchFamily="34" charset="0"/>
                </a:rPr>
                <a:t>synthesis</a:t>
              </a:r>
              <a:endParaRPr lang="en-US" sz="2000">
                <a:latin typeface="Tahoma" pitchFamily="34" charset="0"/>
              </a:endParaRPr>
            </a:p>
          </p:txBody>
        </p:sp>
        <p:sp>
          <p:nvSpPr>
            <p:cNvPr id="50" name="Text Box 50"/>
            <p:cNvSpPr txBox="1">
              <a:spLocks noChangeArrowheads="1"/>
            </p:cNvSpPr>
            <p:nvPr/>
          </p:nvSpPr>
          <p:spPr bwMode="auto">
            <a:xfrm>
              <a:off x="4080" y="2493"/>
              <a:ext cx="589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de-DE" sz="1600">
                  <a:latin typeface="Tahoma" pitchFamily="34" charset="0"/>
                </a:rPr>
                <a:t>contexts</a:t>
              </a:r>
              <a:endParaRPr lang="en-US" sz="1600">
                <a:latin typeface="Tahoma" pitchFamily="34" charset="0"/>
              </a:endParaRPr>
            </a:p>
          </p:txBody>
        </p:sp>
        <p:sp>
          <p:nvSpPr>
            <p:cNvPr id="51" name="Line 51"/>
            <p:cNvSpPr>
              <a:spLocks noChangeShapeType="1"/>
            </p:cNvSpPr>
            <p:nvPr/>
          </p:nvSpPr>
          <p:spPr bwMode="auto">
            <a:xfrm>
              <a:off x="4513" y="2704"/>
              <a:ext cx="0" cy="40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lg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endParaRPr lang="de-DE"/>
            </a:p>
          </p:txBody>
        </p:sp>
        <p:sp>
          <p:nvSpPr>
            <p:cNvPr id="52" name="Line 52"/>
            <p:cNvSpPr>
              <a:spLocks noChangeShapeType="1"/>
            </p:cNvSpPr>
            <p:nvPr/>
          </p:nvSpPr>
          <p:spPr bwMode="auto">
            <a:xfrm>
              <a:off x="4241" y="2704"/>
              <a:ext cx="0" cy="40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lg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endParaRPr lang="de-DE"/>
            </a:p>
          </p:txBody>
        </p:sp>
      </p:grpSp>
      <p:grpSp>
        <p:nvGrpSpPr>
          <p:cNvPr id="53" name="Group 53"/>
          <p:cNvGrpSpPr>
            <a:grpSpLocks/>
          </p:cNvGrpSpPr>
          <p:nvPr/>
        </p:nvGrpSpPr>
        <p:grpSpPr bwMode="auto">
          <a:xfrm>
            <a:off x="4238625" y="4171951"/>
            <a:ext cx="2198688" cy="1016000"/>
            <a:chOff x="2720" y="2931"/>
            <a:chExt cx="1385" cy="640"/>
          </a:xfrm>
        </p:grpSpPr>
        <p:sp>
          <p:nvSpPr>
            <p:cNvPr id="54" name="Text Box 54"/>
            <p:cNvSpPr txBox="1">
              <a:spLocks noChangeArrowheads="1"/>
            </p:cNvSpPr>
            <p:nvPr/>
          </p:nvSpPr>
          <p:spPr bwMode="auto">
            <a:xfrm>
              <a:off x="2720" y="2931"/>
              <a:ext cx="700" cy="640"/>
            </a:xfrm>
            <a:prstGeom prst="rect">
              <a:avLst/>
            </a:prstGeom>
            <a:noFill/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de-DE" sz="2000">
                  <a:latin typeface="Tahoma" pitchFamily="34" charset="0"/>
                </a:rPr>
                <a:t>internal</a:t>
              </a:r>
            </a:p>
            <a:p>
              <a:pPr algn="ctr"/>
              <a:r>
                <a:rPr lang="de-DE" sz="2000">
                  <a:latin typeface="Tahoma" pitchFamily="34" charset="0"/>
                </a:rPr>
                <a:t>percept.</a:t>
              </a:r>
            </a:p>
            <a:p>
              <a:pPr algn="ctr"/>
              <a:r>
                <a:rPr lang="de-DE" sz="2000">
                  <a:latin typeface="Tahoma" pitchFamily="34" charset="0"/>
                </a:rPr>
                <a:t>models</a:t>
              </a:r>
              <a:endParaRPr lang="en-US" sz="2000">
                <a:latin typeface="Tahoma" pitchFamily="34" charset="0"/>
              </a:endParaRPr>
            </a:p>
          </p:txBody>
        </p:sp>
        <p:sp>
          <p:nvSpPr>
            <p:cNvPr id="55" name="Line 55"/>
            <p:cNvSpPr>
              <a:spLocks noChangeShapeType="1"/>
            </p:cNvSpPr>
            <p:nvPr/>
          </p:nvSpPr>
          <p:spPr bwMode="auto">
            <a:xfrm flipH="1">
              <a:off x="3424" y="3339"/>
              <a:ext cx="681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lg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endParaRPr lang="de-DE"/>
            </a:p>
          </p:txBody>
        </p:sp>
      </p:grpSp>
      <p:grpSp>
        <p:nvGrpSpPr>
          <p:cNvPr id="56" name="Group 56"/>
          <p:cNvGrpSpPr>
            <a:grpSpLocks/>
          </p:cNvGrpSpPr>
          <p:nvPr/>
        </p:nvGrpSpPr>
        <p:grpSpPr bwMode="auto">
          <a:xfrm>
            <a:off x="4060825" y="4027488"/>
            <a:ext cx="4608513" cy="1704975"/>
            <a:chOff x="2608" y="2840"/>
            <a:chExt cx="2903" cy="1074"/>
          </a:xfrm>
        </p:grpSpPr>
        <p:sp>
          <p:nvSpPr>
            <p:cNvPr id="57" name="Rectangle 57"/>
            <p:cNvSpPr>
              <a:spLocks noChangeArrowheads="1"/>
            </p:cNvSpPr>
            <p:nvPr/>
          </p:nvSpPr>
          <p:spPr bwMode="auto">
            <a:xfrm>
              <a:off x="2608" y="2840"/>
              <a:ext cx="2903" cy="816"/>
            </a:xfrm>
            <a:prstGeom prst="rect">
              <a:avLst/>
            </a:prstGeom>
            <a:noFill/>
            <a:ln w="25400" cap="rnd" algn="ctr">
              <a:solidFill>
                <a:schemeClr val="tx1"/>
              </a:solidFill>
              <a:prstDash val="sysDot"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de-DE"/>
            </a:p>
          </p:txBody>
        </p:sp>
        <p:sp>
          <p:nvSpPr>
            <p:cNvPr id="58" name="Text Box 58"/>
            <p:cNvSpPr txBox="1">
              <a:spLocks noChangeArrowheads="1"/>
            </p:cNvSpPr>
            <p:nvPr/>
          </p:nvSpPr>
          <p:spPr bwMode="auto">
            <a:xfrm>
              <a:off x="3424" y="3702"/>
              <a:ext cx="1302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de-DE" sz="1600">
                  <a:latin typeface="Tahoma" pitchFamily="34" charset="0"/>
                </a:rPr>
                <a:t>analysis-by-synthesis</a:t>
              </a:r>
              <a:endParaRPr lang="en-US" sz="1600">
                <a:latin typeface="Tahoma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329547157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uds_log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2763" y="6165850"/>
            <a:ext cx="1011237" cy="427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1" name="Text Box 3"/>
          <p:cNvSpPr txBox="1">
            <a:spLocks noChangeArrowheads="1"/>
          </p:cNvSpPr>
          <p:nvPr/>
        </p:nvSpPr>
        <p:spPr bwMode="auto">
          <a:xfrm>
            <a:off x="0" y="6597650"/>
            <a:ext cx="9144000" cy="260350"/>
          </a:xfrm>
          <a:prstGeom prst="rect">
            <a:avLst/>
          </a:prstGeom>
          <a:gradFill rotWithShape="0">
            <a:gsLst>
              <a:gs pos="0">
                <a:srgbClr val="0099CC"/>
              </a:gs>
              <a:gs pos="100000">
                <a:schemeClr val="tx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>
            <a:lvl1pPr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de-DE" sz="2800">
              <a:solidFill>
                <a:schemeClr val="bg1"/>
              </a:solidFill>
              <a:latin typeface="Verdana" pitchFamily="34" charset="0"/>
            </a:endParaRPr>
          </a:p>
        </p:txBody>
      </p:sp>
      <p:sp>
        <p:nvSpPr>
          <p:cNvPr id="12292" name="Text Box 4"/>
          <p:cNvSpPr txBox="1">
            <a:spLocks noChangeArrowheads="1"/>
          </p:cNvSpPr>
          <p:nvPr/>
        </p:nvSpPr>
        <p:spPr bwMode="auto">
          <a:xfrm>
            <a:off x="0" y="0"/>
            <a:ext cx="9144000" cy="519113"/>
          </a:xfrm>
          <a:prstGeom prst="rect">
            <a:avLst/>
          </a:prstGeom>
          <a:gradFill rotWithShape="0">
            <a:gsLst>
              <a:gs pos="0">
                <a:srgbClr val="0099CC"/>
              </a:gs>
              <a:gs pos="100000">
                <a:schemeClr val="tx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sz="2800">
                <a:solidFill>
                  <a:schemeClr val="bg1"/>
                </a:solidFill>
              </a:rPr>
              <a:t>    Phonetic "consensus" model</a:t>
            </a:r>
          </a:p>
        </p:txBody>
      </p:sp>
      <p:pic>
        <p:nvPicPr>
          <p:cNvPr id="59" name="Picture 6" descr="bmowav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7624" y="1339849"/>
            <a:ext cx="4905375" cy="2667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0" name="Text Box 12"/>
          <p:cNvSpPr txBox="1">
            <a:spLocks noChangeArrowheads="1"/>
          </p:cNvSpPr>
          <p:nvPr/>
        </p:nvSpPr>
        <p:spPr bwMode="auto">
          <a:xfrm>
            <a:off x="309561" y="2132012"/>
            <a:ext cx="1008063" cy="711200"/>
          </a:xfrm>
          <a:prstGeom prst="rect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de-DE" sz="2000">
                <a:latin typeface="Tahoma" pitchFamily="34" charset="0"/>
              </a:rPr>
              <a:t>speechsignal</a:t>
            </a:r>
            <a:endParaRPr lang="en-US" sz="2000">
              <a:latin typeface="Tahoma" pitchFamily="34" charset="0"/>
            </a:endParaRPr>
          </a:p>
        </p:txBody>
      </p:sp>
      <p:grpSp>
        <p:nvGrpSpPr>
          <p:cNvPr id="61" name="Group 13"/>
          <p:cNvGrpSpPr>
            <a:grpSpLocks/>
          </p:cNvGrpSpPr>
          <p:nvPr/>
        </p:nvGrpSpPr>
        <p:grpSpPr bwMode="auto">
          <a:xfrm>
            <a:off x="1317624" y="1987549"/>
            <a:ext cx="2881312" cy="1778000"/>
            <a:chOff x="793" y="1570"/>
            <a:chExt cx="1815" cy="1120"/>
          </a:xfrm>
        </p:grpSpPr>
        <p:sp>
          <p:nvSpPr>
            <p:cNvPr id="62" name="Text Box 14"/>
            <p:cNvSpPr txBox="1">
              <a:spLocks noChangeArrowheads="1"/>
            </p:cNvSpPr>
            <p:nvPr/>
          </p:nvSpPr>
          <p:spPr bwMode="auto">
            <a:xfrm>
              <a:off x="975" y="1570"/>
              <a:ext cx="771" cy="640"/>
            </a:xfrm>
            <a:prstGeom prst="rect">
              <a:avLst/>
            </a:prstGeom>
            <a:noFill/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/>
              <a:r>
                <a:rPr lang="de-DE" sz="2000">
                  <a:latin typeface="Tahoma" pitchFamily="34" charset="0"/>
                </a:rPr>
                <a:t>periph.</a:t>
              </a:r>
            </a:p>
            <a:p>
              <a:pPr algn="ctr"/>
              <a:r>
                <a:rPr lang="de-DE" sz="2000">
                  <a:latin typeface="Tahoma" pitchFamily="34" charset="0"/>
                </a:rPr>
                <a:t>auditory</a:t>
              </a:r>
            </a:p>
            <a:p>
              <a:pPr algn="ctr"/>
              <a:r>
                <a:rPr lang="de-DE" sz="2000">
                  <a:latin typeface="Tahoma" pitchFamily="34" charset="0"/>
                </a:rPr>
                <a:t>process.</a:t>
              </a:r>
              <a:endParaRPr lang="en-US" sz="2000">
                <a:latin typeface="Tahoma" pitchFamily="34" charset="0"/>
              </a:endParaRPr>
            </a:p>
          </p:txBody>
        </p:sp>
        <p:sp>
          <p:nvSpPr>
            <p:cNvPr id="63" name="Line 15"/>
            <p:cNvSpPr>
              <a:spLocks noChangeShapeType="1"/>
            </p:cNvSpPr>
            <p:nvPr/>
          </p:nvSpPr>
          <p:spPr bwMode="auto">
            <a:xfrm>
              <a:off x="793" y="1888"/>
              <a:ext cx="18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lg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endParaRPr lang="de-DE"/>
            </a:p>
          </p:txBody>
        </p:sp>
        <p:sp>
          <p:nvSpPr>
            <p:cNvPr id="64" name="Line 16"/>
            <p:cNvSpPr>
              <a:spLocks noChangeShapeType="1"/>
            </p:cNvSpPr>
            <p:nvPr/>
          </p:nvSpPr>
          <p:spPr bwMode="auto">
            <a:xfrm>
              <a:off x="1746" y="2024"/>
              <a:ext cx="726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lg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endParaRPr lang="de-DE"/>
            </a:p>
          </p:txBody>
        </p:sp>
        <p:sp>
          <p:nvSpPr>
            <p:cNvPr id="65" name="Line 17"/>
            <p:cNvSpPr>
              <a:spLocks noChangeShapeType="1"/>
            </p:cNvSpPr>
            <p:nvPr/>
          </p:nvSpPr>
          <p:spPr bwMode="auto">
            <a:xfrm>
              <a:off x="1746" y="1752"/>
              <a:ext cx="726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lg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endParaRPr lang="de-DE"/>
            </a:p>
          </p:txBody>
        </p:sp>
        <p:sp>
          <p:nvSpPr>
            <p:cNvPr id="66" name="Line 18"/>
            <p:cNvSpPr>
              <a:spLocks noChangeShapeType="1"/>
            </p:cNvSpPr>
            <p:nvPr/>
          </p:nvSpPr>
          <p:spPr bwMode="auto">
            <a:xfrm>
              <a:off x="1746" y="1888"/>
              <a:ext cx="726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lg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endParaRPr lang="de-DE"/>
            </a:p>
          </p:txBody>
        </p:sp>
        <p:sp>
          <p:nvSpPr>
            <p:cNvPr id="67" name="Text Box 19"/>
            <p:cNvSpPr txBox="1">
              <a:spLocks noChangeArrowheads="1"/>
            </p:cNvSpPr>
            <p:nvPr/>
          </p:nvSpPr>
          <p:spPr bwMode="auto">
            <a:xfrm>
              <a:off x="1792" y="1570"/>
              <a:ext cx="571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de-DE" sz="1600">
                  <a:latin typeface="Tahoma" pitchFamily="34" charset="0"/>
                </a:rPr>
                <a:t>acoustic</a:t>
              </a:r>
              <a:endParaRPr lang="en-US" sz="1600">
                <a:latin typeface="Tahoma" pitchFamily="34" charset="0"/>
              </a:endParaRPr>
            </a:p>
          </p:txBody>
        </p:sp>
        <p:sp>
          <p:nvSpPr>
            <p:cNvPr id="68" name="Text Box 20"/>
            <p:cNvSpPr txBox="1">
              <a:spLocks noChangeArrowheads="1"/>
            </p:cNvSpPr>
            <p:nvPr/>
          </p:nvSpPr>
          <p:spPr bwMode="auto">
            <a:xfrm>
              <a:off x="1882" y="1979"/>
              <a:ext cx="370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de-DE" sz="1600">
                  <a:latin typeface="Tahoma" pitchFamily="34" charset="0"/>
                </a:rPr>
                <a:t>cues</a:t>
              </a:r>
              <a:endParaRPr lang="en-US" sz="1600">
                <a:latin typeface="Tahoma" pitchFamily="34" charset="0"/>
              </a:endParaRPr>
            </a:p>
          </p:txBody>
        </p:sp>
        <p:sp>
          <p:nvSpPr>
            <p:cNvPr id="69" name="Line 21"/>
            <p:cNvSpPr>
              <a:spLocks noChangeShapeType="1"/>
            </p:cNvSpPr>
            <p:nvPr/>
          </p:nvSpPr>
          <p:spPr bwMode="auto">
            <a:xfrm>
              <a:off x="1338" y="2205"/>
              <a:ext cx="0" cy="273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endParaRPr lang="de-DE"/>
            </a:p>
          </p:txBody>
        </p:sp>
        <p:sp>
          <p:nvSpPr>
            <p:cNvPr id="70" name="Line 22"/>
            <p:cNvSpPr>
              <a:spLocks noChangeShapeType="1"/>
            </p:cNvSpPr>
            <p:nvPr/>
          </p:nvSpPr>
          <p:spPr bwMode="auto">
            <a:xfrm>
              <a:off x="2608" y="2205"/>
              <a:ext cx="0" cy="273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triangle" w="lg" len="med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endParaRPr lang="de-DE"/>
            </a:p>
          </p:txBody>
        </p:sp>
        <p:sp>
          <p:nvSpPr>
            <p:cNvPr id="71" name="Line 23"/>
            <p:cNvSpPr>
              <a:spLocks noChangeShapeType="1"/>
            </p:cNvSpPr>
            <p:nvPr/>
          </p:nvSpPr>
          <p:spPr bwMode="auto">
            <a:xfrm>
              <a:off x="1337" y="2477"/>
              <a:ext cx="1271" cy="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endParaRPr lang="de-DE"/>
            </a:p>
          </p:txBody>
        </p:sp>
        <p:sp>
          <p:nvSpPr>
            <p:cNvPr id="72" name="Text Box 24"/>
            <p:cNvSpPr txBox="1">
              <a:spLocks noChangeArrowheads="1"/>
            </p:cNvSpPr>
            <p:nvPr/>
          </p:nvSpPr>
          <p:spPr bwMode="auto">
            <a:xfrm>
              <a:off x="1383" y="2478"/>
              <a:ext cx="1079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de-DE" sz="1600">
                  <a:latin typeface="Tahoma" pitchFamily="34" charset="0"/>
                </a:rPr>
                <a:t>landmarks/pivots</a:t>
              </a:r>
              <a:endParaRPr lang="en-US" sz="1600">
                <a:latin typeface="Tahoma" pitchFamily="34" charset="0"/>
              </a:endParaRPr>
            </a:p>
          </p:txBody>
        </p:sp>
      </p:grpSp>
      <p:pic>
        <p:nvPicPr>
          <p:cNvPr id="73" name="Picture 25" descr="bmowav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561" y="2203449"/>
            <a:ext cx="1152525" cy="6270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74" name="Group 2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36535889"/>
              </p:ext>
            </p:extLst>
          </p:nvPr>
        </p:nvGraphicFramePr>
        <p:xfrm>
          <a:off x="1606549" y="1987549"/>
          <a:ext cx="6838950" cy="3024188"/>
        </p:xfrm>
        <a:graphic>
          <a:graphicData uri="http://schemas.openxmlformats.org/drawingml/2006/table">
            <a:tbl>
              <a:tblPr/>
              <a:tblGrid>
                <a:gridCol w="22796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796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2796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31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B9 discont.</a:t>
                      </a: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90000" marR="90000" marT="46800" marB="4680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high-freq. peaks</a:t>
                      </a: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90000" marR="900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high-freq. peaks</a:t>
                      </a: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90000" marR="900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31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multiband discont.</a:t>
                      </a: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90000" marR="90000" marT="46800" marB="4680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2500 Hz peak</a:t>
                      </a: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90000" marR="900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2000 Hz peak</a:t>
                      </a: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90000" marR="900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31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B1 discont.</a:t>
                      </a: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90000" marR="90000" marT="46800" marB="4680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2000 Hz peak</a:t>
                      </a: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90000" marR="900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1100 Hz zero</a:t>
                      </a: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90000" marR="900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31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low total energy</a:t>
                      </a: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90000" marR="90000" marT="46800" marB="4680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300 Hz peak</a:t>
                      </a: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90000" marR="900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400 Hz zero</a:t>
                      </a: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90000" marR="900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31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low-freq. intensity</a:t>
                      </a: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90000" marR="90000" marT="46800" marB="4680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low-freq. intensity</a:t>
                      </a: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90000" marR="900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low-freq. intensity</a:t>
                      </a: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90000" marR="900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476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flat spectrum</a:t>
                      </a: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90000" marR="90000" marT="46800" marB="4680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struct. spectrum</a:t>
                      </a: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90000" marR="900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struct. spectrum</a:t>
                      </a: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90000" marR="900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175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Pvoiced</a:t>
                      </a: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90000" marR="90000" marT="46800" marB="468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Vnucl</a:t>
                      </a: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Cnasal</a:t>
                      </a: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graphicFrame>
        <p:nvGraphicFramePr>
          <p:cNvPr id="75" name="Group 5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34479754"/>
              </p:ext>
            </p:extLst>
          </p:nvPr>
        </p:nvGraphicFramePr>
        <p:xfrm>
          <a:off x="2614611" y="3140074"/>
          <a:ext cx="1295400" cy="304800"/>
        </p:xfrm>
        <a:graphic>
          <a:graphicData uri="http://schemas.openxmlformats.org/drawingml/2006/table">
            <a:tbl>
              <a:tblPr/>
              <a:tblGrid>
                <a:gridCol w="43338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3021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318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809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Pv</a:t>
                      </a: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Vn</a:t>
                      </a: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Cn</a:t>
                      </a: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pSp>
        <p:nvGrpSpPr>
          <p:cNvPr id="76" name="Group 66"/>
          <p:cNvGrpSpPr>
            <a:grpSpLocks/>
          </p:cNvGrpSpPr>
          <p:nvPr/>
        </p:nvGrpSpPr>
        <p:grpSpPr bwMode="auto">
          <a:xfrm>
            <a:off x="3983036" y="1987549"/>
            <a:ext cx="3084513" cy="1016000"/>
            <a:chOff x="2472" y="1570"/>
            <a:chExt cx="1943" cy="640"/>
          </a:xfrm>
        </p:grpSpPr>
        <p:sp>
          <p:nvSpPr>
            <p:cNvPr id="77" name="Text Box 67"/>
            <p:cNvSpPr txBox="1">
              <a:spLocks noChangeArrowheads="1"/>
            </p:cNvSpPr>
            <p:nvPr/>
          </p:nvSpPr>
          <p:spPr bwMode="auto">
            <a:xfrm>
              <a:off x="2472" y="1570"/>
              <a:ext cx="782" cy="640"/>
            </a:xfrm>
            <a:prstGeom prst="rect">
              <a:avLst/>
            </a:prstGeom>
            <a:noFill/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de-DE" sz="2000">
                  <a:latin typeface="Tahoma" pitchFamily="34" charset="0"/>
                </a:rPr>
                <a:t>phonetic-</a:t>
              </a:r>
            </a:p>
            <a:p>
              <a:pPr algn="ctr"/>
              <a:r>
                <a:rPr lang="de-DE" sz="2000">
                  <a:latin typeface="Tahoma" pitchFamily="34" charset="0"/>
                </a:rPr>
                <a:t>prosodic</a:t>
              </a:r>
            </a:p>
            <a:p>
              <a:pPr algn="ctr"/>
              <a:r>
                <a:rPr lang="de-DE" sz="2000">
                  <a:latin typeface="Tahoma" pitchFamily="34" charset="0"/>
                </a:rPr>
                <a:t>module</a:t>
              </a:r>
              <a:endParaRPr lang="en-US" sz="2000">
                <a:latin typeface="Tahoma" pitchFamily="34" charset="0"/>
              </a:endParaRPr>
            </a:p>
          </p:txBody>
        </p:sp>
        <p:sp>
          <p:nvSpPr>
            <p:cNvPr id="78" name="Text Box 68"/>
            <p:cNvSpPr txBox="1">
              <a:spLocks noChangeArrowheads="1"/>
            </p:cNvSpPr>
            <p:nvPr/>
          </p:nvSpPr>
          <p:spPr bwMode="auto">
            <a:xfrm>
              <a:off x="3515" y="1661"/>
              <a:ext cx="900" cy="448"/>
            </a:xfrm>
            <a:prstGeom prst="rect">
              <a:avLst/>
            </a:prstGeom>
            <a:noFill/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de-DE" sz="2000">
                  <a:latin typeface="Tahoma" pitchFamily="34" charset="0"/>
                </a:rPr>
                <a:t>features </a:t>
              </a:r>
            </a:p>
            <a:p>
              <a:pPr algn="ctr"/>
              <a:r>
                <a:rPr lang="de-DE" sz="2000">
                  <a:latin typeface="Tahoma" pitchFamily="34" charset="0"/>
                </a:rPr>
                <a:t>(w/ confid)</a:t>
              </a:r>
              <a:endParaRPr lang="en-US" sz="2000">
                <a:latin typeface="Tahoma" pitchFamily="34" charset="0"/>
              </a:endParaRPr>
            </a:p>
          </p:txBody>
        </p:sp>
        <p:sp>
          <p:nvSpPr>
            <p:cNvPr id="79" name="Line 69"/>
            <p:cNvSpPr>
              <a:spLocks noChangeShapeType="1"/>
            </p:cNvSpPr>
            <p:nvPr/>
          </p:nvSpPr>
          <p:spPr bwMode="auto">
            <a:xfrm>
              <a:off x="3243" y="1888"/>
              <a:ext cx="273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lg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endParaRPr lang="de-DE"/>
            </a:p>
          </p:txBody>
        </p:sp>
      </p:grpSp>
      <p:graphicFrame>
        <p:nvGraphicFramePr>
          <p:cNvPr id="80" name="Group 7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21415668"/>
              </p:ext>
            </p:extLst>
          </p:nvPr>
        </p:nvGraphicFramePr>
        <p:xfrm>
          <a:off x="7078661" y="1195387"/>
          <a:ext cx="1512888" cy="3455988"/>
        </p:xfrm>
        <a:graphic>
          <a:graphicData uri="http://schemas.openxmlformats.org/drawingml/2006/table">
            <a:tbl>
              <a:tblPr/>
              <a:tblGrid>
                <a:gridCol w="151288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31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90 [-cons]</a:t>
                      </a: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31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95 [+cont]</a:t>
                      </a: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31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80 [-nas]</a:t>
                      </a: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31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75 [-low]</a:t>
                      </a: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31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75 [-back]</a:t>
                      </a: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333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80 [-tense]</a:t>
                      </a: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31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95 [+voice]</a:t>
                      </a: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318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V hi-fr-or</a:t>
                      </a: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grpSp>
        <p:nvGrpSpPr>
          <p:cNvPr id="81" name="Group 84"/>
          <p:cNvGrpSpPr>
            <a:grpSpLocks/>
          </p:cNvGrpSpPr>
          <p:nvPr/>
        </p:nvGrpSpPr>
        <p:grpSpPr bwMode="auto">
          <a:xfrm>
            <a:off x="3910011" y="979487"/>
            <a:ext cx="2592388" cy="1152525"/>
            <a:chOff x="2426" y="935"/>
            <a:chExt cx="1633" cy="726"/>
          </a:xfrm>
        </p:grpSpPr>
        <p:sp>
          <p:nvSpPr>
            <p:cNvPr id="82" name="Line 85"/>
            <p:cNvSpPr>
              <a:spLocks noChangeShapeType="1"/>
            </p:cNvSpPr>
            <p:nvPr/>
          </p:nvSpPr>
          <p:spPr bwMode="auto">
            <a:xfrm>
              <a:off x="3107" y="1071"/>
              <a:ext cx="0" cy="22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dash"/>
              <a:round/>
              <a:headEnd type="none" w="lg" len="med"/>
              <a:tailEnd type="triangle" w="lg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endParaRPr lang="de-DE"/>
            </a:p>
          </p:txBody>
        </p:sp>
        <p:sp>
          <p:nvSpPr>
            <p:cNvPr id="83" name="Line 86"/>
            <p:cNvSpPr>
              <a:spLocks noChangeShapeType="1"/>
            </p:cNvSpPr>
            <p:nvPr/>
          </p:nvSpPr>
          <p:spPr bwMode="auto">
            <a:xfrm>
              <a:off x="2608" y="1434"/>
              <a:ext cx="0" cy="137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lg" len="med"/>
              <a:tailEnd type="triangle" w="lg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endParaRPr lang="de-DE"/>
            </a:p>
          </p:txBody>
        </p:sp>
        <p:sp>
          <p:nvSpPr>
            <p:cNvPr id="84" name="Line 87"/>
            <p:cNvSpPr>
              <a:spLocks noChangeShapeType="1"/>
            </p:cNvSpPr>
            <p:nvPr/>
          </p:nvSpPr>
          <p:spPr bwMode="auto">
            <a:xfrm>
              <a:off x="3107" y="1434"/>
              <a:ext cx="0" cy="137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lg" len="med"/>
              <a:tailEnd type="triangle" w="lg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endParaRPr lang="de-DE"/>
            </a:p>
          </p:txBody>
        </p:sp>
        <p:sp>
          <p:nvSpPr>
            <p:cNvPr id="85" name="Text Box 88"/>
            <p:cNvSpPr txBox="1">
              <a:spLocks noChangeArrowheads="1"/>
            </p:cNvSpPr>
            <p:nvPr/>
          </p:nvSpPr>
          <p:spPr bwMode="auto">
            <a:xfrm>
              <a:off x="2426" y="1253"/>
              <a:ext cx="438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de-DE" sz="1600">
                  <a:latin typeface="Tahoma" pitchFamily="34" charset="0"/>
                </a:rPr>
                <a:t>phon.</a:t>
              </a:r>
              <a:endParaRPr lang="en-US" sz="1600">
                <a:latin typeface="Tahoma" pitchFamily="34" charset="0"/>
              </a:endParaRPr>
            </a:p>
          </p:txBody>
        </p:sp>
        <p:sp>
          <p:nvSpPr>
            <p:cNvPr id="86" name="Text Box 89"/>
            <p:cNvSpPr txBox="1">
              <a:spLocks noChangeArrowheads="1"/>
            </p:cNvSpPr>
            <p:nvPr/>
          </p:nvSpPr>
          <p:spPr bwMode="auto">
            <a:xfrm>
              <a:off x="2899" y="1253"/>
              <a:ext cx="399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de-DE" sz="1600">
                  <a:latin typeface="Tahoma" pitchFamily="34" charset="0"/>
                </a:rPr>
                <a:t>pros.</a:t>
              </a:r>
              <a:endParaRPr lang="en-US" sz="1600">
                <a:latin typeface="Tahoma" pitchFamily="34" charset="0"/>
              </a:endParaRPr>
            </a:p>
          </p:txBody>
        </p:sp>
        <p:sp>
          <p:nvSpPr>
            <p:cNvPr id="87" name="Line 90"/>
            <p:cNvSpPr>
              <a:spLocks noChangeShapeType="1"/>
            </p:cNvSpPr>
            <p:nvPr/>
          </p:nvSpPr>
          <p:spPr bwMode="auto">
            <a:xfrm>
              <a:off x="2608" y="1071"/>
              <a:ext cx="0" cy="22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dash"/>
              <a:round/>
              <a:headEnd type="none" w="lg" len="med"/>
              <a:tailEnd type="triangle" w="lg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endParaRPr lang="de-DE"/>
            </a:p>
          </p:txBody>
        </p:sp>
        <p:sp>
          <p:nvSpPr>
            <p:cNvPr id="88" name="Text Box 91"/>
            <p:cNvSpPr txBox="1">
              <a:spLocks noChangeArrowheads="1"/>
            </p:cNvSpPr>
            <p:nvPr/>
          </p:nvSpPr>
          <p:spPr bwMode="auto">
            <a:xfrm>
              <a:off x="3243" y="935"/>
              <a:ext cx="532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de-DE" sz="1600">
                  <a:latin typeface="Tahoma" pitchFamily="34" charset="0"/>
                </a:rPr>
                <a:t>context</a:t>
              </a:r>
              <a:endParaRPr lang="en-US" sz="1600">
                <a:latin typeface="Tahoma" pitchFamily="34" charset="0"/>
              </a:endParaRPr>
            </a:p>
          </p:txBody>
        </p:sp>
        <p:sp>
          <p:nvSpPr>
            <p:cNvPr id="89" name="Line 92"/>
            <p:cNvSpPr>
              <a:spLocks noChangeShapeType="1"/>
            </p:cNvSpPr>
            <p:nvPr/>
          </p:nvSpPr>
          <p:spPr bwMode="auto">
            <a:xfrm flipH="1">
              <a:off x="2608" y="1071"/>
              <a:ext cx="635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endParaRPr lang="de-DE"/>
            </a:p>
          </p:txBody>
        </p:sp>
        <p:sp>
          <p:nvSpPr>
            <p:cNvPr id="90" name="Line 93"/>
            <p:cNvSpPr>
              <a:spLocks noChangeShapeType="1"/>
            </p:cNvSpPr>
            <p:nvPr/>
          </p:nvSpPr>
          <p:spPr bwMode="auto">
            <a:xfrm flipV="1">
              <a:off x="4059" y="1071"/>
              <a:ext cx="0" cy="59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endParaRPr lang="de-DE"/>
            </a:p>
          </p:txBody>
        </p:sp>
        <p:sp>
          <p:nvSpPr>
            <p:cNvPr id="91" name="Line 94"/>
            <p:cNvSpPr>
              <a:spLocks noChangeShapeType="1"/>
            </p:cNvSpPr>
            <p:nvPr/>
          </p:nvSpPr>
          <p:spPr bwMode="auto">
            <a:xfrm flipH="1">
              <a:off x="3787" y="1071"/>
              <a:ext cx="27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endParaRPr lang="de-DE"/>
            </a:p>
          </p:txBody>
        </p:sp>
      </p:grpSp>
      <p:graphicFrame>
        <p:nvGraphicFramePr>
          <p:cNvPr id="92" name="Group 9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39025003"/>
              </p:ext>
            </p:extLst>
          </p:nvPr>
        </p:nvGraphicFramePr>
        <p:xfrm>
          <a:off x="2686049" y="692149"/>
          <a:ext cx="2520950" cy="609600"/>
        </p:xfrm>
        <a:graphic>
          <a:graphicData uri="http://schemas.openxmlformats.org/drawingml/2006/table">
            <a:tbl>
              <a:tblPr/>
              <a:tblGrid>
                <a:gridCol w="6477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366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366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03213"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syl [-stress]</a:t>
                      </a: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30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P lab</a:t>
                      </a: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V hi-fr-or</a:t>
                      </a: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C alv-nas</a:t>
                      </a: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pSp>
        <p:nvGrpSpPr>
          <p:cNvPr id="93" name="Group 107"/>
          <p:cNvGrpSpPr>
            <a:grpSpLocks/>
          </p:cNvGrpSpPr>
          <p:nvPr/>
        </p:nvGrpSpPr>
        <p:grpSpPr bwMode="auto">
          <a:xfrm>
            <a:off x="7078661" y="2132012"/>
            <a:ext cx="1608138" cy="711200"/>
            <a:chOff x="4422" y="1661"/>
            <a:chExt cx="1013" cy="448"/>
          </a:xfrm>
        </p:grpSpPr>
        <p:sp>
          <p:nvSpPr>
            <p:cNvPr id="94" name="Line 108"/>
            <p:cNvSpPr>
              <a:spLocks noChangeShapeType="1"/>
            </p:cNvSpPr>
            <p:nvPr/>
          </p:nvSpPr>
          <p:spPr bwMode="auto">
            <a:xfrm>
              <a:off x="4422" y="1888"/>
              <a:ext cx="273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lg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endParaRPr lang="de-DE"/>
            </a:p>
          </p:txBody>
        </p:sp>
        <p:sp>
          <p:nvSpPr>
            <p:cNvPr id="95" name="Text Box 109"/>
            <p:cNvSpPr txBox="1">
              <a:spLocks noChangeArrowheads="1"/>
            </p:cNvSpPr>
            <p:nvPr/>
          </p:nvSpPr>
          <p:spPr bwMode="auto">
            <a:xfrm>
              <a:off x="4694" y="1661"/>
              <a:ext cx="741" cy="448"/>
            </a:xfrm>
            <a:prstGeom prst="rect">
              <a:avLst/>
            </a:prstGeom>
            <a:noFill/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de-DE" sz="2000">
                  <a:latin typeface="Tahoma" pitchFamily="34" charset="0"/>
                </a:rPr>
                <a:t>lexicon/ </a:t>
              </a:r>
            </a:p>
            <a:p>
              <a:pPr algn="ctr"/>
              <a:r>
                <a:rPr lang="de-DE" sz="2000">
                  <a:latin typeface="Tahoma" pitchFamily="34" charset="0"/>
                </a:rPr>
                <a:t>syllabary</a:t>
              </a:r>
              <a:endParaRPr lang="en-US" sz="2000">
                <a:latin typeface="Tahoma" pitchFamily="34" charset="0"/>
              </a:endParaRPr>
            </a:p>
          </p:txBody>
        </p:sp>
      </p:grpSp>
      <p:graphicFrame>
        <p:nvGraphicFramePr>
          <p:cNvPr id="96" name="Group 1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36313136"/>
              </p:ext>
            </p:extLst>
          </p:nvPr>
        </p:nvGraphicFramePr>
        <p:xfrm>
          <a:off x="7510461" y="1268412"/>
          <a:ext cx="1439863" cy="1622108"/>
        </p:xfrm>
        <a:graphic>
          <a:graphicData uri="http://schemas.openxmlformats.org/drawingml/2006/table">
            <a:tbl>
              <a:tblPr/>
              <a:tblGrid>
                <a:gridCol w="143986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587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/b-i:-n-.../</a:t>
                      </a: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52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/bIn/ </a:t>
                      </a:r>
                      <a:r>
                        <a:rPr kumimoji="0" lang="de-DE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sym typeface="Symbol" pitchFamily="18" charset="2"/>
                        </a:rPr>
                        <a:t>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333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/p-I-n-.../</a:t>
                      </a: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365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/b-e-n-.../</a:t>
                      </a: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97" name="Picture 119" descr="bmospec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6549" y="1987549"/>
            <a:ext cx="5257800" cy="30972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98" name="Group 12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37635611"/>
              </p:ext>
            </p:extLst>
          </p:nvPr>
        </p:nvGraphicFramePr>
        <p:xfrm>
          <a:off x="7943849" y="2276474"/>
          <a:ext cx="1008062" cy="609600"/>
        </p:xfrm>
        <a:graphic>
          <a:graphicData uri="http://schemas.openxmlformats.org/drawingml/2006/table">
            <a:tbl>
              <a:tblPr/>
              <a:tblGrid>
                <a:gridCol w="100806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873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/bIn/ </a:t>
                      </a:r>
                      <a:r>
                        <a:rPr kumimoji="0" lang="de-DE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sym typeface="Symbol" pitchFamily="18" charset="2"/>
                        </a:rPr>
                        <a:t>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73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/b-e-n-.../</a:t>
                      </a: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pSp>
        <p:nvGrpSpPr>
          <p:cNvPr id="99" name="Group 127"/>
          <p:cNvGrpSpPr>
            <a:grpSpLocks/>
          </p:cNvGrpSpPr>
          <p:nvPr/>
        </p:nvGrpSpPr>
        <p:grpSpPr bwMode="auto">
          <a:xfrm>
            <a:off x="7583486" y="2852737"/>
            <a:ext cx="1223963" cy="1582737"/>
            <a:chOff x="4740" y="2115"/>
            <a:chExt cx="771" cy="997"/>
          </a:xfrm>
        </p:grpSpPr>
        <p:sp>
          <p:nvSpPr>
            <p:cNvPr id="100" name="Text Box 128"/>
            <p:cNvSpPr txBox="1">
              <a:spLocks noChangeArrowheads="1"/>
            </p:cNvSpPr>
            <p:nvPr/>
          </p:nvSpPr>
          <p:spPr bwMode="auto">
            <a:xfrm>
              <a:off x="4740" y="2341"/>
              <a:ext cx="771" cy="3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de-DE" sz="1600">
                  <a:latin typeface="Tahoma" pitchFamily="34" charset="0"/>
                </a:rPr>
                <a:t>category hypotheses</a:t>
              </a:r>
              <a:endParaRPr lang="en-US" sz="1600">
                <a:latin typeface="Tahoma" pitchFamily="34" charset="0"/>
              </a:endParaRPr>
            </a:p>
          </p:txBody>
        </p:sp>
        <p:sp>
          <p:nvSpPr>
            <p:cNvPr id="101" name="Line 129"/>
            <p:cNvSpPr>
              <a:spLocks noChangeShapeType="1"/>
            </p:cNvSpPr>
            <p:nvPr/>
          </p:nvSpPr>
          <p:spPr bwMode="auto">
            <a:xfrm>
              <a:off x="5103" y="2115"/>
              <a:ext cx="0" cy="27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none" w="lg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endParaRPr lang="de-DE"/>
            </a:p>
          </p:txBody>
        </p:sp>
        <p:sp>
          <p:nvSpPr>
            <p:cNvPr id="102" name="Line 130"/>
            <p:cNvSpPr>
              <a:spLocks noChangeShapeType="1"/>
            </p:cNvSpPr>
            <p:nvPr/>
          </p:nvSpPr>
          <p:spPr bwMode="auto">
            <a:xfrm>
              <a:off x="5103" y="2704"/>
              <a:ext cx="0" cy="40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lg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endParaRPr lang="de-DE"/>
            </a:p>
          </p:txBody>
        </p:sp>
      </p:grpSp>
      <p:grpSp>
        <p:nvGrpSpPr>
          <p:cNvPr id="103" name="Group 131"/>
          <p:cNvGrpSpPr>
            <a:grpSpLocks/>
          </p:cNvGrpSpPr>
          <p:nvPr/>
        </p:nvGrpSpPr>
        <p:grpSpPr bwMode="auto">
          <a:xfrm>
            <a:off x="6535736" y="3452812"/>
            <a:ext cx="2151063" cy="1693862"/>
            <a:chOff x="4080" y="2493"/>
            <a:chExt cx="1355" cy="1067"/>
          </a:xfrm>
        </p:grpSpPr>
        <p:sp>
          <p:nvSpPr>
            <p:cNvPr id="104" name="Text Box 132"/>
            <p:cNvSpPr txBox="1">
              <a:spLocks noChangeArrowheads="1"/>
            </p:cNvSpPr>
            <p:nvPr/>
          </p:nvSpPr>
          <p:spPr bwMode="auto">
            <a:xfrm>
              <a:off x="4105" y="3112"/>
              <a:ext cx="1330" cy="448"/>
            </a:xfrm>
            <a:prstGeom prst="rect">
              <a:avLst/>
            </a:prstGeom>
            <a:noFill/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/>
              <a:r>
                <a:rPr lang="de-DE" sz="2000">
                  <a:latin typeface="Tahoma" pitchFamily="34" charset="0"/>
                </a:rPr>
                <a:t>internal </a:t>
              </a:r>
            </a:p>
            <a:p>
              <a:pPr algn="ctr"/>
              <a:r>
                <a:rPr lang="de-DE" sz="2000">
                  <a:latin typeface="Tahoma" pitchFamily="34" charset="0"/>
                </a:rPr>
                <a:t>synthesis</a:t>
              </a:r>
              <a:endParaRPr lang="en-US" sz="2000">
                <a:latin typeface="Tahoma" pitchFamily="34" charset="0"/>
              </a:endParaRPr>
            </a:p>
          </p:txBody>
        </p:sp>
        <p:sp>
          <p:nvSpPr>
            <p:cNvPr id="105" name="Text Box 133"/>
            <p:cNvSpPr txBox="1">
              <a:spLocks noChangeArrowheads="1"/>
            </p:cNvSpPr>
            <p:nvPr/>
          </p:nvSpPr>
          <p:spPr bwMode="auto">
            <a:xfrm>
              <a:off x="4080" y="2493"/>
              <a:ext cx="589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de-DE" sz="1600">
                  <a:latin typeface="Tahoma" pitchFamily="34" charset="0"/>
                </a:rPr>
                <a:t>contexts</a:t>
              </a:r>
              <a:endParaRPr lang="en-US" sz="1600">
                <a:latin typeface="Tahoma" pitchFamily="34" charset="0"/>
              </a:endParaRPr>
            </a:p>
          </p:txBody>
        </p:sp>
        <p:sp>
          <p:nvSpPr>
            <p:cNvPr id="106" name="Line 134"/>
            <p:cNvSpPr>
              <a:spLocks noChangeShapeType="1"/>
            </p:cNvSpPr>
            <p:nvPr/>
          </p:nvSpPr>
          <p:spPr bwMode="auto">
            <a:xfrm>
              <a:off x="4513" y="2704"/>
              <a:ext cx="0" cy="40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lg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endParaRPr lang="de-DE"/>
            </a:p>
          </p:txBody>
        </p:sp>
        <p:sp>
          <p:nvSpPr>
            <p:cNvPr id="107" name="Line 135"/>
            <p:cNvSpPr>
              <a:spLocks noChangeShapeType="1"/>
            </p:cNvSpPr>
            <p:nvPr/>
          </p:nvSpPr>
          <p:spPr bwMode="auto">
            <a:xfrm>
              <a:off x="4241" y="2704"/>
              <a:ext cx="0" cy="40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lg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endParaRPr lang="de-DE"/>
            </a:p>
          </p:txBody>
        </p:sp>
      </p:grpSp>
      <p:grpSp>
        <p:nvGrpSpPr>
          <p:cNvPr id="108" name="Group 136"/>
          <p:cNvGrpSpPr>
            <a:grpSpLocks/>
          </p:cNvGrpSpPr>
          <p:nvPr/>
        </p:nvGrpSpPr>
        <p:grpSpPr bwMode="auto">
          <a:xfrm>
            <a:off x="4376736" y="4148137"/>
            <a:ext cx="2198688" cy="1016000"/>
            <a:chOff x="2720" y="2931"/>
            <a:chExt cx="1385" cy="640"/>
          </a:xfrm>
        </p:grpSpPr>
        <p:sp>
          <p:nvSpPr>
            <p:cNvPr id="109" name="Text Box 137"/>
            <p:cNvSpPr txBox="1">
              <a:spLocks noChangeArrowheads="1"/>
            </p:cNvSpPr>
            <p:nvPr/>
          </p:nvSpPr>
          <p:spPr bwMode="auto">
            <a:xfrm>
              <a:off x="2720" y="2931"/>
              <a:ext cx="700" cy="640"/>
            </a:xfrm>
            <a:prstGeom prst="rect">
              <a:avLst/>
            </a:prstGeom>
            <a:noFill/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de-DE" sz="2000">
                  <a:latin typeface="Tahoma" pitchFamily="34" charset="0"/>
                </a:rPr>
                <a:t>internal</a:t>
              </a:r>
            </a:p>
            <a:p>
              <a:pPr algn="ctr"/>
              <a:r>
                <a:rPr lang="de-DE" sz="2000">
                  <a:latin typeface="Tahoma" pitchFamily="34" charset="0"/>
                </a:rPr>
                <a:t>percept.</a:t>
              </a:r>
            </a:p>
            <a:p>
              <a:pPr algn="ctr"/>
              <a:r>
                <a:rPr lang="de-DE" sz="2000">
                  <a:latin typeface="Tahoma" pitchFamily="34" charset="0"/>
                </a:rPr>
                <a:t>models</a:t>
              </a:r>
              <a:endParaRPr lang="en-US" sz="2000">
                <a:latin typeface="Tahoma" pitchFamily="34" charset="0"/>
              </a:endParaRPr>
            </a:p>
          </p:txBody>
        </p:sp>
        <p:sp>
          <p:nvSpPr>
            <p:cNvPr id="110" name="Line 138"/>
            <p:cNvSpPr>
              <a:spLocks noChangeShapeType="1"/>
            </p:cNvSpPr>
            <p:nvPr/>
          </p:nvSpPr>
          <p:spPr bwMode="auto">
            <a:xfrm flipH="1">
              <a:off x="3424" y="3339"/>
              <a:ext cx="681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lg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endParaRPr lang="de-DE"/>
            </a:p>
          </p:txBody>
        </p:sp>
      </p:grpSp>
      <p:grpSp>
        <p:nvGrpSpPr>
          <p:cNvPr id="111" name="Group 139"/>
          <p:cNvGrpSpPr>
            <a:grpSpLocks/>
          </p:cNvGrpSpPr>
          <p:nvPr/>
        </p:nvGrpSpPr>
        <p:grpSpPr bwMode="auto">
          <a:xfrm>
            <a:off x="4198936" y="4003674"/>
            <a:ext cx="4608513" cy="1704975"/>
            <a:chOff x="2608" y="2840"/>
            <a:chExt cx="2903" cy="1074"/>
          </a:xfrm>
        </p:grpSpPr>
        <p:sp>
          <p:nvSpPr>
            <p:cNvPr id="112" name="Rectangle 140"/>
            <p:cNvSpPr>
              <a:spLocks noChangeArrowheads="1"/>
            </p:cNvSpPr>
            <p:nvPr/>
          </p:nvSpPr>
          <p:spPr bwMode="auto">
            <a:xfrm>
              <a:off x="2608" y="2840"/>
              <a:ext cx="2903" cy="816"/>
            </a:xfrm>
            <a:prstGeom prst="rect">
              <a:avLst/>
            </a:prstGeom>
            <a:noFill/>
            <a:ln w="25400" cap="rnd" algn="ctr">
              <a:solidFill>
                <a:schemeClr val="tx1"/>
              </a:solidFill>
              <a:prstDash val="sysDot"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de-DE"/>
            </a:p>
          </p:txBody>
        </p:sp>
        <p:sp>
          <p:nvSpPr>
            <p:cNvPr id="113" name="Text Box 141"/>
            <p:cNvSpPr txBox="1">
              <a:spLocks noChangeArrowheads="1"/>
            </p:cNvSpPr>
            <p:nvPr/>
          </p:nvSpPr>
          <p:spPr bwMode="auto">
            <a:xfrm>
              <a:off x="3424" y="3702"/>
              <a:ext cx="1302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de-DE" sz="1600">
                  <a:latin typeface="Tahoma" pitchFamily="34" charset="0"/>
                </a:rPr>
                <a:t>analysis-by-synthesis</a:t>
              </a:r>
              <a:endParaRPr lang="en-US" sz="1600">
                <a:latin typeface="Tahoma" pitchFamily="34" charset="0"/>
              </a:endParaRPr>
            </a:p>
          </p:txBody>
        </p:sp>
      </p:grpSp>
      <p:grpSp>
        <p:nvGrpSpPr>
          <p:cNvPr id="114" name="Group 204"/>
          <p:cNvGrpSpPr>
            <a:grpSpLocks/>
          </p:cNvGrpSpPr>
          <p:nvPr/>
        </p:nvGrpSpPr>
        <p:grpSpPr bwMode="auto">
          <a:xfrm>
            <a:off x="4670424" y="2995612"/>
            <a:ext cx="504825" cy="1152525"/>
            <a:chOff x="2905" y="2205"/>
            <a:chExt cx="318" cy="726"/>
          </a:xfrm>
        </p:grpSpPr>
        <p:sp>
          <p:nvSpPr>
            <p:cNvPr id="115" name="Text Box 205"/>
            <p:cNvSpPr txBox="1">
              <a:spLocks noChangeArrowheads="1"/>
            </p:cNvSpPr>
            <p:nvPr/>
          </p:nvSpPr>
          <p:spPr bwMode="auto">
            <a:xfrm>
              <a:off x="2905" y="2432"/>
              <a:ext cx="318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de-DE" sz="2000">
                  <a:latin typeface="Tahoma" pitchFamily="34" charset="0"/>
                </a:rPr>
                <a:t>=?</a:t>
              </a:r>
              <a:endParaRPr lang="en-US" sz="2000">
                <a:latin typeface="Tahoma" pitchFamily="34" charset="0"/>
              </a:endParaRPr>
            </a:p>
          </p:txBody>
        </p:sp>
        <p:sp>
          <p:nvSpPr>
            <p:cNvPr id="116" name="Oval 206"/>
            <p:cNvSpPr>
              <a:spLocks noChangeArrowheads="1"/>
            </p:cNvSpPr>
            <p:nvPr/>
          </p:nvSpPr>
          <p:spPr bwMode="auto">
            <a:xfrm>
              <a:off x="2950" y="2432"/>
              <a:ext cx="272" cy="272"/>
            </a:xfrm>
            <a:prstGeom prst="ellipse">
              <a:avLst/>
            </a:prstGeom>
            <a:noFill/>
            <a:ln w="12700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de-DE"/>
            </a:p>
          </p:txBody>
        </p:sp>
        <p:sp>
          <p:nvSpPr>
            <p:cNvPr id="117" name="Line 207"/>
            <p:cNvSpPr>
              <a:spLocks noChangeShapeType="1"/>
            </p:cNvSpPr>
            <p:nvPr/>
          </p:nvSpPr>
          <p:spPr bwMode="auto">
            <a:xfrm>
              <a:off x="3086" y="2704"/>
              <a:ext cx="0" cy="227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triangle" w="lg" len="med"/>
              <a:tailEnd type="none" w="lg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endParaRPr lang="de-DE"/>
            </a:p>
          </p:txBody>
        </p:sp>
        <p:sp>
          <p:nvSpPr>
            <p:cNvPr id="118" name="Line 208"/>
            <p:cNvSpPr>
              <a:spLocks noChangeShapeType="1"/>
            </p:cNvSpPr>
            <p:nvPr/>
          </p:nvSpPr>
          <p:spPr bwMode="auto">
            <a:xfrm flipV="1">
              <a:off x="3086" y="2205"/>
              <a:ext cx="0" cy="227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triangle" w="lg" len="med"/>
              <a:tailEnd type="triangle" w="lg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endParaRPr lang="de-DE"/>
            </a:p>
          </p:txBody>
        </p:sp>
      </p:grpSp>
    </p:spTree>
    <p:extLst>
      <p:ext uri="{BB962C8B-B14F-4D97-AF65-F5344CB8AC3E}">
        <p14:creationId xmlns:p14="http://schemas.microsoft.com/office/powerpoint/2010/main" val="1338354993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5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2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40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2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53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57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500"/>
                            </p:stCondLst>
                            <p:childTnLst>
                              <p:par>
                                <p:cTn id="6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20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2500"/>
                            </p:stCondLst>
                            <p:childTnLst>
                              <p:par>
                                <p:cTn id="6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20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5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79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500"/>
                            </p:stCondLst>
                            <p:childTnLst>
                              <p:par>
                                <p:cTn id="8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1000"/>
                            </p:stCondLst>
                            <p:childTnLst>
                              <p:par>
                                <p:cTn id="8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20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20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20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2000"/>
                            </p:stCondLst>
                            <p:childTnLst>
                              <p:par>
                                <p:cTn id="9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20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20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" grpId="0" animBg="1" autoUpdateAnimBg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uds_log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2763" y="6165850"/>
            <a:ext cx="1011237" cy="427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5" name="Text Box 3"/>
          <p:cNvSpPr txBox="1">
            <a:spLocks noChangeArrowheads="1"/>
          </p:cNvSpPr>
          <p:nvPr/>
        </p:nvSpPr>
        <p:spPr bwMode="auto">
          <a:xfrm>
            <a:off x="0" y="6597650"/>
            <a:ext cx="9144000" cy="260350"/>
          </a:xfrm>
          <a:prstGeom prst="rect">
            <a:avLst/>
          </a:prstGeom>
          <a:gradFill rotWithShape="0">
            <a:gsLst>
              <a:gs pos="0">
                <a:srgbClr val="0099CC"/>
              </a:gs>
              <a:gs pos="100000">
                <a:schemeClr val="tx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>
            <a:lvl1pPr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de-DE" sz="2800">
              <a:solidFill>
                <a:schemeClr val="bg1"/>
              </a:solidFill>
              <a:latin typeface="Verdana" pitchFamily="34" charset="0"/>
            </a:endParaRPr>
          </a:p>
        </p:txBody>
      </p:sp>
      <p:sp>
        <p:nvSpPr>
          <p:cNvPr id="3076" name="Text Box 4"/>
          <p:cNvSpPr txBox="1">
            <a:spLocks noChangeArrowheads="1"/>
          </p:cNvSpPr>
          <p:nvPr/>
        </p:nvSpPr>
        <p:spPr bwMode="auto">
          <a:xfrm>
            <a:off x="0" y="0"/>
            <a:ext cx="9144000" cy="519113"/>
          </a:xfrm>
          <a:prstGeom prst="rect">
            <a:avLst/>
          </a:prstGeom>
          <a:gradFill rotWithShape="0">
            <a:gsLst>
              <a:gs pos="0">
                <a:srgbClr val="0099CC"/>
              </a:gs>
              <a:gs pos="100000">
                <a:schemeClr val="tx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sz="2800">
                <a:solidFill>
                  <a:schemeClr val="bg1"/>
                </a:solidFill>
              </a:rPr>
              <a:t>    Model: Components</a:t>
            </a:r>
          </a:p>
        </p:txBody>
      </p:sp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468313" y="692150"/>
            <a:ext cx="8286750" cy="25853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227013" indent="-227013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1pPr>
            <a:lvl2pPr marL="339725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marL="179388" indent="-179388" eaLnBrk="1" hangingPunct="1">
              <a:spcBef>
                <a:spcPct val="50000"/>
              </a:spcBef>
              <a:buClr>
                <a:srgbClr val="0099CC"/>
              </a:buClr>
              <a:buFont typeface="Wingdings" pitchFamily="2" charset="2"/>
              <a:buChar char="§"/>
              <a:defRPr/>
            </a:pPr>
            <a:r>
              <a:rPr lang="en-US"/>
              <a:t>acoustic feature extraction at key locations in speech signal         </a:t>
            </a:r>
            <a:r>
              <a:rPr lang="en-US" sz="1600"/>
              <a:t>[Stevens 1989, Dogil 1987]</a:t>
            </a:r>
            <a:endParaRPr lang="en-US" b="1"/>
          </a:p>
          <a:p>
            <a:pPr marL="179388" indent="-179388" eaLnBrk="1" hangingPunct="1">
              <a:spcBef>
                <a:spcPct val="50000"/>
              </a:spcBef>
              <a:buClr>
                <a:srgbClr val="0099CC"/>
              </a:buClr>
              <a:buFont typeface="Wingdings" pitchFamily="2" charset="2"/>
              <a:buChar char="§"/>
              <a:defRPr/>
            </a:pPr>
            <a:r>
              <a:rPr lang="en-US">
                <a:cs typeface="+mn-cs"/>
              </a:rPr>
              <a:t>feature-based lexicon access </a:t>
            </a:r>
            <a:r>
              <a:rPr lang="en-US" sz="1600">
                <a:cs typeface="+mn-cs"/>
              </a:rPr>
              <a:t>[Stevens 2005]</a:t>
            </a:r>
            <a:endParaRPr lang="en-US">
              <a:cs typeface="+mn-cs"/>
            </a:endParaRPr>
          </a:p>
          <a:p>
            <a:pPr marL="179388" indent="-179388" eaLnBrk="1" hangingPunct="1">
              <a:spcBef>
                <a:spcPct val="50000"/>
              </a:spcBef>
              <a:buClr>
                <a:srgbClr val="0099CC"/>
              </a:buClr>
              <a:buFont typeface="Wingdings" pitchFamily="2" charset="2"/>
              <a:buChar char="§"/>
              <a:defRPr/>
            </a:pPr>
            <a:r>
              <a:rPr lang="en-US">
                <a:cs typeface="+mn-cs"/>
              </a:rPr>
              <a:t>articulatory verification by means of analysis-by-synthesis              </a:t>
            </a:r>
            <a:r>
              <a:rPr lang="en-US" sz="1600">
                <a:cs typeface="+mn-cs"/>
              </a:rPr>
              <a:t>[Gaskell et al. 1995, Stevens 2005]</a:t>
            </a:r>
            <a:endParaRPr lang="en-US">
              <a:cs typeface="+mn-cs"/>
            </a:endParaRPr>
          </a:p>
          <a:p>
            <a:pPr marL="179388" indent="-179388" eaLnBrk="1" hangingPunct="1">
              <a:spcBef>
                <a:spcPct val="50000"/>
              </a:spcBef>
              <a:buClr>
                <a:srgbClr val="0099CC"/>
              </a:buClr>
              <a:buFont typeface="Wingdings" pitchFamily="2" charset="2"/>
              <a:buChar char="§"/>
              <a:defRPr/>
            </a:pPr>
            <a:r>
              <a:rPr lang="en-US">
                <a:cs typeface="+mn-cs"/>
              </a:rPr>
              <a:t>underspecified abstract lexicon and episodic exemplar lexicon           </a:t>
            </a:r>
            <a:r>
              <a:rPr lang="en-US" sz="1600">
                <a:cs typeface="+mn-cs"/>
              </a:rPr>
              <a:t>[Dogil 2006, M</a:t>
            </a:r>
            <a:r>
              <a:rPr lang="de-DE" sz="1600">
                <a:cs typeface="+mn-cs"/>
              </a:rPr>
              <a:t>öbius &amp; Schütze</a:t>
            </a:r>
            <a:r>
              <a:rPr lang="en-US" sz="1600">
                <a:cs typeface="+mn-cs"/>
              </a:rPr>
              <a:t> 2006 (SFB)]</a:t>
            </a:r>
            <a:endParaRPr lang="en-US">
              <a:cs typeface="+mn-cs"/>
            </a:endParaRPr>
          </a:p>
        </p:txBody>
      </p:sp>
    </p:spTree>
  </p:cSld>
  <p:clrMapOvr>
    <a:masterClrMapping/>
  </p:clrMapOvr>
  <p:transition>
    <p:fad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uds_log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2763" y="6165850"/>
            <a:ext cx="1011237" cy="427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5" name="Text Box 3"/>
          <p:cNvSpPr txBox="1">
            <a:spLocks noChangeArrowheads="1"/>
          </p:cNvSpPr>
          <p:nvPr/>
        </p:nvSpPr>
        <p:spPr bwMode="auto">
          <a:xfrm>
            <a:off x="0" y="6597650"/>
            <a:ext cx="9144000" cy="260350"/>
          </a:xfrm>
          <a:prstGeom prst="rect">
            <a:avLst/>
          </a:prstGeom>
          <a:gradFill rotWithShape="0">
            <a:gsLst>
              <a:gs pos="0">
                <a:srgbClr val="0099CC"/>
              </a:gs>
              <a:gs pos="100000">
                <a:schemeClr val="tx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>
            <a:lvl1pPr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de-DE" sz="2800">
              <a:solidFill>
                <a:schemeClr val="bg1"/>
              </a:solidFill>
              <a:latin typeface="Verdana" pitchFamily="34" charset="0"/>
            </a:endParaRPr>
          </a:p>
        </p:txBody>
      </p:sp>
      <p:sp>
        <p:nvSpPr>
          <p:cNvPr id="3076" name="Text Box 4"/>
          <p:cNvSpPr txBox="1">
            <a:spLocks noChangeArrowheads="1"/>
          </p:cNvSpPr>
          <p:nvPr/>
        </p:nvSpPr>
        <p:spPr bwMode="auto">
          <a:xfrm>
            <a:off x="0" y="0"/>
            <a:ext cx="9144000" cy="519113"/>
          </a:xfrm>
          <a:prstGeom prst="rect">
            <a:avLst/>
          </a:prstGeom>
          <a:gradFill rotWithShape="0">
            <a:gsLst>
              <a:gs pos="0">
                <a:srgbClr val="0099CC"/>
              </a:gs>
              <a:gs pos="100000">
                <a:schemeClr val="tx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sz="2800">
                <a:solidFill>
                  <a:schemeClr val="bg1"/>
                </a:solidFill>
              </a:rPr>
              <a:t>    Model: Analysis</a:t>
            </a:r>
          </a:p>
        </p:txBody>
      </p:sp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468313" y="692150"/>
            <a:ext cx="8286750" cy="25545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227013" indent="-227013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1pPr>
            <a:lvl2pPr marL="339725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marL="179388" indent="-179388" eaLnBrk="1" hangingPunct="1">
              <a:spcBef>
                <a:spcPct val="50000"/>
              </a:spcBef>
              <a:buClr>
                <a:srgbClr val="0099CC"/>
              </a:buClr>
              <a:buFont typeface="Wingdings" pitchFamily="2" charset="2"/>
              <a:buChar char="§"/>
              <a:defRPr/>
            </a:pPr>
            <a:r>
              <a:rPr lang="en-US"/>
              <a:t>incremental process of underspecification</a:t>
            </a:r>
          </a:p>
          <a:p>
            <a:pPr marL="442913" lvl="1" indent="-179388" eaLnBrk="1" hangingPunct="1">
              <a:spcBef>
                <a:spcPct val="50000"/>
              </a:spcBef>
              <a:buClr>
                <a:srgbClr val="0099CC"/>
              </a:buClr>
              <a:buFont typeface="Wingdings" pitchFamily="2" charset="2"/>
              <a:buChar char="§"/>
              <a:defRPr/>
            </a:pPr>
            <a:r>
              <a:rPr lang="en-US">
                <a:cs typeface="+mn-cs"/>
              </a:rPr>
              <a:t>extraction of acoustic parameters and robust features</a:t>
            </a:r>
          </a:p>
          <a:p>
            <a:pPr marL="442913" lvl="1" indent="-179388" eaLnBrk="1" hangingPunct="1">
              <a:spcBef>
                <a:spcPct val="50000"/>
              </a:spcBef>
              <a:buClr>
                <a:srgbClr val="0099CC"/>
              </a:buClr>
              <a:buFont typeface="Wingdings" pitchFamily="2" charset="2"/>
              <a:buChar char="§"/>
              <a:defRPr/>
            </a:pPr>
            <a:r>
              <a:rPr lang="en-US">
                <a:cs typeface="+mn-cs"/>
              </a:rPr>
              <a:t>considering contextual information (segmental, prosodic, syllable structure)</a:t>
            </a:r>
          </a:p>
          <a:p>
            <a:pPr marL="442913" lvl="1" indent="-179388" eaLnBrk="1" hangingPunct="1">
              <a:spcBef>
                <a:spcPct val="50000"/>
              </a:spcBef>
              <a:buClr>
                <a:srgbClr val="0099CC"/>
              </a:buClr>
              <a:buFont typeface="Wingdings" pitchFamily="2" charset="2"/>
              <a:buChar char="§"/>
              <a:defRPr/>
            </a:pPr>
            <a:r>
              <a:rPr lang="en-US">
                <a:cs typeface="+mn-cs"/>
              </a:rPr>
              <a:t>abstraction from speaker properties</a:t>
            </a:r>
          </a:p>
          <a:p>
            <a:pPr marL="442913" lvl="1" indent="-179388" eaLnBrk="1" hangingPunct="1">
              <a:spcBef>
                <a:spcPct val="50000"/>
              </a:spcBef>
              <a:buClr>
                <a:srgbClr val="0099CC"/>
              </a:buClr>
              <a:buFont typeface="Wingdings" pitchFamily="2" charset="2"/>
              <a:buChar char="§"/>
              <a:defRPr/>
            </a:pPr>
            <a:r>
              <a:rPr lang="en-US">
                <a:cs typeface="+mn-cs"/>
              </a:rPr>
              <a:t>lexicon access (words, morphemes, syllables, segments(?))</a:t>
            </a:r>
          </a:p>
        </p:txBody>
      </p:sp>
    </p:spTree>
    <p:extLst>
      <p:ext uri="{BB962C8B-B14F-4D97-AF65-F5344CB8AC3E}">
        <p14:creationId xmlns:p14="http://schemas.microsoft.com/office/powerpoint/2010/main" val="1639570886"/>
      </p:ext>
    </p:extLst>
  </p:cSld>
  <p:clrMapOvr>
    <a:masterClrMapping/>
  </p:clrMapOvr>
  <p:transition>
    <p:fad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uds_log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2763" y="6165850"/>
            <a:ext cx="1011237" cy="427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5" name="Text Box 3"/>
          <p:cNvSpPr txBox="1">
            <a:spLocks noChangeArrowheads="1"/>
          </p:cNvSpPr>
          <p:nvPr/>
        </p:nvSpPr>
        <p:spPr bwMode="auto">
          <a:xfrm>
            <a:off x="0" y="6597650"/>
            <a:ext cx="9144000" cy="260350"/>
          </a:xfrm>
          <a:prstGeom prst="rect">
            <a:avLst/>
          </a:prstGeom>
          <a:gradFill rotWithShape="0">
            <a:gsLst>
              <a:gs pos="0">
                <a:srgbClr val="0099CC"/>
              </a:gs>
              <a:gs pos="100000">
                <a:schemeClr val="tx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>
            <a:lvl1pPr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de-DE" sz="2800">
              <a:solidFill>
                <a:schemeClr val="bg1"/>
              </a:solidFill>
              <a:latin typeface="Verdana" pitchFamily="34" charset="0"/>
            </a:endParaRPr>
          </a:p>
        </p:txBody>
      </p:sp>
      <p:sp>
        <p:nvSpPr>
          <p:cNvPr id="3076" name="Text Box 4"/>
          <p:cNvSpPr txBox="1">
            <a:spLocks noChangeArrowheads="1"/>
          </p:cNvSpPr>
          <p:nvPr/>
        </p:nvSpPr>
        <p:spPr bwMode="auto">
          <a:xfrm>
            <a:off x="0" y="0"/>
            <a:ext cx="9144000" cy="519113"/>
          </a:xfrm>
          <a:prstGeom prst="rect">
            <a:avLst/>
          </a:prstGeom>
          <a:gradFill rotWithShape="0">
            <a:gsLst>
              <a:gs pos="0">
                <a:srgbClr val="0099CC"/>
              </a:gs>
              <a:gs pos="100000">
                <a:schemeClr val="tx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sz="2800">
                <a:solidFill>
                  <a:schemeClr val="bg1"/>
                </a:solidFill>
              </a:rPr>
              <a:t>    Model: Synthesis</a:t>
            </a:r>
          </a:p>
        </p:txBody>
      </p:sp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468313" y="692150"/>
            <a:ext cx="8286750" cy="37856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227013" indent="-227013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1pPr>
            <a:lvl2pPr marL="339725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marL="179388" indent="-179388" eaLnBrk="1" hangingPunct="1">
              <a:spcBef>
                <a:spcPct val="50000"/>
              </a:spcBef>
              <a:buClr>
                <a:srgbClr val="0099CC"/>
              </a:buClr>
              <a:buFont typeface="Wingdings" pitchFamily="2" charset="2"/>
              <a:buChar char="§"/>
              <a:defRPr/>
            </a:pPr>
            <a:r>
              <a:rPr lang="en-US"/>
              <a:t>incremental process of specification</a:t>
            </a:r>
          </a:p>
          <a:p>
            <a:pPr marL="442913" lvl="1" indent="-179388" eaLnBrk="1" hangingPunct="1">
              <a:spcBef>
                <a:spcPct val="50000"/>
              </a:spcBef>
              <a:buClr>
                <a:srgbClr val="0099CC"/>
              </a:buClr>
              <a:buFont typeface="Wingdings" pitchFamily="2" charset="2"/>
              <a:buChar char="§"/>
              <a:defRPr/>
            </a:pPr>
            <a:r>
              <a:rPr lang="en-US">
                <a:cs typeface="+mn-cs"/>
              </a:rPr>
              <a:t>applied to each hypothesized category</a:t>
            </a:r>
          </a:p>
          <a:p>
            <a:pPr marL="442913" lvl="1" indent="-179388" eaLnBrk="1" hangingPunct="1">
              <a:spcBef>
                <a:spcPct val="50000"/>
              </a:spcBef>
              <a:buClr>
                <a:srgbClr val="0099CC"/>
              </a:buClr>
              <a:buFont typeface="Wingdings" pitchFamily="2" charset="2"/>
              <a:buChar char="§"/>
              <a:defRPr/>
            </a:pPr>
            <a:r>
              <a:rPr lang="en-US">
                <a:cs typeface="+mn-cs"/>
              </a:rPr>
              <a:t>internal synthesis</a:t>
            </a:r>
          </a:p>
          <a:p>
            <a:pPr marL="720725" lvl="2" indent="-180975" eaLnBrk="1" hangingPunct="1">
              <a:spcBef>
                <a:spcPct val="50000"/>
              </a:spcBef>
              <a:buClr>
                <a:srgbClr val="0099CC"/>
              </a:buClr>
              <a:buFont typeface="Wingdings" pitchFamily="2" charset="2"/>
              <a:buChar char="§"/>
              <a:defRPr/>
            </a:pPr>
            <a:r>
              <a:rPr lang="en-US">
                <a:cs typeface="+mn-cs"/>
              </a:rPr>
              <a:t>exploiting all available contextual information (segmental, prosodic, syllable structure; syntax, pragmatics)</a:t>
            </a:r>
          </a:p>
          <a:p>
            <a:pPr marL="720725" lvl="2" indent="-180975" eaLnBrk="1" hangingPunct="1">
              <a:spcBef>
                <a:spcPct val="50000"/>
              </a:spcBef>
              <a:buClr>
                <a:srgbClr val="0099CC"/>
              </a:buClr>
              <a:buFont typeface="Wingdings" pitchFamily="2" charset="2"/>
              <a:buChar char="§"/>
              <a:defRPr/>
            </a:pPr>
            <a:r>
              <a:rPr lang="en-US">
                <a:cs typeface="+mn-cs"/>
              </a:rPr>
              <a:t>transformation into perceptual space</a:t>
            </a:r>
          </a:p>
          <a:p>
            <a:pPr marL="720725" lvl="2" indent="-180975" eaLnBrk="1" hangingPunct="1">
              <a:spcBef>
                <a:spcPct val="50000"/>
              </a:spcBef>
              <a:buClr>
                <a:srgbClr val="0099CC"/>
              </a:buClr>
              <a:buFont typeface="Wingdings" pitchFamily="2" charset="2"/>
              <a:buChar char="§"/>
              <a:defRPr/>
            </a:pPr>
            <a:r>
              <a:rPr lang="en-US">
                <a:cs typeface="+mn-cs"/>
              </a:rPr>
              <a:t>fully specified representation (exemplars)</a:t>
            </a:r>
          </a:p>
          <a:p>
            <a:pPr marL="442913" lvl="1" indent="-179388" eaLnBrk="1" hangingPunct="1">
              <a:spcBef>
                <a:spcPct val="50000"/>
              </a:spcBef>
              <a:buClr>
                <a:srgbClr val="0099CC"/>
              </a:buClr>
              <a:buFont typeface="Wingdings" pitchFamily="2" charset="2"/>
              <a:buChar char="§"/>
              <a:defRPr/>
            </a:pPr>
            <a:r>
              <a:rPr lang="en-US">
                <a:cs typeface="+mn-cs"/>
              </a:rPr>
              <a:t>comparison of perceived exemplars with synthesized/stored exemplars</a:t>
            </a:r>
          </a:p>
        </p:txBody>
      </p:sp>
    </p:spTree>
    <p:extLst>
      <p:ext uri="{BB962C8B-B14F-4D97-AF65-F5344CB8AC3E}">
        <p14:creationId xmlns:p14="http://schemas.microsoft.com/office/powerpoint/2010/main" val="1029890866"/>
      </p:ext>
    </p:extLst>
  </p:cSld>
  <p:clrMapOvr>
    <a:masterClrMapping/>
  </p:clrMapOvr>
  <p:transition>
    <p:fad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uds_log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2763" y="6165850"/>
            <a:ext cx="1011237" cy="427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5" name="Text Box 3"/>
          <p:cNvSpPr txBox="1">
            <a:spLocks noChangeArrowheads="1"/>
          </p:cNvSpPr>
          <p:nvPr/>
        </p:nvSpPr>
        <p:spPr bwMode="auto">
          <a:xfrm>
            <a:off x="0" y="6597650"/>
            <a:ext cx="9144000" cy="260350"/>
          </a:xfrm>
          <a:prstGeom prst="rect">
            <a:avLst/>
          </a:prstGeom>
          <a:gradFill rotWithShape="0">
            <a:gsLst>
              <a:gs pos="0">
                <a:srgbClr val="0099CC"/>
              </a:gs>
              <a:gs pos="100000">
                <a:schemeClr val="tx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>
            <a:lvl1pPr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de-DE" sz="2800">
              <a:solidFill>
                <a:schemeClr val="bg1"/>
              </a:solidFill>
              <a:latin typeface="Verdana" pitchFamily="34" charset="0"/>
            </a:endParaRPr>
          </a:p>
        </p:txBody>
      </p:sp>
      <p:sp>
        <p:nvSpPr>
          <p:cNvPr id="3076" name="Text Box 4"/>
          <p:cNvSpPr txBox="1">
            <a:spLocks noChangeArrowheads="1"/>
          </p:cNvSpPr>
          <p:nvPr/>
        </p:nvSpPr>
        <p:spPr bwMode="auto">
          <a:xfrm>
            <a:off x="0" y="0"/>
            <a:ext cx="9144000" cy="519113"/>
          </a:xfrm>
          <a:prstGeom prst="rect">
            <a:avLst/>
          </a:prstGeom>
          <a:gradFill rotWithShape="0">
            <a:gsLst>
              <a:gs pos="0">
                <a:srgbClr val="0099CC"/>
              </a:gs>
              <a:gs pos="100000">
                <a:schemeClr val="tx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sz="2800">
                <a:solidFill>
                  <a:schemeClr val="bg1"/>
                </a:solidFill>
              </a:rPr>
              <a:t>    Computational model</a:t>
            </a:r>
          </a:p>
        </p:txBody>
      </p:sp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468313" y="692150"/>
            <a:ext cx="8286750" cy="22467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227013" indent="-227013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1pPr>
            <a:lvl2pPr marL="339725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marL="179388" indent="-179388" eaLnBrk="1" hangingPunct="1">
              <a:spcBef>
                <a:spcPct val="50000"/>
              </a:spcBef>
              <a:buClr>
                <a:srgbClr val="0099CC"/>
              </a:buClr>
              <a:buFont typeface="Wingdings" pitchFamily="2" charset="2"/>
              <a:buChar char="§"/>
              <a:defRPr/>
            </a:pPr>
            <a:r>
              <a:rPr lang="en-US"/>
              <a:t>Why do we need a computational model?</a:t>
            </a:r>
          </a:p>
          <a:p>
            <a:pPr marL="442913" lvl="1" indent="-179388" eaLnBrk="1" hangingPunct="1">
              <a:spcBef>
                <a:spcPct val="50000"/>
              </a:spcBef>
              <a:buClr>
                <a:srgbClr val="0099CC"/>
              </a:buClr>
              <a:buFont typeface="Wingdings" pitchFamily="2" charset="2"/>
              <a:buChar char="§"/>
              <a:defRPr/>
            </a:pPr>
            <a:r>
              <a:rPr lang="en-US">
                <a:cs typeface="+mn-cs"/>
              </a:rPr>
              <a:t>requires explicit (mathematical, algorithmical) formulation</a:t>
            </a:r>
          </a:p>
          <a:p>
            <a:pPr marL="442913" lvl="1" indent="-179388" eaLnBrk="1" hangingPunct="1">
              <a:spcBef>
                <a:spcPct val="50000"/>
              </a:spcBef>
              <a:buClr>
                <a:srgbClr val="0099CC"/>
              </a:buClr>
              <a:buFont typeface="Wingdings" pitchFamily="2" charset="2"/>
              <a:buChar char="§"/>
              <a:defRPr/>
            </a:pPr>
            <a:r>
              <a:rPr lang="en-US">
                <a:cs typeface="+mn-cs"/>
              </a:rPr>
              <a:t>model-based predictions can be tested experimentally</a:t>
            </a:r>
          </a:p>
          <a:p>
            <a:pPr marL="442913" lvl="1" indent="-179388" eaLnBrk="1" hangingPunct="1">
              <a:spcBef>
                <a:spcPct val="50000"/>
              </a:spcBef>
              <a:buClr>
                <a:srgbClr val="0099CC"/>
              </a:buClr>
              <a:buFont typeface="Wingdings" pitchFamily="2" charset="2"/>
              <a:buChar char="§"/>
              <a:defRPr/>
            </a:pPr>
            <a:r>
              <a:rPr lang="en-US">
                <a:cs typeface="+mn-cs"/>
              </a:rPr>
              <a:t>interactions between assumptions can be investigated formally</a:t>
            </a:r>
          </a:p>
          <a:p>
            <a:pPr marL="442913" lvl="1" indent="-179388" eaLnBrk="1" hangingPunct="1">
              <a:spcBef>
                <a:spcPct val="50000"/>
              </a:spcBef>
              <a:buClr>
                <a:srgbClr val="0099CC"/>
              </a:buClr>
              <a:buFont typeface="Wingdings" pitchFamily="2" charset="2"/>
              <a:buChar char="§"/>
              <a:defRPr/>
            </a:pPr>
            <a:r>
              <a:rPr lang="en-US">
                <a:cs typeface="+mn-cs"/>
              </a:rPr>
              <a:t>observed behavior </a:t>
            </a:r>
            <a:r>
              <a:rPr lang="en-US">
                <a:cs typeface="+mn-cs"/>
                <a:sym typeface="Symbol"/>
              </a:rPr>
              <a:t> model specification</a:t>
            </a:r>
            <a:endParaRPr lang="en-US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94654706"/>
      </p:ext>
    </p:extLst>
  </p:cSld>
  <p:clrMapOvr>
    <a:masterClrMapping/>
  </p:clrMapOvr>
  <p:transition>
    <p:fad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uds_log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2763" y="6165850"/>
            <a:ext cx="1011237" cy="427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5" name="Text Box 3"/>
          <p:cNvSpPr txBox="1">
            <a:spLocks noChangeArrowheads="1"/>
          </p:cNvSpPr>
          <p:nvPr/>
        </p:nvSpPr>
        <p:spPr bwMode="auto">
          <a:xfrm>
            <a:off x="0" y="6597650"/>
            <a:ext cx="9144000" cy="260350"/>
          </a:xfrm>
          <a:prstGeom prst="rect">
            <a:avLst/>
          </a:prstGeom>
          <a:gradFill rotWithShape="0">
            <a:gsLst>
              <a:gs pos="0">
                <a:srgbClr val="0099CC"/>
              </a:gs>
              <a:gs pos="100000">
                <a:schemeClr val="tx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>
            <a:lvl1pPr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de-DE" sz="2800">
              <a:solidFill>
                <a:schemeClr val="bg1"/>
              </a:solidFill>
              <a:latin typeface="Verdana" pitchFamily="34" charset="0"/>
            </a:endParaRPr>
          </a:p>
        </p:txBody>
      </p:sp>
      <p:sp>
        <p:nvSpPr>
          <p:cNvPr id="3076" name="Text Box 4"/>
          <p:cNvSpPr txBox="1">
            <a:spLocks noChangeArrowheads="1"/>
          </p:cNvSpPr>
          <p:nvPr/>
        </p:nvSpPr>
        <p:spPr bwMode="auto">
          <a:xfrm>
            <a:off x="0" y="0"/>
            <a:ext cx="9144000" cy="523220"/>
          </a:xfrm>
          <a:prstGeom prst="rect">
            <a:avLst/>
          </a:prstGeom>
          <a:gradFill rotWithShape="0">
            <a:gsLst>
              <a:gs pos="0">
                <a:srgbClr val="0099CC"/>
              </a:gs>
              <a:gs pos="100000">
                <a:schemeClr val="tx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sz="2800">
                <a:solidFill>
                  <a:schemeClr val="bg1"/>
                </a:solidFill>
              </a:rPr>
              <a:t>    </a:t>
            </a:r>
            <a:r>
              <a:rPr lang="de-DE" sz="2800">
                <a:solidFill>
                  <a:schemeClr val="bg1"/>
                </a:solidFill>
              </a:rPr>
              <a:t>Exemplar Theory: Key assumptions</a:t>
            </a:r>
            <a:endParaRPr lang="en-GB" sz="2800">
              <a:solidFill>
                <a:schemeClr val="bg1"/>
              </a:solidFill>
            </a:endParaRPr>
          </a:p>
        </p:txBody>
      </p:sp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468313" y="692150"/>
            <a:ext cx="8286750" cy="24006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227013" indent="-227013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1pPr>
            <a:lvl2pPr marL="339725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marL="179388" indent="-179388" eaLnBrk="1" hangingPunct="1">
              <a:spcBef>
                <a:spcPct val="50000"/>
              </a:spcBef>
              <a:buClr>
                <a:srgbClr val="0099CC"/>
              </a:buClr>
              <a:buFont typeface="Wingdings" pitchFamily="2" charset="2"/>
              <a:buChar char="§"/>
              <a:defRPr/>
            </a:pPr>
            <a:r>
              <a:rPr lang="en-US">
                <a:cs typeface="+mn-cs"/>
              </a:rPr>
              <a:t>Exemplar space: multidimensional cognitive map</a:t>
            </a:r>
          </a:p>
          <a:p>
            <a:pPr marL="292100" lvl="1" indent="169863" eaLnBrk="1" hangingPunct="1">
              <a:spcBef>
                <a:spcPct val="50000"/>
              </a:spcBef>
              <a:buClr>
                <a:srgbClr val="0099CC"/>
              </a:buClr>
              <a:buFont typeface="Wingdings" pitchFamily="2" charset="2"/>
              <a:buChar char="§"/>
              <a:defRPr/>
            </a:pPr>
            <a:r>
              <a:rPr lang="en-US">
                <a:cs typeface="+mn-cs"/>
              </a:rPr>
              <a:t>similarity of exemplars ~ stance in this space</a:t>
            </a:r>
          </a:p>
          <a:p>
            <a:pPr marL="179388" indent="-179388" eaLnBrk="1" hangingPunct="1">
              <a:spcBef>
                <a:spcPct val="50000"/>
              </a:spcBef>
              <a:buClr>
                <a:srgbClr val="0099CC"/>
              </a:buClr>
              <a:buFont typeface="Wingdings" pitchFamily="2" charset="2"/>
              <a:buChar char="§"/>
              <a:defRPr/>
            </a:pPr>
            <a:r>
              <a:rPr lang="en-US">
                <a:cs typeface="+mn-cs"/>
              </a:rPr>
              <a:t>Exemplars comprise detailed phonetic information (ling./paraling./extraling. dimensions)                                        [Goldinger 1997, Pierrehumbert 2001, 2003]</a:t>
            </a:r>
          </a:p>
          <a:p>
            <a:pPr marL="179388" indent="-179388" eaLnBrk="1" hangingPunct="1">
              <a:spcBef>
                <a:spcPct val="50000"/>
              </a:spcBef>
              <a:buClr>
                <a:srgbClr val="0099CC"/>
              </a:buClr>
              <a:buFont typeface="Wingdings" pitchFamily="2" charset="2"/>
              <a:buChar char="§"/>
              <a:defRPr/>
            </a:pPr>
            <a:endParaRPr lang="en-US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58777259"/>
      </p:ext>
    </p:extLst>
  </p:cSld>
  <p:clrMapOvr>
    <a:masterClrMapping/>
  </p:clrMapOvr>
  <p:transition>
    <p:fad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uds_log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2763" y="6165850"/>
            <a:ext cx="1011237" cy="427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5" name="Text Box 3"/>
          <p:cNvSpPr txBox="1">
            <a:spLocks noChangeArrowheads="1"/>
          </p:cNvSpPr>
          <p:nvPr/>
        </p:nvSpPr>
        <p:spPr bwMode="auto">
          <a:xfrm>
            <a:off x="0" y="6597650"/>
            <a:ext cx="9144000" cy="260350"/>
          </a:xfrm>
          <a:prstGeom prst="rect">
            <a:avLst/>
          </a:prstGeom>
          <a:gradFill rotWithShape="0">
            <a:gsLst>
              <a:gs pos="0">
                <a:srgbClr val="0099CC"/>
              </a:gs>
              <a:gs pos="100000">
                <a:schemeClr val="tx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>
            <a:lvl1pPr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de-DE" sz="2800">
              <a:solidFill>
                <a:schemeClr val="bg1"/>
              </a:solidFill>
              <a:latin typeface="Verdana" pitchFamily="34" charset="0"/>
            </a:endParaRPr>
          </a:p>
        </p:txBody>
      </p:sp>
      <p:sp>
        <p:nvSpPr>
          <p:cNvPr id="3076" name="Text Box 4"/>
          <p:cNvSpPr txBox="1">
            <a:spLocks noChangeArrowheads="1"/>
          </p:cNvSpPr>
          <p:nvPr/>
        </p:nvSpPr>
        <p:spPr bwMode="auto">
          <a:xfrm>
            <a:off x="0" y="0"/>
            <a:ext cx="9144000" cy="523220"/>
          </a:xfrm>
          <a:prstGeom prst="rect">
            <a:avLst/>
          </a:prstGeom>
          <a:gradFill rotWithShape="0">
            <a:gsLst>
              <a:gs pos="0">
                <a:srgbClr val="0099CC"/>
              </a:gs>
              <a:gs pos="100000">
                <a:schemeClr val="tx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sz="2800">
                <a:solidFill>
                  <a:schemeClr val="bg1"/>
                </a:solidFill>
              </a:rPr>
              <a:t>    </a:t>
            </a:r>
            <a:r>
              <a:rPr lang="de-DE" sz="2800">
                <a:solidFill>
                  <a:schemeClr val="bg1"/>
                </a:solidFill>
              </a:rPr>
              <a:t>Exemplar Theory: Key assumptions</a:t>
            </a:r>
            <a:endParaRPr lang="en-GB" sz="2800">
              <a:solidFill>
                <a:schemeClr val="bg1"/>
              </a:solidFill>
            </a:endParaRPr>
          </a:p>
        </p:txBody>
      </p:sp>
      <p:grpSp>
        <p:nvGrpSpPr>
          <p:cNvPr id="7" name="Group 8">
            <a:extLst>
              <a:ext uri="{FF2B5EF4-FFF2-40B4-BE49-F238E27FC236}">
                <a16:creationId xmlns:a16="http://schemas.microsoft.com/office/drawing/2014/main" id="{0104075C-D614-4E67-B8B7-A438C85DFE51}"/>
              </a:ext>
            </a:extLst>
          </p:cNvPr>
          <p:cNvGrpSpPr>
            <a:grpSpLocks/>
          </p:cNvGrpSpPr>
          <p:nvPr/>
        </p:nvGrpSpPr>
        <p:grpSpPr bwMode="auto">
          <a:xfrm>
            <a:off x="467544" y="802451"/>
            <a:ext cx="7867650" cy="5111750"/>
            <a:chOff x="192" y="0"/>
            <a:chExt cx="4920" cy="4032"/>
          </a:xfrm>
        </p:grpSpPr>
        <p:pic>
          <p:nvPicPr>
            <p:cNvPr id="8" name="Picture 9" descr="lmSignal1">
              <a:extLst>
                <a:ext uri="{FF2B5EF4-FFF2-40B4-BE49-F238E27FC236}">
                  <a16:creationId xmlns:a16="http://schemas.microsoft.com/office/drawing/2014/main" id="{ABC4B0D2-41CE-4110-9338-AA498BE5BA1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2" y="0"/>
              <a:ext cx="4920" cy="249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9" name="Text Box 10">
              <a:extLst>
                <a:ext uri="{FF2B5EF4-FFF2-40B4-BE49-F238E27FC236}">
                  <a16:creationId xmlns:a16="http://schemas.microsoft.com/office/drawing/2014/main" id="{2374EFFD-3482-4C9A-B5C6-277398C0F73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496" y="2736"/>
              <a:ext cx="1690" cy="730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CC99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l" eaLnBrk="0" hangingPunct="0">
                <a:spcBef>
                  <a:spcPct val="0"/>
                </a:spcBef>
              </a:pPr>
              <a:r>
                <a:rPr lang="en-US" sz="1800">
                  <a:solidFill>
                    <a:srgbClr val="000000"/>
                  </a:solidFill>
                  <a:latin typeface="Verdana" pitchFamily="34" charset="0"/>
                </a:rPr>
                <a:t>“she had your dark suit in greasy wash water all year”</a:t>
              </a:r>
            </a:p>
          </p:txBody>
        </p:sp>
        <p:sp>
          <p:nvSpPr>
            <p:cNvPr id="10" name="Text Box 11">
              <a:extLst>
                <a:ext uri="{FF2B5EF4-FFF2-40B4-BE49-F238E27FC236}">
                  <a16:creationId xmlns:a16="http://schemas.microsoft.com/office/drawing/2014/main" id="{22F58E03-DBBD-4385-A0DD-D0E9C196E91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728" y="2208"/>
              <a:ext cx="720" cy="368"/>
            </a:xfrm>
            <a:prstGeom prst="rect">
              <a:avLst/>
            </a:prstGeom>
            <a:noFill/>
            <a:ln w="9525">
              <a:solidFill>
                <a:srgbClr val="FF66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CC99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l" eaLnBrk="0" hangingPunct="0"/>
              <a:r>
                <a:rPr lang="en-US" sz="2400" b="1">
                  <a:solidFill>
                    <a:srgbClr val="000000"/>
                  </a:solidFill>
                  <a:latin typeface="Courier New" pitchFamily="49" charset="0"/>
                </a:rPr>
                <a:t>suit</a:t>
              </a:r>
            </a:p>
          </p:txBody>
        </p:sp>
        <p:sp>
          <p:nvSpPr>
            <p:cNvPr id="11" name="Text Box 12">
              <a:extLst>
                <a:ext uri="{FF2B5EF4-FFF2-40B4-BE49-F238E27FC236}">
                  <a16:creationId xmlns:a16="http://schemas.microsoft.com/office/drawing/2014/main" id="{D82F076A-9430-40F0-A7D7-6E54C8D603A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20" y="2160"/>
              <a:ext cx="768" cy="28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CC99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l" eaLnBrk="0" hangingPunct="0"/>
              <a:r>
                <a:rPr lang="en-US" sz="1800">
                  <a:solidFill>
                    <a:srgbClr val="000000"/>
                  </a:solidFill>
                  <a:latin typeface="Verdana" pitchFamily="34" charset="0"/>
                </a:rPr>
                <a:t>[+voice]</a:t>
              </a:r>
            </a:p>
          </p:txBody>
        </p:sp>
        <p:sp>
          <p:nvSpPr>
            <p:cNvPr id="12" name="Line 13">
              <a:extLst>
                <a:ext uri="{FF2B5EF4-FFF2-40B4-BE49-F238E27FC236}">
                  <a16:creationId xmlns:a16="http://schemas.microsoft.com/office/drawing/2014/main" id="{D083AB6B-E662-4365-8DFF-9D84CA071146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104" y="1056"/>
              <a:ext cx="288" cy="115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" name="Line 14">
              <a:extLst>
                <a:ext uri="{FF2B5EF4-FFF2-40B4-BE49-F238E27FC236}">
                  <a16:creationId xmlns:a16="http://schemas.microsoft.com/office/drawing/2014/main" id="{86D61078-6019-4EDD-AD08-C0AE2D42E140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1584" y="1440"/>
              <a:ext cx="144" cy="1824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" name="Line 15">
              <a:extLst>
                <a:ext uri="{FF2B5EF4-FFF2-40B4-BE49-F238E27FC236}">
                  <a16:creationId xmlns:a16="http://schemas.microsoft.com/office/drawing/2014/main" id="{2D68BEEB-2467-418F-B27A-30849E6F485F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2592" y="1248"/>
              <a:ext cx="336" cy="148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pic>
          <p:nvPicPr>
            <p:cNvPr id="15" name="Picture 16" descr="aa_bus_3_bot">
              <a:extLst>
                <a:ext uri="{FF2B5EF4-FFF2-40B4-BE49-F238E27FC236}">
                  <a16:creationId xmlns:a16="http://schemas.microsoft.com/office/drawing/2014/main" id="{DEE3042B-451A-4E5D-AE34-5CDD0FA29AC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6" y="2880"/>
              <a:ext cx="1164" cy="115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6" name="Line 17">
              <a:extLst>
                <a:ext uri="{FF2B5EF4-FFF2-40B4-BE49-F238E27FC236}">
                  <a16:creationId xmlns:a16="http://schemas.microsoft.com/office/drawing/2014/main" id="{5C83D4DB-9B92-4114-A976-90963F6747B7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008" y="1296"/>
              <a:ext cx="1056" cy="153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pic>
          <p:nvPicPr>
            <p:cNvPr id="17" name="Picture 18">
              <a:extLst>
                <a:ext uri="{FF2B5EF4-FFF2-40B4-BE49-F238E27FC236}">
                  <a16:creationId xmlns:a16="http://schemas.microsoft.com/office/drawing/2014/main" id="{B2178861-D056-4CA3-AD5C-AE5E79CD680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36" y="3312"/>
              <a:ext cx="498" cy="60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556332552"/>
      </p:ext>
    </p:extLst>
  </p:cSld>
  <p:clrMapOvr>
    <a:masterClrMapping/>
  </p:clrMapOvr>
  <p:transition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uds_log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2763" y="6165850"/>
            <a:ext cx="1011237" cy="427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1" name="Text Box 3"/>
          <p:cNvSpPr txBox="1">
            <a:spLocks noChangeArrowheads="1"/>
          </p:cNvSpPr>
          <p:nvPr/>
        </p:nvSpPr>
        <p:spPr bwMode="auto">
          <a:xfrm>
            <a:off x="0" y="6597650"/>
            <a:ext cx="9144000" cy="260350"/>
          </a:xfrm>
          <a:prstGeom prst="rect">
            <a:avLst/>
          </a:prstGeom>
          <a:gradFill rotWithShape="0">
            <a:gsLst>
              <a:gs pos="0">
                <a:srgbClr val="0099CC"/>
              </a:gs>
              <a:gs pos="100000">
                <a:schemeClr val="tx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>
            <a:lvl1pPr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de-DE" sz="2800">
              <a:solidFill>
                <a:schemeClr val="bg1"/>
              </a:solidFill>
              <a:latin typeface="Verdana" pitchFamily="34" charset="0"/>
            </a:endParaRPr>
          </a:p>
        </p:txBody>
      </p:sp>
      <p:sp>
        <p:nvSpPr>
          <p:cNvPr id="12292" name="Text Box 4"/>
          <p:cNvSpPr txBox="1">
            <a:spLocks noChangeArrowheads="1"/>
          </p:cNvSpPr>
          <p:nvPr/>
        </p:nvSpPr>
        <p:spPr bwMode="auto">
          <a:xfrm>
            <a:off x="0" y="0"/>
            <a:ext cx="9144000" cy="519113"/>
          </a:xfrm>
          <a:prstGeom prst="rect">
            <a:avLst/>
          </a:prstGeom>
          <a:gradFill rotWithShape="0">
            <a:gsLst>
              <a:gs pos="0">
                <a:srgbClr val="0099CC"/>
              </a:gs>
              <a:gs pos="100000">
                <a:schemeClr val="tx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sz="2800">
                <a:solidFill>
                  <a:schemeClr val="bg1"/>
                </a:solidFill>
              </a:rPr>
              <a:t>    Variability</a:t>
            </a:r>
          </a:p>
        </p:txBody>
      </p:sp>
      <p:pic>
        <p:nvPicPr>
          <p:cNvPr id="7" name="Picture 7" descr="vowelexemplars_all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7" y="675460"/>
            <a:ext cx="6400874" cy="57920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29547157"/>
      </p:ext>
    </p:extLst>
  </p:cSld>
  <p:clrMapOvr>
    <a:masterClrMapping/>
  </p:clrMapOvr>
  <p:transition>
    <p:fad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uds_log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2763" y="6165850"/>
            <a:ext cx="1011237" cy="427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5" name="Text Box 3"/>
          <p:cNvSpPr txBox="1">
            <a:spLocks noChangeArrowheads="1"/>
          </p:cNvSpPr>
          <p:nvPr/>
        </p:nvSpPr>
        <p:spPr bwMode="auto">
          <a:xfrm>
            <a:off x="0" y="6597650"/>
            <a:ext cx="9144000" cy="260350"/>
          </a:xfrm>
          <a:prstGeom prst="rect">
            <a:avLst/>
          </a:prstGeom>
          <a:gradFill rotWithShape="0">
            <a:gsLst>
              <a:gs pos="0">
                <a:srgbClr val="0099CC"/>
              </a:gs>
              <a:gs pos="100000">
                <a:schemeClr val="tx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>
            <a:lvl1pPr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de-DE" sz="2800">
              <a:solidFill>
                <a:schemeClr val="bg1"/>
              </a:solidFill>
              <a:latin typeface="Verdana" pitchFamily="34" charset="0"/>
            </a:endParaRPr>
          </a:p>
        </p:txBody>
      </p:sp>
      <p:sp>
        <p:nvSpPr>
          <p:cNvPr id="3076" name="Text Box 4"/>
          <p:cNvSpPr txBox="1">
            <a:spLocks noChangeArrowheads="1"/>
          </p:cNvSpPr>
          <p:nvPr/>
        </p:nvSpPr>
        <p:spPr bwMode="auto">
          <a:xfrm>
            <a:off x="0" y="0"/>
            <a:ext cx="9144000" cy="523220"/>
          </a:xfrm>
          <a:prstGeom prst="rect">
            <a:avLst/>
          </a:prstGeom>
          <a:gradFill rotWithShape="0">
            <a:gsLst>
              <a:gs pos="0">
                <a:srgbClr val="0099CC"/>
              </a:gs>
              <a:gs pos="100000">
                <a:schemeClr val="tx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sz="2800">
                <a:solidFill>
                  <a:schemeClr val="bg1"/>
                </a:solidFill>
              </a:rPr>
              <a:t>    </a:t>
            </a:r>
            <a:r>
              <a:rPr lang="de-DE" sz="2800">
                <a:solidFill>
                  <a:schemeClr val="bg1"/>
                </a:solidFill>
              </a:rPr>
              <a:t>Exemplar Theory: Key assumptions</a:t>
            </a:r>
            <a:endParaRPr lang="en-GB" sz="2800">
              <a:solidFill>
                <a:schemeClr val="bg1"/>
              </a:solidFill>
            </a:endParaRPr>
          </a:p>
        </p:txBody>
      </p:sp>
      <p:pic>
        <p:nvPicPr>
          <p:cNvPr id="18" name="Picture 21" descr="lm3b">
            <a:extLst>
              <a:ext uri="{FF2B5EF4-FFF2-40B4-BE49-F238E27FC236}">
                <a16:creationId xmlns:a16="http://schemas.microsoft.com/office/drawing/2014/main" id="{BFCF006C-87AC-4702-ABDB-D115D0C789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906"/>
          <a:stretch>
            <a:fillRect/>
          </a:stretch>
        </p:blipFill>
        <p:spPr bwMode="auto">
          <a:xfrm>
            <a:off x="232096" y="885162"/>
            <a:ext cx="5495925" cy="25058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22" descr="lm4">
            <a:extLst>
              <a:ext uri="{FF2B5EF4-FFF2-40B4-BE49-F238E27FC236}">
                <a16:creationId xmlns:a16="http://schemas.microsoft.com/office/drawing/2014/main" id="{808D33AF-2CC5-4B4E-9D18-76C6BC2077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143" r="19318" b="17113"/>
          <a:stretch>
            <a:fillRect/>
          </a:stretch>
        </p:blipFill>
        <p:spPr bwMode="auto">
          <a:xfrm>
            <a:off x="3737296" y="3452150"/>
            <a:ext cx="5410200" cy="2689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Line 23">
            <a:extLst>
              <a:ext uri="{FF2B5EF4-FFF2-40B4-BE49-F238E27FC236}">
                <a16:creationId xmlns:a16="http://schemas.microsoft.com/office/drawing/2014/main" id="{17823B07-86F6-445A-8332-D2CD3A4B6610}"/>
              </a:ext>
            </a:extLst>
          </p:cNvPr>
          <p:cNvSpPr>
            <a:spLocks noChangeShapeType="1"/>
          </p:cNvSpPr>
          <p:nvPr/>
        </p:nvSpPr>
        <p:spPr bwMode="auto">
          <a:xfrm>
            <a:off x="4346896" y="2107537"/>
            <a:ext cx="2895600" cy="1589088"/>
          </a:xfrm>
          <a:prstGeom prst="line">
            <a:avLst/>
          </a:prstGeom>
          <a:noFill/>
          <a:ln w="9525">
            <a:solidFill>
              <a:srgbClr val="0000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" name="Text Box 25">
            <a:extLst>
              <a:ext uri="{FF2B5EF4-FFF2-40B4-BE49-F238E27FC236}">
                <a16:creationId xmlns:a16="http://schemas.microsoft.com/office/drawing/2014/main" id="{84BDFC90-89AF-45B7-BC21-408E15EF8F1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7896" y="3207675"/>
            <a:ext cx="12192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CC9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eaLnBrk="0" hangingPunct="0"/>
            <a:r>
              <a:rPr lang="en-US" sz="1800">
                <a:solidFill>
                  <a:srgbClr val="000000"/>
                </a:solidFill>
                <a:latin typeface="Verdana" pitchFamily="34" charset="0"/>
              </a:rPr>
              <a:t>[+voice]</a:t>
            </a:r>
          </a:p>
        </p:txBody>
      </p:sp>
      <p:sp>
        <p:nvSpPr>
          <p:cNvPr id="22" name="Line 26">
            <a:extLst>
              <a:ext uri="{FF2B5EF4-FFF2-40B4-BE49-F238E27FC236}">
                <a16:creationId xmlns:a16="http://schemas.microsoft.com/office/drawing/2014/main" id="{77895E6B-DBEE-4EE9-AF74-CA09E1AC9694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527496" y="2290893"/>
            <a:ext cx="609600" cy="855663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3" name="Line 27">
            <a:extLst>
              <a:ext uri="{FF2B5EF4-FFF2-40B4-BE49-F238E27FC236}">
                <a16:creationId xmlns:a16="http://schemas.microsoft.com/office/drawing/2014/main" id="{17DD6969-8F6C-499D-B87D-690A4F79EF18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975296" y="2290893"/>
            <a:ext cx="0" cy="9779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" name="Line 28">
            <a:extLst>
              <a:ext uri="{FF2B5EF4-FFF2-40B4-BE49-F238E27FC236}">
                <a16:creationId xmlns:a16="http://schemas.microsoft.com/office/drawing/2014/main" id="{CD37962A-D720-4E05-AABB-8C99070A4E46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2746696" y="2840962"/>
            <a:ext cx="76200" cy="1894681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" name="Text Box 29">
            <a:extLst>
              <a:ext uri="{FF2B5EF4-FFF2-40B4-BE49-F238E27FC236}">
                <a16:creationId xmlns:a16="http://schemas.microsoft.com/office/drawing/2014/main" id="{531E1BA3-E703-47D3-9FE4-458F2244AAA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18096" y="3270067"/>
            <a:ext cx="1143000" cy="466031"/>
          </a:xfrm>
          <a:prstGeom prst="rect">
            <a:avLst/>
          </a:prstGeom>
          <a:noFill/>
          <a:ln w="952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CC99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eaLnBrk="0" hangingPunct="0"/>
            <a:r>
              <a:rPr lang="en-US" sz="2400" b="1">
                <a:solidFill>
                  <a:srgbClr val="000000"/>
                </a:solidFill>
                <a:latin typeface="Courier New" pitchFamily="49" charset="0"/>
              </a:rPr>
              <a:t>suit</a:t>
            </a:r>
          </a:p>
        </p:txBody>
      </p:sp>
      <p:pic>
        <p:nvPicPr>
          <p:cNvPr id="26" name="Picture 30" descr="aa_bus_3_bot">
            <a:extLst>
              <a:ext uri="{FF2B5EF4-FFF2-40B4-BE49-F238E27FC236}">
                <a16:creationId xmlns:a16="http://schemas.microsoft.com/office/drawing/2014/main" id="{F8B45416-B630-44CD-9658-034CA83836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96" y="4063337"/>
            <a:ext cx="1847850" cy="1466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" name="Text Box 31">
            <a:extLst>
              <a:ext uri="{FF2B5EF4-FFF2-40B4-BE49-F238E27FC236}">
                <a16:creationId xmlns:a16="http://schemas.microsoft.com/office/drawing/2014/main" id="{CA444A42-F6F0-4C02-9FAD-0EC28331769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5496" y="4796762"/>
            <a:ext cx="2682875" cy="925694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CC99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eaLnBrk="0" hangingPunct="0">
              <a:spcBef>
                <a:spcPct val="0"/>
              </a:spcBef>
            </a:pPr>
            <a:r>
              <a:rPr lang="en-US" sz="1800">
                <a:solidFill>
                  <a:srgbClr val="000000"/>
                </a:solidFill>
                <a:latin typeface="Verdana" pitchFamily="34" charset="0"/>
              </a:rPr>
              <a:t>“she had your dark suit in greasy wash water all year”</a:t>
            </a:r>
          </a:p>
        </p:txBody>
      </p:sp>
      <p:sp>
        <p:nvSpPr>
          <p:cNvPr id="28" name="Line 32">
            <a:extLst>
              <a:ext uri="{FF2B5EF4-FFF2-40B4-BE49-F238E27FC236}">
                <a16:creationId xmlns:a16="http://schemas.microsoft.com/office/drawing/2014/main" id="{FFADE93E-D3E7-4108-8933-6D8F78452E8D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3356296" y="2474250"/>
            <a:ext cx="762000" cy="1405731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29" name="Picture 33">
            <a:extLst>
              <a:ext uri="{FF2B5EF4-FFF2-40B4-BE49-F238E27FC236}">
                <a16:creationId xmlns:a16="http://schemas.microsoft.com/office/drawing/2014/main" id="{288FB69B-6125-4A57-B9B2-1D1879978E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0296" y="3941100"/>
            <a:ext cx="790575" cy="7716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96466900"/>
      </p:ext>
    </p:extLst>
  </p:cSld>
  <p:clrMapOvr>
    <a:masterClrMapping/>
  </p:clrMapOvr>
  <p:transition>
    <p:fade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uds_log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2763" y="6165850"/>
            <a:ext cx="1011237" cy="427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5" name="Text Box 3"/>
          <p:cNvSpPr txBox="1">
            <a:spLocks noChangeArrowheads="1"/>
          </p:cNvSpPr>
          <p:nvPr/>
        </p:nvSpPr>
        <p:spPr bwMode="auto">
          <a:xfrm>
            <a:off x="0" y="6597650"/>
            <a:ext cx="9144000" cy="260350"/>
          </a:xfrm>
          <a:prstGeom prst="rect">
            <a:avLst/>
          </a:prstGeom>
          <a:gradFill rotWithShape="0">
            <a:gsLst>
              <a:gs pos="0">
                <a:srgbClr val="0099CC"/>
              </a:gs>
              <a:gs pos="100000">
                <a:schemeClr val="tx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>
            <a:lvl1pPr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de-DE" sz="2800">
              <a:solidFill>
                <a:schemeClr val="bg1"/>
              </a:solidFill>
              <a:latin typeface="Verdana" pitchFamily="34" charset="0"/>
            </a:endParaRPr>
          </a:p>
        </p:txBody>
      </p:sp>
      <p:sp>
        <p:nvSpPr>
          <p:cNvPr id="3076" name="Text Box 4"/>
          <p:cNvSpPr txBox="1">
            <a:spLocks noChangeArrowheads="1"/>
          </p:cNvSpPr>
          <p:nvPr/>
        </p:nvSpPr>
        <p:spPr bwMode="auto">
          <a:xfrm>
            <a:off x="0" y="0"/>
            <a:ext cx="9144000" cy="523220"/>
          </a:xfrm>
          <a:prstGeom prst="rect">
            <a:avLst/>
          </a:prstGeom>
          <a:gradFill rotWithShape="0">
            <a:gsLst>
              <a:gs pos="0">
                <a:srgbClr val="0099CC"/>
              </a:gs>
              <a:gs pos="100000">
                <a:schemeClr val="tx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sz="2800">
                <a:solidFill>
                  <a:schemeClr val="bg1"/>
                </a:solidFill>
              </a:rPr>
              <a:t>    </a:t>
            </a:r>
            <a:r>
              <a:rPr lang="de-DE" sz="2800">
                <a:solidFill>
                  <a:schemeClr val="bg1"/>
                </a:solidFill>
              </a:rPr>
              <a:t>Exemplar Theory: Key assumptions</a:t>
            </a:r>
            <a:endParaRPr lang="en-GB" sz="2800">
              <a:solidFill>
                <a:schemeClr val="bg1"/>
              </a:solidFill>
            </a:endParaRPr>
          </a:p>
        </p:txBody>
      </p:sp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468313" y="692150"/>
            <a:ext cx="8286750" cy="37856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227013" indent="-227013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1pPr>
            <a:lvl2pPr marL="339725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marL="179388" indent="-179388" eaLnBrk="1" hangingPunct="1">
              <a:spcBef>
                <a:spcPct val="50000"/>
              </a:spcBef>
              <a:buClr>
                <a:srgbClr val="0099CC"/>
              </a:buClr>
              <a:buFont typeface="Wingdings" pitchFamily="2" charset="2"/>
              <a:buChar char="§"/>
              <a:defRPr/>
            </a:pPr>
            <a:r>
              <a:rPr lang="en-US">
                <a:cs typeface="+mn-cs"/>
              </a:rPr>
              <a:t>Exemplar space: multidimensional cognitive map</a:t>
            </a:r>
          </a:p>
          <a:p>
            <a:pPr marL="292100" lvl="1" indent="169863" eaLnBrk="1" hangingPunct="1">
              <a:spcBef>
                <a:spcPct val="50000"/>
              </a:spcBef>
              <a:buClr>
                <a:srgbClr val="0099CC"/>
              </a:buClr>
              <a:buFont typeface="Wingdings" pitchFamily="2" charset="2"/>
              <a:buChar char="§"/>
              <a:defRPr/>
            </a:pPr>
            <a:r>
              <a:rPr lang="en-US">
                <a:cs typeface="+mn-cs"/>
              </a:rPr>
              <a:t>similarity of exemplars ~ stance in this space</a:t>
            </a:r>
          </a:p>
          <a:p>
            <a:pPr marL="179388" indent="-179388" eaLnBrk="1" hangingPunct="1">
              <a:spcBef>
                <a:spcPct val="50000"/>
              </a:spcBef>
              <a:buClr>
                <a:srgbClr val="0099CC"/>
              </a:buClr>
              <a:buFont typeface="Wingdings" pitchFamily="2" charset="2"/>
              <a:buChar char="§"/>
              <a:defRPr/>
            </a:pPr>
            <a:r>
              <a:rPr lang="en-US">
                <a:cs typeface="+mn-cs"/>
              </a:rPr>
              <a:t>Exemplars comprise detailed phonetic information (ling./paraling./extraling. dimensions)                                        [Goldinger 1997, Pierrehumbert 2001, 2003]</a:t>
            </a:r>
          </a:p>
          <a:p>
            <a:pPr marL="179388" indent="-179388" eaLnBrk="1" hangingPunct="1">
              <a:spcBef>
                <a:spcPct val="50000"/>
              </a:spcBef>
              <a:buClr>
                <a:srgbClr val="0099CC"/>
              </a:buClr>
              <a:buFont typeface="Wingdings" pitchFamily="2" charset="2"/>
              <a:buChar char="§"/>
              <a:defRPr/>
            </a:pPr>
            <a:r>
              <a:rPr lang="en-US">
                <a:cs typeface="+mn-cs"/>
              </a:rPr>
              <a:t>Effects of frequency and recency:</a:t>
            </a:r>
          </a:p>
          <a:p>
            <a:pPr marL="292100" lvl="1" indent="169863" eaLnBrk="1" hangingPunct="1">
              <a:spcBef>
                <a:spcPct val="50000"/>
              </a:spcBef>
              <a:buClr>
                <a:srgbClr val="0099CC"/>
              </a:buClr>
              <a:buFont typeface="Wingdings" pitchFamily="2" charset="2"/>
              <a:buChar char="§"/>
              <a:defRPr/>
            </a:pPr>
            <a:r>
              <a:rPr lang="en-US">
                <a:cs typeface="+mn-cs"/>
              </a:rPr>
              <a:t>exemplar space is updated continuously</a:t>
            </a:r>
          </a:p>
          <a:p>
            <a:pPr marL="292100" lvl="1" indent="169863" eaLnBrk="1" hangingPunct="1">
              <a:spcBef>
                <a:spcPct val="50000"/>
              </a:spcBef>
              <a:buClr>
                <a:srgbClr val="0099CC"/>
              </a:buClr>
              <a:buFont typeface="Wingdings" pitchFamily="2" charset="2"/>
              <a:buChar char="§"/>
              <a:defRPr/>
            </a:pPr>
            <a:r>
              <a:rPr lang="en-US">
                <a:cs typeface="+mn-cs"/>
              </a:rPr>
              <a:t>memory traces decay over time</a:t>
            </a:r>
          </a:p>
          <a:p>
            <a:pPr marL="179388" indent="-179388" eaLnBrk="1" hangingPunct="1">
              <a:spcBef>
                <a:spcPct val="50000"/>
              </a:spcBef>
              <a:buClr>
                <a:srgbClr val="0099CC"/>
              </a:buClr>
              <a:buFont typeface="Wingdings" pitchFamily="2" charset="2"/>
              <a:buChar char="§"/>
              <a:defRPr/>
            </a:pPr>
            <a:endParaRPr lang="en-US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16784005"/>
      </p:ext>
    </p:extLst>
  </p:cSld>
  <p:clrMapOvr>
    <a:masterClrMapping/>
  </p:clrMapOvr>
  <p:transition>
    <p:fade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uds_log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2763" y="6165850"/>
            <a:ext cx="1011237" cy="427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5" name="Text Box 3"/>
          <p:cNvSpPr txBox="1">
            <a:spLocks noChangeArrowheads="1"/>
          </p:cNvSpPr>
          <p:nvPr/>
        </p:nvSpPr>
        <p:spPr bwMode="auto">
          <a:xfrm>
            <a:off x="0" y="6597650"/>
            <a:ext cx="9144000" cy="260350"/>
          </a:xfrm>
          <a:prstGeom prst="rect">
            <a:avLst/>
          </a:prstGeom>
          <a:gradFill rotWithShape="0">
            <a:gsLst>
              <a:gs pos="0">
                <a:srgbClr val="0099CC"/>
              </a:gs>
              <a:gs pos="100000">
                <a:schemeClr val="tx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>
            <a:lvl1pPr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de-DE" sz="2800">
              <a:solidFill>
                <a:schemeClr val="bg1"/>
              </a:solidFill>
              <a:latin typeface="Verdana" pitchFamily="34" charset="0"/>
            </a:endParaRPr>
          </a:p>
        </p:txBody>
      </p:sp>
      <p:sp>
        <p:nvSpPr>
          <p:cNvPr id="3076" name="Text Box 4"/>
          <p:cNvSpPr txBox="1">
            <a:spLocks noChangeArrowheads="1"/>
          </p:cNvSpPr>
          <p:nvPr/>
        </p:nvSpPr>
        <p:spPr bwMode="auto">
          <a:xfrm>
            <a:off x="0" y="0"/>
            <a:ext cx="9144000" cy="523220"/>
          </a:xfrm>
          <a:prstGeom prst="rect">
            <a:avLst/>
          </a:prstGeom>
          <a:gradFill rotWithShape="0">
            <a:gsLst>
              <a:gs pos="0">
                <a:srgbClr val="0099CC"/>
              </a:gs>
              <a:gs pos="100000">
                <a:schemeClr val="tx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sz="2800">
                <a:solidFill>
                  <a:schemeClr val="bg1"/>
                </a:solidFill>
              </a:rPr>
              <a:t>    </a:t>
            </a:r>
            <a:r>
              <a:rPr lang="de-DE" sz="2800">
                <a:solidFill>
                  <a:schemeClr val="bg1"/>
                </a:solidFill>
              </a:rPr>
              <a:t>Exemplar Theory: Key assumptions</a:t>
            </a:r>
            <a:endParaRPr lang="en-GB" sz="2800">
              <a:solidFill>
                <a:schemeClr val="bg1"/>
              </a:solidFill>
            </a:endParaRPr>
          </a:p>
        </p:txBody>
      </p:sp>
      <p:sp>
        <p:nvSpPr>
          <p:cNvPr id="7" name="Text Box 7">
            <a:extLst>
              <a:ext uri="{FF2B5EF4-FFF2-40B4-BE49-F238E27FC236}">
                <a16:creationId xmlns:a16="http://schemas.microsoft.com/office/drawing/2014/main" id="{A5CFCA25-B0F4-4D19-B19E-604DBE4CF87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7544" y="692696"/>
            <a:ext cx="8305800" cy="22467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233363" indent="-233363" algn="l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568325" indent="-220663" algn="l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244600" indent="-292100" algn="l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2362200" indent="-457200" algn="l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3009900" indent="-457200" algn="l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34671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39243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43815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48387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  <a:buClr>
                <a:srgbClr val="0099CC"/>
              </a:buClr>
              <a:buFont typeface="Wingdings" pitchFamily="2" charset="2"/>
              <a:buChar char="§"/>
            </a:pPr>
            <a:r>
              <a:rPr lang="de-DE" sz="2000">
                <a:latin typeface="Tahoma" pitchFamily="34" charset="0"/>
              </a:rPr>
              <a:t>Common levels of representation for perception and production</a:t>
            </a:r>
          </a:p>
          <a:p>
            <a:pPr lvl="1">
              <a:spcBef>
                <a:spcPct val="50000"/>
              </a:spcBef>
              <a:buClr>
                <a:srgbClr val="0099CC"/>
              </a:buClr>
              <a:buFont typeface="Wingdings" pitchFamily="2" charset="2"/>
              <a:buChar char="§"/>
            </a:pPr>
            <a:r>
              <a:rPr lang="de-DE" sz="2000">
                <a:latin typeface="Tahoma" pitchFamily="34" charset="0"/>
              </a:rPr>
              <a:t>exemplars: concrete, experienced tokens</a:t>
            </a:r>
          </a:p>
          <a:p>
            <a:pPr lvl="1">
              <a:spcBef>
                <a:spcPct val="50000"/>
              </a:spcBef>
              <a:buClr>
                <a:srgbClr val="0099CC"/>
              </a:buClr>
              <a:buFont typeface="Wingdings" pitchFamily="2" charset="2"/>
              <a:buChar char="§"/>
            </a:pPr>
            <a:r>
              <a:rPr lang="de-DE" sz="2000">
                <a:latin typeface="Tahoma" pitchFamily="34" charset="0"/>
              </a:rPr>
              <a:t>phonetic encoding: properties of exemplars</a:t>
            </a:r>
          </a:p>
          <a:p>
            <a:pPr lvl="1">
              <a:spcBef>
                <a:spcPct val="50000"/>
              </a:spcBef>
              <a:buClr>
                <a:srgbClr val="0099CC"/>
              </a:buClr>
              <a:buFont typeface="Wingdings" pitchFamily="2" charset="2"/>
              <a:buChar char="§"/>
            </a:pPr>
            <a:r>
              <a:rPr lang="de-DE" sz="2000">
                <a:latin typeface="Tahoma" pitchFamily="34" charset="0"/>
              </a:rPr>
              <a:t>phonological encoding: category label</a:t>
            </a:r>
          </a:p>
          <a:p>
            <a:pPr lvl="1">
              <a:spcBef>
                <a:spcPct val="50000"/>
              </a:spcBef>
              <a:buClr>
                <a:srgbClr val="0099CC"/>
              </a:buClr>
              <a:buFont typeface="Wingdings" pitchFamily="2" charset="2"/>
              <a:buChar char="§"/>
            </a:pPr>
            <a:r>
              <a:rPr lang="de-DE" sz="2000">
                <a:latin typeface="Tahoma" pitchFamily="34" charset="0"/>
              </a:rPr>
              <a:t>quantitative knowledge: frequency distributions</a:t>
            </a:r>
          </a:p>
        </p:txBody>
      </p:sp>
    </p:spTree>
    <p:extLst>
      <p:ext uri="{BB962C8B-B14F-4D97-AF65-F5344CB8AC3E}">
        <p14:creationId xmlns:p14="http://schemas.microsoft.com/office/powerpoint/2010/main" val="448517717"/>
      </p:ext>
    </p:extLst>
  </p:cSld>
  <p:clrMapOvr>
    <a:masterClrMapping/>
  </p:clrMapOvr>
  <p:transition>
    <p:fade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uds_log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2763" y="6165850"/>
            <a:ext cx="1011237" cy="427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5" name="Text Box 3"/>
          <p:cNvSpPr txBox="1">
            <a:spLocks noChangeArrowheads="1"/>
          </p:cNvSpPr>
          <p:nvPr/>
        </p:nvSpPr>
        <p:spPr bwMode="auto">
          <a:xfrm>
            <a:off x="0" y="6597650"/>
            <a:ext cx="9144000" cy="260350"/>
          </a:xfrm>
          <a:prstGeom prst="rect">
            <a:avLst/>
          </a:prstGeom>
          <a:gradFill rotWithShape="0">
            <a:gsLst>
              <a:gs pos="0">
                <a:srgbClr val="0099CC"/>
              </a:gs>
              <a:gs pos="100000">
                <a:schemeClr val="tx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>
            <a:lvl1pPr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de-DE" sz="2800">
              <a:solidFill>
                <a:schemeClr val="bg1"/>
              </a:solidFill>
              <a:latin typeface="Verdana" pitchFamily="34" charset="0"/>
            </a:endParaRPr>
          </a:p>
        </p:txBody>
      </p:sp>
      <p:sp>
        <p:nvSpPr>
          <p:cNvPr id="3076" name="Text Box 4"/>
          <p:cNvSpPr txBox="1">
            <a:spLocks noChangeArrowheads="1"/>
          </p:cNvSpPr>
          <p:nvPr/>
        </p:nvSpPr>
        <p:spPr bwMode="auto">
          <a:xfrm>
            <a:off x="0" y="0"/>
            <a:ext cx="9144000" cy="519113"/>
          </a:xfrm>
          <a:prstGeom prst="rect">
            <a:avLst/>
          </a:prstGeom>
          <a:gradFill rotWithShape="0">
            <a:gsLst>
              <a:gs pos="0">
                <a:srgbClr val="0099CC"/>
              </a:gs>
              <a:gs pos="100000">
                <a:schemeClr val="tx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sz="2800">
                <a:solidFill>
                  <a:schemeClr val="bg1"/>
                </a:solidFill>
              </a:rPr>
              <a:t>    References</a:t>
            </a:r>
          </a:p>
        </p:txBody>
      </p:sp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468313" y="692150"/>
            <a:ext cx="8286750" cy="5940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227013" indent="-227013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1pPr>
            <a:lvl2pPr marL="339725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marL="179388" indent="-179388" eaLnBrk="1" hangingPunct="1">
              <a:spcBef>
                <a:spcPct val="50000"/>
              </a:spcBef>
              <a:buClr>
                <a:srgbClr val="0099CC"/>
              </a:buClr>
              <a:buFont typeface="Wingdings" pitchFamily="2" charset="2"/>
              <a:buChar char="§"/>
              <a:defRPr/>
            </a:pPr>
            <a:r>
              <a:rPr lang="en-US">
                <a:cs typeface="+mn-cs"/>
              </a:rPr>
              <a:t>Cutler A., Clifton C. (1999): Comprehending spoken language: a blueprint of the listener. In C.M. Brown, P. Hagoort (eds.), The Neurocognition of Language. Oxford Univ. Press, 123-166.</a:t>
            </a:r>
          </a:p>
          <a:p>
            <a:pPr marL="179388" indent="-179388" eaLnBrk="1" hangingPunct="1">
              <a:spcBef>
                <a:spcPct val="50000"/>
              </a:spcBef>
              <a:buClr>
                <a:srgbClr val="0099CC"/>
              </a:buClr>
              <a:buFont typeface="Wingdings" pitchFamily="2" charset="2"/>
              <a:buChar char="§"/>
              <a:defRPr/>
            </a:pPr>
            <a:r>
              <a:rPr lang="en-US">
                <a:cs typeface="+mn-cs"/>
              </a:rPr>
              <a:t>Diehl R.L., Kluender K.R. (1989): On the objects of speech perception. Ecol. Psychology 1:121-144.</a:t>
            </a:r>
          </a:p>
          <a:p>
            <a:pPr marL="179388" indent="-179388" eaLnBrk="1" hangingPunct="1">
              <a:spcBef>
                <a:spcPct val="50000"/>
              </a:spcBef>
              <a:buClr>
                <a:srgbClr val="0099CC"/>
              </a:buClr>
              <a:buFont typeface="Wingdings" pitchFamily="2" charset="2"/>
              <a:buChar char="§"/>
              <a:defRPr/>
            </a:pPr>
            <a:r>
              <a:rPr lang="en-US">
                <a:cs typeface="+mn-cs"/>
              </a:rPr>
              <a:t>Dogil G. (1987): Prototypical speech events and speech perception. Proc. ICPhS (Tallinn), 3:360-366.</a:t>
            </a:r>
          </a:p>
          <a:p>
            <a:pPr marL="179388" indent="-179388" eaLnBrk="1" hangingPunct="1">
              <a:spcBef>
                <a:spcPct val="50000"/>
              </a:spcBef>
              <a:buClr>
                <a:srgbClr val="0099CC"/>
              </a:buClr>
              <a:buFont typeface="Wingdings" pitchFamily="2" charset="2"/>
              <a:buChar char="§"/>
              <a:defRPr/>
            </a:pPr>
            <a:r>
              <a:rPr lang="en-US">
                <a:cs typeface="+mn-cs"/>
              </a:rPr>
              <a:t>Dogil G. (2006): Incremental specification in context: Phonetics. SFB 732, Univ. Stuttgart. [www.uni-stuttgart.de/linguistik/sfb732/]</a:t>
            </a:r>
          </a:p>
          <a:p>
            <a:pPr marL="179388" indent="-179388" eaLnBrk="1" hangingPunct="1">
              <a:spcBef>
                <a:spcPct val="50000"/>
              </a:spcBef>
              <a:buClr>
                <a:srgbClr val="0099CC"/>
              </a:buClr>
              <a:buFont typeface="Wingdings" pitchFamily="2" charset="2"/>
              <a:buChar char="§"/>
              <a:defRPr/>
            </a:pPr>
            <a:r>
              <a:rPr lang="en-US">
                <a:cs typeface="+mn-cs"/>
              </a:rPr>
              <a:t>Fowler C.A. (1986): An event approach to the study of speech perception from a direct-realist perspective. J.Phon., 14:3-28.</a:t>
            </a:r>
          </a:p>
          <a:p>
            <a:pPr marL="179388" indent="-179388" eaLnBrk="1" hangingPunct="1">
              <a:spcBef>
                <a:spcPct val="50000"/>
              </a:spcBef>
              <a:buClr>
                <a:srgbClr val="0099CC"/>
              </a:buClr>
              <a:buFont typeface="Wingdings" pitchFamily="2" charset="2"/>
              <a:buChar char="§"/>
              <a:defRPr/>
            </a:pPr>
            <a:r>
              <a:rPr lang="en-US">
                <a:cs typeface="+mn-cs"/>
              </a:rPr>
              <a:t>Gaskell M.G., Hare M., Marslen-Wilson W.D. (1995): A connectionist model of phonological representation in speech perception. Cognitive Science, 19(4):407-439.</a:t>
            </a:r>
          </a:p>
          <a:p>
            <a:pPr marL="179388" indent="-179388" eaLnBrk="1" hangingPunct="1">
              <a:spcBef>
                <a:spcPct val="50000"/>
              </a:spcBef>
              <a:buClr>
                <a:srgbClr val="0099CC"/>
              </a:buClr>
              <a:buFont typeface="Wingdings" pitchFamily="2" charset="2"/>
              <a:buChar char="§"/>
              <a:defRPr/>
            </a:pPr>
            <a:r>
              <a:rPr lang="en-US"/>
              <a:t>Liberman A.M., Cooper F.S., Shankweiler D.P., Studdert-Kennedy M. (1967): Perception of the speech code. Psych. Rev., 74, 431-461.</a:t>
            </a:r>
          </a:p>
        </p:txBody>
      </p:sp>
    </p:spTree>
    <p:extLst>
      <p:ext uri="{BB962C8B-B14F-4D97-AF65-F5344CB8AC3E}">
        <p14:creationId xmlns:p14="http://schemas.microsoft.com/office/powerpoint/2010/main" val="892807357"/>
      </p:ext>
    </p:extLst>
  </p:cSld>
  <p:clrMapOvr>
    <a:masterClrMapping/>
  </p:clrMapOvr>
  <p:transition>
    <p:fade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uds_log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2763" y="6165850"/>
            <a:ext cx="1011237" cy="427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5" name="Text Box 3"/>
          <p:cNvSpPr txBox="1">
            <a:spLocks noChangeArrowheads="1"/>
          </p:cNvSpPr>
          <p:nvPr/>
        </p:nvSpPr>
        <p:spPr bwMode="auto">
          <a:xfrm>
            <a:off x="0" y="6597650"/>
            <a:ext cx="9144000" cy="260350"/>
          </a:xfrm>
          <a:prstGeom prst="rect">
            <a:avLst/>
          </a:prstGeom>
          <a:gradFill rotWithShape="0">
            <a:gsLst>
              <a:gs pos="0">
                <a:srgbClr val="0099CC"/>
              </a:gs>
              <a:gs pos="100000">
                <a:schemeClr val="tx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>
            <a:lvl1pPr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de-DE" sz="2800">
              <a:solidFill>
                <a:schemeClr val="bg1"/>
              </a:solidFill>
              <a:latin typeface="Verdana" pitchFamily="34" charset="0"/>
            </a:endParaRPr>
          </a:p>
        </p:txBody>
      </p:sp>
      <p:sp>
        <p:nvSpPr>
          <p:cNvPr id="3076" name="Text Box 4"/>
          <p:cNvSpPr txBox="1">
            <a:spLocks noChangeArrowheads="1"/>
          </p:cNvSpPr>
          <p:nvPr/>
        </p:nvSpPr>
        <p:spPr bwMode="auto">
          <a:xfrm>
            <a:off x="0" y="0"/>
            <a:ext cx="9144000" cy="519113"/>
          </a:xfrm>
          <a:prstGeom prst="rect">
            <a:avLst/>
          </a:prstGeom>
          <a:gradFill rotWithShape="0">
            <a:gsLst>
              <a:gs pos="0">
                <a:srgbClr val="0099CC"/>
              </a:gs>
              <a:gs pos="100000">
                <a:schemeClr val="tx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sz="2800">
                <a:solidFill>
                  <a:schemeClr val="bg1"/>
                </a:solidFill>
              </a:rPr>
              <a:t>    References</a:t>
            </a:r>
          </a:p>
        </p:txBody>
      </p:sp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468313" y="692150"/>
            <a:ext cx="8286750" cy="54784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227013" indent="-227013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1pPr>
            <a:lvl2pPr marL="339725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marL="179388" indent="-179388" eaLnBrk="1" hangingPunct="1">
              <a:spcBef>
                <a:spcPct val="50000"/>
              </a:spcBef>
              <a:buClr>
                <a:srgbClr val="0099CC"/>
              </a:buClr>
              <a:buFont typeface="Wingdings" pitchFamily="2" charset="2"/>
              <a:buChar char="§"/>
              <a:defRPr/>
            </a:pPr>
            <a:r>
              <a:rPr lang="en-US"/>
              <a:t>Liberman A.M., Mattingly I.G. (1985): The motor theory of speech perception revised. Cognition 21:1-36.</a:t>
            </a:r>
          </a:p>
          <a:p>
            <a:pPr marL="179388" indent="-179388" eaLnBrk="1" hangingPunct="1">
              <a:spcBef>
                <a:spcPct val="50000"/>
              </a:spcBef>
              <a:buClr>
                <a:srgbClr val="0099CC"/>
              </a:buClr>
              <a:buFont typeface="Wingdings" pitchFamily="2" charset="2"/>
              <a:buChar char="§"/>
              <a:defRPr/>
            </a:pPr>
            <a:r>
              <a:rPr lang="en-US"/>
              <a:t>Lindblom B. (1990): Explaining phonetic variation: a sketch of the H&amp;H theory. In W.J. Hardcastle, A. Marchal (eds.), Speech Production and Speech Modelling. Kluwer, 403-439.</a:t>
            </a:r>
          </a:p>
          <a:p>
            <a:pPr marL="179388" indent="-179388" eaLnBrk="1" hangingPunct="1">
              <a:spcBef>
                <a:spcPct val="50000"/>
              </a:spcBef>
              <a:buClr>
                <a:srgbClr val="0099CC"/>
              </a:buClr>
              <a:buFont typeface="Wingdings" pitchFamily="2" charset="2"/>
              <a:buChar char="§"/>
              <a:defRPr/>
            </a:pPr>
            <a:r>
              <a:rPr lang="en-US"/>
              <a:t>Möbius B., Schütze H. (2006): Exemplar-based speech representation. SFB 732, Univ. Stuttgart. [www.uni-stuttgart.de/linguistik/sfb732/]</a:t>
            </a:r>
          </a:p>
          <a:p>
            <a:pPr marL="179388" indent="-179388" eaLnBrk="1" hangingPunct="1">
              <a:spcBef>
                <a:spcPct val="50000"/>
              </a:spcBef>
              <a:buClr>
                <a:srgbClr val="0099CC"/>
              </a:buClr>
              <a:buFont typeface="Wingdings" pitchFamily="2" charset="2"/>
              <a:buChar char="§"/>
              <a:defRPr/>
            </a:pPr>
            <a:r>
              <a:rPr lang="en-US">
                <a:cs typeface="+mn-cs"/>
              </a:rPr>
              <a:t>Stevens K.N. (1972): The quantal nature of speech: evidence from articulatory-acoustic data. In E.E. Davis, P.B. Denes (eds.), Human Communication: A Unifed View. 51-66.</a:t>
            </a:r>
          </a:p>
          <a:p>
            <a:pPr marL="179388" indent="-179388" eaLnBrk="1" hangingPunct="1">
              <a:spcBef>
                <a:spcPct val="50000"/>
              </a:spcBef>
              <a:buClr>
                <a:srgbClr val="0099CC"/>
              </a:buClr>
              <a:buFont typeface="Wingdings" pitchFamily="2" charset="2"/>
              <a:buChar char="§"/>
              <a:defRPr/>
            </a:pPr>
            <a:r>
              <a:rPr lang="en-US">
                <a:cs typeface="+mn-cs"/>
              </a:rPr>
              <a:t>Stevens K.N. (1989): On the quantal nature of speech. J.Phon., 17:3-45.</a:t>
            </a:r>
          </a:p>
          <a:p>
            <a:pPr marL="179388" indent="-179388" eaLnBrk="1" hangingPunct="1">
              <a:spcBef>
                <a:spcPct val="50000"/>
              </a:spcBef>
              <a:buClr>
                <a:srgbClr val="0099CC"/>
              </a:buClr>
              <a:buFont typeface="Wingdings" pitchFamily="2" charset="2"/>
              <a:buChar char="§"/>
              <a:defRPr/>
            </a:pPr>
            <a:r>
              <a:rPr lang="en-US">
                <a:cs typeface="+mn-cs"/>
              </a:rPr>
              <a:t>Stevens K. (2005): Features in speech perception and lexical access. In: Pisoni D.B., Remez R.E. (eds.), The Handbook of Speech Perception. Blackwell, 125-155.</a:t>
            </a:r>
          </a:p>
        </p:txBody>
      </p:sp>
    </p:spTree>
    <p:extLst>
      <p:ext uri="{BB962C8B-B14F-4D97-AF65-F5344CB8AC3E}">
        <p14:creationId xmlns:p14="http://schemas.microsoft.com/office/powerpoint/2010/main" val="605462064"/>
      </p:ext>
    </p:extLst>
  </p:cSld>
  <p:clrMapOvr>
    <a:masterClrMapping/>
  </p:clrMapOvr>
  <p:transition>
    <p:fade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uds_log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2763" y="6165850"/>
            <a:ext cx="1011237" cy="427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5" name="Text Box 3"/>
          <p:cNvSpPr txBox="1">
            <a:spLocks noChangeArrowheads="1"/>
          </p:cNvSpPr>
          <p:nvPr/>
        </p:nvSpPr>
        <p:spPr bwMode="auto">
          <a:xfrm>
            <a:off x="0" y="6597650"/>
            <a:ext cx="9144000" cy="260350"/>
          </a:xfrm>
          <a:prstGeom prst="rect">
            <a:avLst/>
          </a:prstGeom>
          <a:gradFill rotWithShape="0">
            <a:gsLst>
              <a:gs pos="0">
                <a:srgbClr val="0099CC"/>
              </a:gs>
              <a:gs pos="100000">
                <a:schemeClr val="tx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>
            <a:lvl1pPr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de-DE" sz="2800">
              <a:solidFill>
                <a:schemeClr val="bg1"/>
              </a:solidFill>
              <a:latin typeface="Verdana" pitchFamily="34" charset="0"/>
            </a:endParaRPr>
          </a:p>
        </p:txBody>
      </p:sp>
      <p:sp>
        <p:nvSpPr>
          <p:cNvPr id="13316" name="Text Box 4"/>
          <p:cNvSpPr txBox="1">
            <a:spLocks noChangeArrowheads="1"/>
          </p:cNvSpPr>
          <p:nvPr/>
        </p:nvSpPr>
        <p:spPr bwMode="auto">
          <a:xfrm>
            <a:off x="0" y="0"/>
            <a:ext cx="9144000" cy="519113"/>
          </a:xfrm>
          <a:prstGeom prst="rect">
            <a:avLst/>
          </a:prstGeom>
          <a:gradFill rotWithShape="0">
            <a:gsLst>
              <a:gs pos="0">
                <a:srgbClr val="0099CC"/>
              </a:gs>
              <a:gs pos="100000">
                <a:schemeClr val="tx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de-DE" sz="2800">
              <a:solidFill>
                <a:schemeClr val="bg1"/>
              </a:solidFill>
            </a:endParaRPr>
          </a:p>
        </p:txBody>
      </p:sp>
      <p:sp>
        <p:nvSpPr>
          <p:cNvPr id="13317" name="Text Box 5"/>
          <p:cNvSpPr txBox="1">
            <a:spLocks noChangeArrowheads="1"/>
          </p:cNvSpPr>
          <p:nvPr/>
        </p:nvSpPr>
        <p:spPr bwMode="auto">
          <a:xfrm>
            <a:off x="3492500" y="3644900"/>
            <a:ext cx="4319588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de-DE" sz="2800"/>
              <a:t>Thanks!</a:t>
            </a:r>
            <a:endParaRPr lang="en-US" sz="2800"/>
          </a:p>
        </p:txBody>
      </p:sp>
      <p:pic>
        <p:nvPicPr>
          <p:cNvPr id="13318" name="Picture 6" descr="uds-eule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1557338"/>
            <a:ext cx="1566863" cy="2200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519112"/>
            <a:ext cx="5329378" cy="6073775"/>
          </a:xfrm>
          <a:prstGeom prst="rect">
            <a:avLst/>
          </a:prstGeom>
        </p:spPr>
      </p:pic>
      <p:pic>
        <p:nvPicPr>
          <p:cNvPr id="12290" name="Picture 2" descr="uds_logo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2763" y="6165850"/>
            <a:ext cx="1011237" cy="427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1" name="Text Box 3"/>
          <p:cNvSpPr txBox="1">
            <a:spLocks noChangeArrowheads="1"/>
          </p:cNvSpPr>
          <p:nvPr/>
        </p:nvSpPr>
        <p:spPr bwMode="auto">
          <a:xfrm>
            <a:off x="0" y="6597650"/>
            <a:ext cx="9144000" cy="260350"/>
          </a:xfrm>
          <a:prstGeom prst="rect">
            <a:avLst/>
          </a:prstGeom>
          <a:gradFill rotWithShape="0">
            <a:gsLst>
              <a:gs pos="0">
                <a:srgbClr val="0099CC"/>
              </a:gs>
              <a:gs pos="100000">
                <a:schemeClr val="tx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>
            <a:lvl1pPr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de-DE" sz="2800">
              <a:solidFill>
                <a:schemeClr val="bg1"/>
              </a:solidFill>
              <a:latin typeface="Verdana" pitchFamily="34" charset="0"/>
            </a:endParaRPr>
          </a:p>
        </p:txBody>
      </p:sp>
      <p:sp>
        <p:nvSpPr>
          <p:cNvPr id="12292" name="Text Box 4"/>
          <p:cNvSpPr txBox="1">
            <a:spLocks noChangeArrowheads="1"/>
          </p:cNvSpPr>
          <p:nvPr/>
        </p:nvSpPr>
        <p:spPr bwMode="auto">
          <a:xfrm>
            <a:off x="0" y="0"/>
            <a:ext cx="9144000" cy="519113"/>
          </a:xfrm>
          <a:prstGeom prst="rect">
            <a:avLst/>
          </a:prstGeom>
          <a:gradFill rotWithShape="0">
            <a:gsLst>
              <a:gs pos="0">
                <a:srgbClr val="0099CC"/>
              </a:gs>
              <a:gs pos="100000">
                <a:schemeClr val="tx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sz="2800">
                <a:solidFill>
                  <a:schemeClr val="bg1"/>
                </a:solidFill>
              </a:rPr>
              <a:t>    A blueprint of the listener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508104" y="5229200"/>
            <a:ext cx="280935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/>
              <a:t>[Cutler &amp; Clifton 1999, p124]</a:t>
            </a:r>
            <a:endParaRPr lang="de-DE" sz="1600"/>
          </a:p>
        </p:txBody>
      </p:sp>
    </p:spTree>
    <p:extLst>
      <p:ext uri="{BB962C8B-B14F-4D97-AF65-F5344CB8AC3E}">
        <p14:creationId xmlns:p14="http://schemas.microsoft.com/office/powerpoint/2010/main" val="2204453459"/>
      </p:ext>
    </p:extLst>
  </p:cSld>
  <p:clrMapOvr>
    <a:masterClrMapping/>
  </p:clrMapOvr>
  <p:transition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uds_log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2763" y="6165850"/>
            <a:ext cx="1011237" cy="427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5" name="Text Box 3"/>
          <p:cNvSpPr txBox="1">
            <a:spLocks noChangeArrowheads="1"/>
          </p:cNvSpPr>
          <p:nvPr/>
        </p:nvSpPr>
        <p:spPr bwMode="auto">
          <a:xfrm>
            <a:off x="0" y="6597650"/>
            <a:ext cx="9144000" cy="260350"/>
          </a:xfrm>
          <a:prstGeom prst="rect">
            <a:avLst/>
          </a:prstGeom>
          <a:gradFill rotWithShape="0">
            <a:gsLst>
              <a:gs pos="0">
                <a:srgbClr val="0099CC"/>
              </a:gs>
              <a:gs pos="100000">
                <a:schemeClr val="tx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>
            <a:lvl1pPr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de-DE" sz="2800">
              <a:solidFill>
                <a:schemeClr val="bg1"/>
              </a:solidFill>
              <a:latin typeface="Verdana" pitchFamily="34" charset="0"/>
            </a:endParaRPr>
          </a:p>
        </p:txBody>
      </p:sp>
      <p:sp>
        <p:nvSpPr>
          <p:cNvPr id="3076" name="Text Box 4"/>
          <p:cNvSpPr txBox="1">
            <a:spLocks noChangeArrowheads="1"/>
          </p:cNvSpPr>
          <p:nvPr/>
        </p:nvSpPr>
        <p:spPr bwMode="auto">
          <a:xfrm>
            <a:off x="0" y="0"/>
            <a:ext cx="9144000" cy="519113"/>
          </a:xfrm>
          <a:prstGeom prst="rect">
            <a:avLst/>
          </a:prstGeom>
          <a:gradFill rotWithShape="0">
            <a:gsLst>
              <a:gs pos="0">
                <a:srgbClr val="0099CC"/>
              </a:gs>
              <a:gs pos="100000">
                <a:schemeClr val="tx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sz="2800">
                <a:solidFill>
                  <a:schemeClr val="bg1"/>
                </a:solidFill>
              </a:rPr>
              <a:t>    Components of the blueprint</a:t>
            </a:r>
          </a:p>
        </p:txBody>
      </p:sp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468313" y="692150"/>
            <a:ext cx="8286750" cy="57861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227013" indent="-227013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1pPr>
            <a:lvl2pPr marL="339725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marL="179388" indent="-179388" eaLnBrk="1" hangingPunct="1">
              <a:spcBef>
                <a:spcPct val="50000"/>
              </a:spcBef>
              <a:buClr>
                <a:srgbClr val="0099CC"/>
              </a:buClr>
              <a:buFont typeface="Wingdings" pitchFamily="2" charset="2"/>
              <a:buChar char="§"/>
              <a:defRPr/>
            </a:pPr>
            <a:r>
              <a:rPr lang="en-US">
                <a:cs typeface="+mn-cs"/>
              </a:rPr>
              <a:t>Speech decoding: distinguish speech from other auditory input</a:t>
            </a:r>
          </a:p>
          <a:p>
            <a:pPr marL="179388" indent="-179388" eaLnBrk="1" hangingPunct="1">
              <a:spcBef>
                <a:spcPct val="50000"/>
              </a:spcBef>
              <a:buClr>
                <a:srgbClr val="0099CC"/>
              </a:buClr>
              <a:buFont typeface="Wingdings" pitchFamily="2" charset="2"/>
              <a:buChar char="§"/>
              <a:defRPr/>
            </a:pPr>
            <a:r>
              <a:rPr lang="en-US">
                <a:cs typeface="+mn-cs"/>
              </a:rPr>
              <a:t>Segmentation of continuous signal in constituent parts</a:t>
            </a:r>
          </a:p>
          <a:p>
            <a:pPr marL="442913" lvl="1" indent="-179388" eaLnBrk="1" hangingPunct="1">
              <a:spcBef>
                <a:spcPct val="50000"/>
              </a:spcBef>
              <a:buClr>
                <a:srgbClr val="0099CC"/>
              </a:buClr>
              <a:buFont typeface="Wingdings" pitchFamily="2" charset="2"/>
              <a:buChar char="§"/>
              <a:defRPr/>
            </a:pPr>
            <a:r>
              <a:rPr lang="en-US">
                <a:cs typeface="+mn-cs"/>
              </a:rPr>
              <a:t>incremental, partially parallel processing</a:t>
            </a:r>
          </a:p>
          <a:p>
            <a:pPr marL="442913" lvl="1" indent="-179388" eaLnBrk="1" hangingPunct="1">
              <a:spcBef>
                <a:spcPct val="50000"/>
              </a:spcBef>
              <a:buClr>
                <a:srgbClr val="0099CC"/>
              </a:buClr>
              <a:buFont typeface="Wingdings" pitchFamily="2" charset="2"/>
              <a:buChar char="§"/>
              <a:defRPr/>
            </a:pPr>
            <a:r>
              <a:rPr lang="en-US">
                <a:cs typeface="+mn-cs"/>
              </a:rPr>
              <a:t>higher-level (e.g. word) processing starts before segmentation is complete</a:t>
            </a:r>
          </a:p>
          <a:p>
            <a:pPr marL="179388" indent="-179388" eaLnBrk="1" hangingPunct="1">
              <a:spcBef>
                <a:spcPct val="50000"/>
              </a:spcBef>
              <a:buClr>
                <a:srgbClr val="0099CC"/>
              </a:buClr>
              <a:buFont typeface="Wingdings" pitchFamily="2" charset="2"/>
              <a:buChar char="§"/>
              <a:defRPr/>
            </a:pPr>
            <a:r>
              <a:rPr lang="en-US">
                <a:cs typeface="+mn-cs"/>
              </a:rPr>
              <a:t>Lexical activation: recognition of spoken words</a:t>
            </a:r>
          </a:p>
          <a:p>
            <a:pPr marL="442913" lvl="1" indent="-179388" eaLnBrk="1" hangingPunct="1">
              <a:spcBef>
                <a:spcPct val="50000"/>
              </a:spcBef>
              <a:buClr>
                <a:srgbClr val="0099CC"/>
              </a:buClr>
              <a:buFont typeface="Wingdings" pitchFamily="2" charset="2"/>
              <a:buChar char="§"/>
              <a:defRPr/>
            </a:pPr>
            <a:r>
              <a:rPr lang="en-US">
                <a:cs typeface="+mn-cs"/>
              </a:rPr>
              <a:t>activation of multiple word candidates </a:t>
            </a:r>
            <a:r>
              <a:rPr lang="en-US">
                <a:cs typeface="+mn-cs"/>
                <a:sym typeface="Symbol"/>
              </a:rPr>
              <a:t> competition</a:t>
            </a:r>
          </a:p>
          <a:p>
            <a:pPr marL="442913" lvl="1" indent="-179388" eaLnBrk="1" hangingPunct="1">
              <a:spcBef>
                <a:spcPct val="50000"/>
              </a:spcBef>
              <a:buClr>
                <a:srgbClr val="0099CC"/>
              </a:buClr>
              <a:buFont typeface="Wingdings" pitchFamily="2" charset="2"/>
              <a:buChar char="§"/>
              <a:defRPr/>
            </a:pPr>
            <a:r>
              <a:rPr lang="en-US">
                <a:cs typeface="+mn-cs"/>
                <a:sym typeface="Symbol"/>
              </a:rPr>
              <a:t>relevant information: segm., suprasegm.; full/partial match?</a:t>
            </a:r>
          </a:p>
          <a:p>
            <a:pPr marL="179388" indent="-179388" eaLnBrk="1" hangingPunct="1">
              <a:spcBef>
                <a:spcPct val="50000"/>
              </a:spcBef>
              <a:buClr>
                <a:srgbClr val="0099CC"/>
              </a:buClr>
              <a:buFont typeface="Wingdings" pitchFamily="2" charset="2"/>
              <a:buChar char="§"/>
              <a:defRPr/>
            </a:pPr>
            <a:r>
              <a:rPr lang="en-US">
                <a:cs typeface="+mn-cs"/>
                <a:sym typeface="Symbol"/>
              </a:rPr>
              <a:t>Morphology and word semantics from lexicon</a:t>
            </a:r>
          </a:p>
          <a:p>
            <a:pPr marL="179388" indent="-179388" eaLnBrk="1" hangingPunct="1">
              <a:spcBef>
                <a:spcPct val="50000"/>
              </a:spcBef>
              <a:buClr>
                <a:srgbClr val="0099CC"/>
              </a:buClr>
              <a:buFont typeface="Wingdings" pitchFamily="2" charset="2"/>
              <a:buChar char="§"/>
              <a:defRPr/>
            </a:pPr>
            <a:r>
              <a:rPr lang="en-US">
                <a:cs typeface="+mn-cs"/>
                <a:sym typeface="Symbol"/>
              </a:rPr>
              <a:t>Syntactic relations and thematic roles</a:t>
            </a:r>
          </a:p>
          <a:p>
            <a:pPr marL="442913" lvl="1" indent="-179388" eaLnBrk="1" hangingPunct="1">
              <a:spcBef>
                <a:spcPct val="50000"/>
              </a:spcBef>
              <a:buClr>
                <a:srgbClr val="0099CC"/>
              </a:buClr>
              <a:buFont typeface="Wingdings" pitchFamily="2" charset="2"/>
              <a:buChar char="§"/>
              <a:defRPr/>
            </a:pPr>
            <a:r>
              <a:rPr lang="en-US">
                <a:cs typeface="+mn-cs"/>
                <a:sym typeface="Symbol"/>
              </a:rPr>
              <a:t>restriction of search space by prosody?</a:t>
            </a:r>
          </a:p>
          <a:p>
            <a:pPr marL="179388" indent="-179388" eaLnBrk="1" hangingPunct="1">
              <a:spcBef>
                <a:spcPct val="50000"/>
              </a:spcBef>
              <a:buClr>
                <a:srgbClr val="0099CC"/>
              </a:buClr>
              <a:buFont typeface="Wingdings" pitchFamily="2" charset="2"/>
              <a:buChar char="§"/>
              <a:defRPr/>
            </a:pPr>
            <a:r>
              <a:rPr lang="en-US">
                <a:cs typeface="+mn-cs"/>
                <a:sym typeface="Symbol"/>
              </a:rPr>
              <a:t>Architecture of "listener"</a:t>
            </a:r>
          </a:p>
          <a:p>
            <a:pPr marL="442913" lvl="1" indent="-179388" eaLnBrk="1" hangingPunct="1">
              <a:spcBef>
                <a:spcPct val="50000"/>
              </a:spcBef>
              <a:buClr>
                <a:srgbClr val="0099CC"/>
              </a:buClr>
              <a:buFont typeface="Wingdings" pitchFamily="2" charset="2"/>
              <a:buChar char="§"/>
              <a:defRPr/>
            </a:pPr>
            <a:r>
              <a:rPr lang="en-US">
                <a:cs typeface="+mn-cs"/>
                <a:sym typeface="Symbol"/>
              </a:rPr>
              <a:t>degree of interactions?</a:t>
            </a:r>
            <a:endParaRPr lang="en-US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42392698"/>
      </p:ext>
    </p:extLst>
  </p:cSld>
  <p:clrMapOvr>
    <a:masterClrMapping/>
  </p:clrMapOvr>
  <p:transition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uds_log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2763" y="6165850"/>
            <a:ext cx="1011237" cy="427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5" name="Text Box 3"/>
          <p:cNvSpPr txBox="1">
            <a:spLocks noChangeArrowheads="1"/>
          </p:cNvSpPr>
          <p:nvPr/>
        </p:nvSpPr>
        <p:spPr bwMode="auto">
          <a:xfrm>
            <a:off x="0" y="6597650"/>
            <a:ext cx="9144000" cy="260350"/>
          </a:xfrm>
          <a:prstGeom prst="rect">
            <a:avLst/>
          </a:prstGeom>
          <a:gradFill rotWithShape="0">
            <a:gsLst>
              <a:gs pos="0">
                <a:srgbClr val="0099CC"/>
              </a:gs>
              <a:gs pos="100000">
                <a:schemeClr val="tx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>
            <a:lvl1pPr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de-DE" sz="2800">
              <a:solidFill>
                <a:schemeClr val="bg1"/>
              </a:solidFill>
              <a:latin typeface="Verdana" pitchFamily="34" charset="0"/>
            </a:endParaRPr>
          </a:p>
        </p:txBody>
      </p:sp>
      <p:sp>
        <p:nvSpPr>
          <p:cNvPr id="3076" name="Text Box 4"/>
          <p:cNvSpPr txBox="1">
            <a:spLocks noChangeArrowheads="1"/>
          </p:cNvSpPr>
          <p:nvPr/>
        </p:nvSpPr>
        <p:spPr bwMode="auto">
          <a:xfrm>
            <a:off x="0" y="0"/>
            <a:ext cx="9144000" cy="519113"/>
          </a:xfrm>
          <a:prstGeom prst="rect">
            <a:avLst/>
          </a:prstGeom>
          <a:gradFill rotWithShape="0">
            <a:gsLst>
              <a:gs pos="0">
                <a:srgbClr val="0099CC"/>
              </a:gs>
              <a:gs pos="100000">
                <a:schemeClr val="tx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sz="2800">
                <a:solidFill>
                  <a:schemeClr val="bg1"/>
                </a:solidFill>
              </a:rPr>
              <a:t>    Speech perception</a:t>
            </a:r>
          </a:p>
        </p:txBody>
      </p:sp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468313" y="692150"/>
            <a:ext cx="8286750" cy="31700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227013" indent="-227013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1pPr>
            <a:lvl2pPr marL="339725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marL="179388" indent="-179388" eaLnBrk="1" hangingPunct="1">
              <a:spcBef>
                <a:spcPct val="50000"/>
              </a:spcBef>
              <a:buClr>
                <a:srgbClr val="0099CC"/>
              </a:buClr>
              <a:buFont typeface="Wingdings" pitchFamily="2" charset="2"/>
              <a:buChar char="§"/>
              <a:defRPr/>
            </a:pPr>
            <a:r>
              <a:rPr lang="en-US"/>
              <a:t>What are the objects of speech perception?</a:t>
            </a:r>
          </a:p>
          <a:p>
            <a:pPr marL="442913" lvl="1" indent="-179388" eaLnBrk="1" hangingPunct="1">
              <a:spcBef>
                <a:spcPct val="50000"/>
              </a:spcBef>
              <a:buClr>
                <a:srgbClr val="0099CC"/>
              </a:buClr>
              <a:buFont typeface="Wingdings" pitchFamily="2" charset="2"/>
              <a:buChar char="§"/>
              <a:defRPr/>
            </a:pPr>
            <a:r>
              <a:rPr lang="en-US">
                <a:cs typeface="+mn-cs"/>
              </a:rPr>
              <a:t>discrete segments; phone-based, syllable-based?</a:t>
            </a:r>
          </a:p>
          <a:p>
            <a:pPr marL="442913" lvl="1" indent="-179388" eaLnBrk="1" hangingPunct="1">
              <a:spcBef>
                <a:spcPct val="50000"/>
              </a:spcBef>
              <a:buClr>
                <a:srgbClr val="0099CC"/>
              </a:buClr>
              <a:buFont typeface="Wingdings" pitchFamily="2" charset="2"/>
              <a:buChar char="§"/>
              <a:defRPr/>
            </a:pPr>
            <a:r>
              <a:rPr lang="en-US">
                <a:cs typeface="+mn-cs"/>
              </a:rPr>
              <a:t>motor commands?</a:t>
            </a:r>
          </a:p>
          <a:p>
            <a:pPr marL="442913" lvl="1" indent="-179388" eaLnBrk="1" hangingPunct="1">
              <a:spcBef>
                <a:spcPct val="50000"/>
              </a:spcBef>
              <a:buClr>
                <a:srgbClr val="0099CC"/>
              </a:buClr>
              <a:buFont typeface="Wingdings" pitchFamily="2" charset="2"/>
              <a:buChar char="§"/>
              <a:defRPr/>
            </a:pPr>
            <a:r>
              <a:rPr lang="en-US">
                <a:cs typeface="+mn-cs"/>
              </a:rPr>
              <a:t>articulatory gestures?</a:t>
            </a:r>
          </a:p>
          <a:p>
            <a:pPr marL="442913" lvl="1" indent="-179388" eaLnBrk="1" hangingPunct="1">
              <a:spcBef>
                <a:spcPct val="50000"/>
              </a:spcBef>
              <a:buClr>
                <a:srgbClr val="0099CC"/>
              </a:buClr>
              <a:buFont typeface="Wingdings" pitchFamily="2" charset="2"/>
              <a:buChar char="§"/>
              <a:defRPr/>
            </a:pPr>
            <a:r>
              <a:rPr lang="en-US">
                <a:cs typeface="+mn-cs"/>
              </a:rPr>
              <a:t>vocal tract constrictions or geometries?</a:t>
            </a:r>
          </a:p>
          <a:p>
            <a:pPr marL="442913" lvl="1" indent="-179388" eaLnBrk="1" hangingPunct="1">
              <a:spcBef>
                <a:spcPct val="50000"/>
              </a:spcBef>
              <a:buClr>
                <a:srgbClr val="0099CC"/>
              </a:buClr>
              <a:buFont typeface="Wingdings" pitchFamily="2" charset="2"/>
              <a:buChar char="§"/>
              <a:defRPr/>
            </a:pPr>
            <a:r>
              <a:rPr lang="en-US">
                <a:cs typeface="+mn-cs"/>
              </a:rPr>
              <a:t>acoustic sound targets?</a:t>
            </a:r>
          </a:p>
          <a:p>
            <a:pPr marL="442913" lvl="1" indent="-179388" eaLnBrk="1" hangingPunct="1">
              <a:spcBef>
                <a:spcPct val="50000"/>
              </a:spcBef>
              <a:buClr>
                <a:srgbClr val="0099CC"/>
              </a:buClr>
              <a:buFont typeface="Wingdings" pitchFamily="2" charset="2"/>
              <a:buChar char="§"/>
              <a:defRPr/>
            </a:pPr>
            <a:r>
              <a:rPr lang="en-US">
                <a:cs typeface="+mn-cs"/>
              </a:rPr>
              <a:t>perceptually defined speech sound targets?</a:t>
            </a:r>
          </a:p>
        </p:txBody>
      </p:sp>
    </p:spTree>
    <p:extLst>
      <p:ext uri="{BB962C8B-B14F-4D97-AF65-F5344CB8AC3E}">
        <p14:creationId xmlns:p14="http://schemas.microsoft.com/office/powerpoint/2010/main" val="4283512918"/>
      </p:ext>
    </p:extLst>
  </p:cSld>
  <p:clrMapOvr>
    <a:masterClrMapping/>
  </p:clrMapOvr>
  <p:transition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uds_log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2763" y="6165850"/>
            <a:ext cx="1011237" cy="427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5" name="Text Box 3"/>
          <p:cNvSpPr txBox="1">
            <a:spLocks noChangeArrowheads="1"/>
          </p:cNvSpPr>
          <p:nvPr/>
        </p:nvSpPr>
        <p:spPr bwMode="auto">
          <a:xfrm>
            <a:off x="0" y="6597650"/>
            <a:ext cx="9144000" cy="260350"/>
          </a:xfrm>
          <a:prstGeom prst="rect">
            <a:avLst/>
          </a:prstGeom>
          <a:gradFill rotWithShape="0">
            <a:gsLst>
              <a:gs pos="0">
                <a:srgbClr val="0099CC"/>
              </a:gs>
              <a:gs pos="100000">
                <a:schemeClr val="tx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>
            <a:lvl1pPr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de-DE" sz="2800">
              <a:solidFill>
                <a:schemeClr val="bg1"/>
              </a:solidFill>
              <a:latin typeface="Verdana" pitchFamily="34" charset="0"/>
            </a:endParaRPr>
          </a:p>
        </p:txBody>
      </p:sp>
      <p:sp>
        <p:nvSpPr>
          <p:cNvPr id="3076" name="Text Box 4"/>
          <p:cNvSpPr txBox="1">
            <a:spLocks noChangeArrowheads="1"/>
          </p:cNvSpPr>
          <p:nvPr/>
        </p:nvSpPr>
        <p:spPr bwMode="auto">
          <a:xfrm>
            <a:off x="0" y="0"/>
            <a:ext cx="9144000" cy="519113"/>
          </a:xfrm>
          <a:prstGeom prst="rect">
            <a:avLst/>
          </a:prstGeom>
          <a:gradFill rotWithShape="0">
            <a:gsLst>
              <a:gs pos="0">
                <a:srgbClr val="0099CC"/>
              </a:gs>
              <a:gs pos="100000">
                <a:schemeClr val="tx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sz="2800">
                <a:solidFill>
                  <a:schemeClr val="bg1"/>
                </a:solidFill>
              </a:rPr>
              <a:t>    Speech perception</a:t>
            </a:r>
          </a:p>
        </p:txBody>
      </p:sp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468313" y="692150"/>
            <a:ext cx="8286750" cy="40934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227013" indent="-227013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1pPr>
            <a:lvl2pPr marL="339725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marL="179388" indent="-179388" eaLnBrk="1" hangingPunct="1">
              <a:spcBef>
                <a:spcPct val="50000"/>
              </a:spcBef>
              <a:buClr>
                <a:srgbClr val="0099CC"/>
              </a:buClr>
              <a:buFont typeface="Wingdings" pitchFamily="2" charset="2"/>
              <a:buChar char="§"/>
              <a:defRPr/>
            </a:pPr>
            <a:r>
              <a:rPr lang="en-US"/>
              <a:t>Major theories</a:t>
            </a:r>
          </a:p>
          <a:p>
            <a:pPr marL="442913" lvl="1" indent="-179388" eaLnBrk="1" hangingPunct="1">
              <a:spcBef>
                <a:spcPct val="50000"/>
              </a:spcBef>
              <a:buClr>
                <a:srgbClr val="0099CC"/>
              </a:buClr>
              <a:buFont typeface="Wingdings" pitchFamily="2" charset="2"/>
              <a:buChar char="§"/>
              <a:defRPr/>
            </a:pPr>
            <a:r>
              <a:rPr lang="en-US">
                <a:cs typeface="+mn-cs"/>
              </a:rPr>
              <a:t>Motor Theory</a:t>
            </a:r>
          </a:p>
          <a:p>
            <a:pPr marL="442913" lvl="1" indent="-179388" eaLnBrk="1" hangingPunct="1">
              <a:spcBef>
                <a:spcPct val="50000"/>
              </a:spcBef>
              <a:buClr>
                <a:srgbClr val="0099CC"/>
              </a:buClr>
              <a:buFont typeface="Wingdings" pitchFamily="2" charset="2"/>
              <a:buChar char="§"/>
              <a:defRPr/>
            </a:pPr>
            <a:r>
              <a:rPr lang="en-US">
                <a:cs typeface="+mn-cs"/>
              </a:rPr>
              <a:t>Direct Realist Theory</a:t>
            </a:r>
          </a:p>
          <a:p>
            <a:pPr marL="442913" lvl="1" indent="-179388" eaLnBrk="1" hangingPunct="1">
              <a:spcBef>
                <a:spcPct val="50000"/>
              </a:spcBef>
              <a:buClr>
                <a:srgbClr val="0099CC"/>
              </a:buClr>
              <a:buFont typeface="Wingdings" pitchFamily="2" charset="2"/>
              <a:buChar char="§"/>
              <a:defRPr/>
            </a:pPr>
            <a:r>
              <a:rPr lang="en-US">
                <a:cs typeface="+mn-cs"/>
              </a:rPr>
              <a:t>Auditory Enhancement Theory</a:t>
            </a:r>
          </a:p>
          <a:p>
            <a:pPr marL="442913" lvl="1" indent="-179388" eaLnBrk="1" hangingPunct="1">
              <a:spcBef>
                <a:spcPct val="50000"/>
              </a:spcBef>
              <a:buClr>
                <a:srgbClr val="0099CC"/>
              </a:buClr>
              <a:buFont typeface="Wingdings" pitchFamily="2" charset="2"/>
              <a:buChar char="§"/>
              <a:defRPr/>
            </a:pPr>
            <a:r>
              <a:rPr lang="en-US">
                <a:cs typeface="+mn-cs"/>
              </a:rPr>
              <a:t>H&amp;H Theory</a:t>
            </a:r>
          </a:p>
          <a:p>
            <a:pPr marL="442913" lvl="1" indent="-179388" eaLnBrk="1" hangingPunct="1">
              <a:spcBef>
                <a:spcPct val="50000"/>
              </a:spcBef>
              <a:buClr>
                <a:srgbClr val="0099CC"/>
              </a:buClr>
              <a:buFont typeface="Wingdings" pitchFamily="2" charset="2"/>
              <a:buChar char="§"/>
              <a:defRPr/>
            </a:pPr>
            <a:r>
              <a:rPr lang="en-US"/>
              <a:t>Quantal Theory</a:t>
            </a:r>
            <a:endParaRPr lang="en-US">
              <a:cs typeface="+mn-cs"/>
            </a:endParaRPr>
          </a:p>
          <a:p>
            <a:pPr marL="442913" lvl="1" indent="-179388" eaLnBrk="1" hangingPunct="1">
              <a:spcBef>
                <a:spcPct val="50000"/>
              </a:spcBef>
              <a:buClr>
                <a:srgbClr val="0099CC"/>
              </a:buClr>
              <a:buFont typeface="Wingdings" pitchFamily="2" charset="2"/>
              <a:buChar char="§"/>
              <a:defRPr/>
            </a:pPr>
            <a:r>
              <a:rPr lang="en-US">
                <a:cs typeface="+mn-cs"/>
              </a:rPr>
              <a:t>(Connectionist models)</a:t>
            </a:r>
          </a:p>
          <a:p>
            <a:pPr marL="442913" lvl="1" indent="-179388" eaLnBrk="1" hangingPunct="1">
              <a:spcBef>
                <a:spcPct val="50000"/>
              </a:spcBef>
              <a:buClr>
                <a:srgbClr val="0099CC"/>
              </a:buClr>
              <a:buFont typeface="Wingdings" pitchFamily="2" charset="2"/>
              <a:buChar char="§"/>
              <a:defRPr/>
            </a:pPr>
            <a:r>
              <a:rPr lang="en-US">
                <a:cs typeface="+mn-cs"/>
              </a:rPr>
              <a:t>(Exemplar Theory)</a:t>
            </a:r>
          </a:p>
          <a:p>
            <a:pPr marL="179388" lvl="1" indent="-179388" eaLnBrk="1" hangingPunct="1">
              <a:spcBef>
                <a:spcPct val="50000"/>
              </a:spcBef>
              <a:buClr>
                <a:srgbClr val="0099CC"/>
              </a:buClr>
              <a:buFont typeface="Wingdings" pitchFamily="2" charset="2"/>
              <a:buChar char="§"/>
              <a:defRPr/>
            </a:pPr>
            <a:r>
              <a:rPr lang="en-US">
                <a:cs typeface="+mn-cs"/>
              </a:rPr>
              <a:t>Phonetic "consensus model" of speech perception</a:t>
            </a:r>
          </a:p>
        </p:txBody>
      </p:sp>
    </p:spTree>
    <p:extLst>
      <p:ext uri="{BB962C8B-B14F-4D97-AF65-F5344CB8AC3E}">
        <p14:creationId xmlns:p14="http://schemas.microsoft.com/office/powerpoint/2010/main" val="2207930787"/>
      </p:ext>
    </p:extLst>
  </p:cSld>
  <p:clrMapOvr>
    <a:masterClrMapping/>
  </p:clrMapOvr>
  <p:transition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uds_log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2763" y="6165850"/>
            <a:ext cx="1011237" cy="427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5" name="Text Box 3"/>
          <p:cNvSpPr txBox="1">
            <a:spLocks noChangeArrowheads="1"/>
          </p:cNvSpPr>
          <p:nvPr/>
        </p:nvSpPr>
        <p:spPr bwMode="auto">
          <a:xfrm>
            <a:off x="0" y="6597650"/>
            <a:ext cx="9144000" cy="260350"/>
          </a:xfrm>
          <a:prstGeom prst="rect">
            <a:avLst/>
          </a:prstGeom>
          <a:gradFill rotWithShape="0">
            <a:gsLst>
              <a:gs pos="0">
                <a:srgbClr val="0099CC"/>
              </a:gs>
              <a:gs pos="100000">
                <a:schemeClr val="tx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>
            <a:lvl1pPr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de-DE" sz="2800">
              <a:solidFill>
                <a:schemeClr val="bg1"/>
              </a:solidFill>
              <a:latin typeface="Verdana" pitchFamily="34" charset="0"/>
            </a:endParaRPr>
          </a:p>
        </p:txBody>
      </p:sp>
      <p:sp>
        <p:nvSpPr>
          <p:cNvPr id="3076" name="Text Box 4"/>
          <p:cNvSpPr txBox="1">
            <a:spLocks noChangeArrowheads="1"/>
          </p:cNvSpPr>
          <p:nvPr/>
        </p:nvSpPr>
        <p:spPr bwMode="auto">
          <a:xfrm>
            <a:off x="0" y="0"/>
            <a:ext cx="9144000" cy="519113"/>
          </a:xfrm>
          <a:prstGeom prst="rect">
            <a:avLst/>
          </a:prstGeom>
          <a:gradFill rotWithShape="0">
            <a:gsLst>
              <a:gs pos="0">
                <a:srgbClr val="0099CC"/>
              </a:gs>
              <a:gs pos="100000">
                <a:schemeClr val="tx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sz="2800">
                <a:solidFill>
                  <a:schemeClr val="bg1"/>
                </a:solidFill>
              </a:rPr>
              <a:t>    Motor Theory</a:t>
            </a:r>
          </a:p>
        </p:txBody>
      </p:sp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468313" y="692150"/>
            <a:ext cx="8286750" cy="37856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227013" indent="-227013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1pPr>
            <a:lvl2pPr marL="339725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marL="179388" indent="-179388" eaLnBrk="1" hangingPunct="1">
              <a:spcBef>
                <a:spcPct val="50000"/>
              </a:spcBef>
              <a:buClr>
                <a:srgbClr val="0099CC"/>
              </a:buClr>
              <a:buFont typeface="Wingdings" pitchFamily="2" charset="2"/>
              <a:buChar char="§"/>
              <a:defRPr/>
            </a:pPr>
            <a:r>
              <a:rPr lang="en-US"/>
              <a:t>first proposed in 1950s; last modified 1985</a:t>
            </a:r>
            <a:r>
              <a:rPr lang="en-US" sz="1600"/>
              <a:t> [Liberman et al. 1967, Liberman &amp; Mattingly 1985]</a:t>
            </a:r>
            <a:endParaRPr lang="en-US"/>
          </a:p>
          <a:p>
            <a:pPr marL="179388" indent="-179388" eaLnBrk="1" hangingPunct="1">
              <a:spcBef>
                <a:spcPct val="50000"/>
              </a:spcBef>
              <a:buClr>
                <a:srgbClr val="0099CC"/>
              </a:buClr>
              <a:buFont typeface="Wingdings" pitchFamily="2" charset="2"/>
              <a:buChar char="§"/>
              <a:defRPr/>
            </a:pPr>
            <a:r>
              <a:rPr lang="en-US">
                <a:cs typeface="+mn-cs"/>
              </a:rPr>
              <a:t>objects of perception: invariant motor gestures intended by speaker</a:t>
            </a:r>
          </a:p>
          <a:p>
            <a:pPr marL="179388" indent="-179388" eaLnBrk="1" hangingPunct="1">
              <a:spcBef>
                <a:spcPct val="50000"/>
              </a:spcBef>
              <a:buClr>
                <a:srgbClr val="0099CC"/>
              </a:buClr>
              <a:buFont typeface="Wingdings" pitchFamily="2" charset="2"/>
              <a:buChar char="§"/>
              <a:defRPr/>
            </a:pPr>
            <a:r>
              <a:rPr lang="en-US">
                <a:cs typeface="+mn-cs"/>
              </a:rPr>
              <a:t>perceptual invariance despite vast acoustic variability</a:t>
            </a:r>
          </a:p>
          <a:p>
            <a:pPr marL="179388" indent="-179388" eaLnBrk="1" hangingPunct="1">
              <a:spcBef>
                <a:spcPct val="50000"/>
              </a:spcBef>
              <a:buClr>
                <a:srgbClr val="0099CC"/>
              </a:buClr>
              <a:buFont typeface="Wingdings" pitchFamily="2" charset="2"/>
              <a:buChar char="§"/>
              <a:defRPr/>
            </a:pPr>
            <a:r>
              <a:rPr lang="en-US">
                <a:cs typeface="+mn-cs"/>
              </a:rPr>
              <a:t>perception relies on production, not on acoustics</a:t>
            </a:r>
          </a:p>
          <a:p>
            <a:pPr marL="179388" indent="-179388" eaLnBrk="1" hangingPunct="1">
              <a:spcBef>
                <a:spcPct val="50000"/>
              </a:spcBef>
              <a:buClr>
                <a:srgbClr val="0099CC"/>
              </a:buClr>
              <a:buFont typeface="Wingdings" pitchFamily="2" charset="2"/>
              <a:buChar char="§"/>
              <a:defRPr/>
            </a:pPr>
            <a:r>
              <a:rPr lang="en-US">
                <a:cs typeface="+mn-cs"/>
              </a:rPr>
              <a:t>consonants are produced and perceived categorically</a:t>
            </a:r>
          </a:p>
          <a:p>
            <a:pPr marL="179388" indent="-179388" eaLnBrk="1" hangingPunct="1">
              <a:spcBef>
                <a:spcPct val="50000"/>
              </a:spcBef>
              <a:buClr>
                <a:srgbClr val="0099CC"/>
              </a:buClr>
              <a:buFont typeface="Wingdings" pitchFamily="2" charset="2"/>
              <a:buChar char="§"/>
              <a:defRPr/>
            </a:pPr>
            <a:r>
              <a:rPr lang="en-US">
                <a:cs typeface="+mn-cs"/>
              </a:rPr>
              <a:t>vowels</a:t>
            </a:r>
            <a:r>
              <a:rPr lang="en-US"/>
              <a:t> are produced and perceived continuously</a:t>
            </a:r>
            <a:endParaRPr lang="en-US">
              <a:cs typeface="+mn-cs"/>
            </a:endParaRPr>
          </a:p>
          <a:p>
            <a:pPr marL="179388" indent="-179388" eaLnBrk="1" hangingPunct="1">
              <a:spcBef>
                <a:spcPct val="50000"/>
              </a:spcBef>
              <a:buClr>
                <a:srgbClr val="0099CC"/>
              </a:buClr>
              <a:buFont typeface="Wingdings" pitchFamily="2" charset="2"/>
              <a:buChar char="§"/>
              <a:defRPr/>
            </a:pPr>
            <a:r>
              <a:rPr lang="en-US">
                <a:cs typeface="+mn-cs"/>
              </a:rPr>
              <a:t>speech is special: phonetic module responsible for both production and perception of speech</a:t>
            </a:r>
          </a:p>
        </p:txBody>
      </p:sp>
    </p:spTree>
    <p:extLst>
      <p:ext uri="{BB962C8B-B14F-4D97-AF65-F5344CB8AC3E}">
        <p14:creationId xmlns:p14="http://schemas.microsoft.com/office/powerpoint/2010/main" val="2207930787"/>
      </p:ext>
    </p:extLst>
  </p:cSld>
  <p:clrMapOvr>
    <a:masterClrMapping/>
  </p:clrMapOvr>
  <p:transition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uds_log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2763" y="6165850"/>
            <a:ext cx="1011237" cy="427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5" name="Text Box 3"/>
          <p:cNvSpPr txBox="1">
            <a:spLocks noChangeArrowheads="1"/>
          </p:cNvSpPr>
          <p:nvPr/>
        </p:nvSpPr>
        <p:spPr bwMode="auto">
          <a:xfrm>
            <a:off x="0" y="6597650"/>
            <a:ext cx="9144000" cy="260350"/>
          </a:xfrm>
          <a:prstGeom prst="rect">
            <a:avLst/>
          </a:prstGeom>
          <a:gradFill rotWithShape="0">
            <a:gsLst>
              <a:gs pos="0">
                <a:srgbClr val="0099CC"/>
              </a:gs>
              <a:gs pos="100000">
                <a:schemeClr val="tx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>
            <a:lvl1pPr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de-DE" sz="2800">
              <a:solidFill>
                <a:schemeClr val="bg1"/>
              </a:solidFill>
              <a:latin typeface="Verdana" pitchFamily="34" charset="0"/>
            </a:endParaRPr>
          </a:p>
        </p:txBody>
      </p:sp>
      <p:sp>
        <p:nvSpPr>
          <p:cNvPr id="3076" name="Text Box 4"/>
          <p:cNvSpPr txBox="1">
            <a:spLocks noChangeArrowheads="1"/>
          </p:cNvSpPr>
          <p:nvPr/>
        </p:nvSpPr>
        <p:spPr bwMode="auto">
          <a:xfrm>
            <a:off x="0" y="0"/>
            <a:ext cx="9144000" cy="519113"/>
          </a:xfrm>
          <a:prstGeom prst="rect">
            <a:avLst/>
          </a:prstGeom>
          <a:gradFill rotWithShape="0">
            <a:gsLst>
              <a:gs pos="0">
                <a:srgbClr val="0099CC"/>
              </a:gs>
              <a:gs pos="100000">
                <a:schemeClr val="tx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sz="2800">
                <a:solidFill>
                  <a:schemeClr val="bg1"/>
                </a:solidFill>
              </a:rPr>
              <a:t>    Direct Realist Theory</a:t>
            </a:r>
          </a:p>
        </p:txBody>
      </p:sp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468313" y="692150"/>
            <a:ext cx="8286750" cy="40934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227013" indent="-227013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1pPr>
            <a:lvl2pPr marL="339725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marL="179388" indent="-179388" eaLnBrk="1" hangingPunct="1">
              <a:spcBef>
                <a:spcPct val="50000"/>
              </a:spcBef>
              <a:buClr>
                <a:srgbClr val="0099CC"/>
              </a:buClr>
              <a:buFont typeface="Wingdings" pitchFamily="2" charset="2"/>
              <a:buChar char="§"/>
              <a:defRPr/>
            </a:pPr>
            <a:r>
              <a:rPr lang="en-US"/>
              <a:t>first proposed in 1980s, based on general perception theories       </a:t>
            </a:r>
            <a:r>
              <a:rPr lang="en-US" sz="1600"/>
              <a:t>[Fowler 1986]</a:t>
            </a:r>
            <a:endParaRPr lang="en-US"/>
          </a:p>
          <a:p>
            <a:pPr marL="179388" indent="-179388" eaLnBrk="1" hangingPunct="1">
              <a:spcBef>
                <a:spcPct val="50000"/>
              </a:spcBef>
              <a:buClr>
                <a:srgbClr val="0099CC"/>
              </a:buClr>
              <a:buFont typeface="Wingdings" pitchFamily="2" charset="2"/>
              <a:buChar char="§"/>
              <a:defRPr/>
            </a:pPr>
            <a:r>
              <a:rPr lang="en-US"/>
              <a:t>strongly related to Motor Theory</a:t>
            </a:r>
          </a:p>
          <a:p>
            <a:pPr marL="179388" indent="-179388" eaLnBrk="1" hangingPunct="1">
              <a:spcBef>
                <a:spcPct val="50000"/>
              </a:spcBef>
              <a:buClr>
                <a:srgbClr val="0099CC"/>
              </a:buClr>
              <a:buFont typeface="Wingdings" pitchFamily="2" charset="2"/>
              <a:buChar char="§"/>
              <a:defRPr/>
            </a:pPr>
            <a:r>
              <a:rPr lang="en-US">
                <a:cs typeface="+mn-cs"/>
              </a:rPr>
              <a:t>objects of perception: discrete articulatory gestures executed by speaker</a:t>
            </a:r>
          </a:p>
          <a:p>
            <a:pPr marL="179388" indent="-179388" eaLnBrk="1" hangingPunct="1">
              <a:spcBef>
                <a:spcPct val="50000"/>
              </a:spcBef>
              <a:buClr>
                <a:srgbClr val="0099CC"/>
              </a:buClr>
              <a:buFont typeface="Wingdings" pitchFamily="2" charset="2"/>
              <a:buChar char="§"/>
              <a:defRPr/>
            </a:pPr>
            <a:r>
              <a:rPr lang="en-US">
                <a:cs typeface="+mn-cs"/>
              </a:rPr>
              <a:t>variability arises from gestural overlap </a:t>
            </a:r>
            <a:r>
              <a:rPr lang="en-US">
                <a:cs typeface="+mn-cs"/>
                <a:sym typeface="Symbol"/>
              </a:rPr>
              <a:t> variable coarticulation</a:t>
            </a:r>
            <a:endParaRPr lang="en-US">
              <a:cs typeface="+mn-cs"/>
            </a:endParaRPr>
          </a:p>
          <a:p>
            <a:pPr marL="179388" indent="-179388" eaLnBrk="1" hangingPunct="1">
              <a:spcBef>
                <a:spcPct val="50000"/>
              </a:spcBef>
              <a:buClr>
                <a:srgbClr val="0099CC"/>
              </a:buClr>
              <a:buFont typeface="Wingdings" pitchFamily="2" charset="2"/>
              <a:buChar char="§"/>
              <a:defRPr/>
            </a:pPr>
            <a:r>
              <a:rPr lang="en-US">
                <a:cs typeface="+mn-cs"/>
              </a:rPr>
              <a:t>perceptual invariance relies on auditory separation and recoverage of gestures</a:t>
            </a:r>
          </a:p>
          <a:p>
            <a:pPr marL="179388" indent="-179388" eaLnBrk="1" hangingPunct="1">
              <a:spcBef>
                <a:spcPct val="50000"/>
              </a:spcBef>
              <a:buClr>
                <a:srgbClr val="0099CC"/>
              </a:buClr>
              <a:buFont typeface="Wingdings" pitchFamily="2" charset="2"/>
              <a:buChar char="§"/>
              <a:defRPr/>
            </a:pPr>
            <a:r>
              <a:rPr lang="en-US">
                <a:cs typeface="+mn-cs"/>
              </a:rPr>
              <a:t>no special phonetic module</a:t>
            </a:r>
          </a:p>
          <a:p>
            <a:pPr marL="179388" indent="-179388" eaLnBrk="1" hangingPunct="1">
              <a:spcBef>
                <a:spcPct val="50000"/>
              </a:spcBef>
              <a:buClr>
                <a:srgbClr val="0099CC"/>
              </a:buClr>
              <a:buFont typeface="Wingdings" pitchFamily="2" charset="2"/>
              <a:buChar char="§"/>
              <a:defRPr/>
            </a:pPr>
            <a:r>
              <a:rPr lang="en-US">
                <a:cs typeface="+mn-cs"/>
              </a:rPr>
              <a:t>speech perception follows general perceptual principles</a:t>
            </a:r>
          </a:p>
        </p:txBody>
      </p:sp>
    </p:spTree>
    <p:extLst>
      <p:ext uri="{BB962C8B-B14F-4D97-AF65-F5344CB8AC3E}">
        <p14:creationId xmlns:p14="http://schemas.microsoft.com/office/powerpoint/2010/main" val="2800828068"/>
      </p:ext>
    </p:extLst>
  </p:cSld>
  <p:clrMapOvr>
    <a:masterClrMapping/>
  </p:clrMapOvr>
  <p:transition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uds_log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2763" y="6165850"/>
            <a:ext cx="1011237" cy="427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5" name="Text Box 3"/>
          <p:cNvSpPr txBox="1">
            <a:spLocks noChangeArrowheads="1"/>
          </p:cNvSpPr>
          <p:nvPr/>
        </p:nvSpPr>
        <p:spPr bwMode="auto">
          <a:xfrm>
            <a:off x="0" y="6597650"/>
            <a:ext cx="9144000" cy="260350"/>
          </a:xfrm>
          <a:prstGeom prst="rect">
            <a:avLst/>
          </a:prstGeom>
          <a:gradFill rotWithShape="0">
            <a:gsLst>
              <a:gs pos="0">
                <a:srgbClr val="0099CC"/>
              </a:gs>
              <a:gs pos="100000">
                <a:schemeClr val="tx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>
            <a:lvl1pPr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de-DE" sz="2800">
              <a:solidFill>
                <a:schemeClr val="bg1"/>
              </a:solidFill>
              <a:latin typeface="Verdana" pitchFamily="34" charset="0"/>
            </a:endParaRPr>
          </a:p>
        </p:txBody>
      </p:sp>
      <p:sp>
        <p:nvSpPr>
          <p:cNvPr id="3076" name="Text Box 4"/>
          <p:cNvSpPr txBox="1">
            <a:spLocks noChangeArrowheads="1"/>
          </p:cNvSpPr>
          <p:nvPr/>
        </p:nvSpPr>
        <p:spPr bwMode="auto">
          <a:xfrm>
            <a:off x="0" y="0"/>
            <a:ext cx="9144000" cy="519113"/>
          </a:xfrm>
          <a:prstGeom prst="rect">
            <a:avLst/>
          </a:prstGeom>
          <a:gradFill rotWithShape="0">
            <a:gsLst>
              <a:gs pos="0">
                <a:srgbClr val="0099CC"/>
              </a:gs>
              <a:gs pos="100000">
                <a:schemeClr val="tx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sz="2800">
                <a:solidFill>
                  <a:schemeClr val="bg1"/>
                </a:solidFill>
              </a:rPr>
              <a:t>    Auditory enhancement</a:t>
            </a:r>
          </a:p>
        </p:txBody>
      </p:sp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468313" y="692150"/>
            <a:ext cx="8286750" cy="53245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227013" indent="-227013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1pPr>
            <a:lvl2pPr marL="339725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marL="179388" indent="-179388" eaLnBrk="1" hangingPunct="1">
              <a:spcBef>
                <a:spcPct val="50000"/>
              </a:spcBef>
              <a:buClr>
                <a:srgbClr val="0099CC"/>
              </a:buClr>
              <a:buFont typeface="Wingdings" pitchFamily="2" charset="2"/>
              <a:buChar char="§"/>
              <a:defRPr/>
            </a:pPr>
            <a:r>
              <a:rPr lang="en-US">
                <a:cs typeface="+mn-cs"/>
              </a:rPr>
              <a:t>proposed in late 1980s </a:t>
            </a:r>
            <a:r>
              <a:rPr lang="en-US" sz="1600">
                <a:cs typeface="+mn-cs"/>
              </a:rPr>
              <a:t>[Diehl &amp; Kluender 1989]</a:t>
            </a:r>
            <a:endParaRPr lang="en-US">
              <a:cs typeface="+mn-cs"/>
            </a:endParaRPr>
          </a:p>
          <a:p>
            <a:pPr marL="179388" indent="-179388" eaLnBrk="1" hangingPunct="1">
              <a:spcBef>
                <a:spcPct val="50000"/>
              </a:spcBef>
              <a:buClr>
                <a:srgbClr val="0099CC"/>
              </a:buClr>
              <a:buFont typeface="Wingdings" pitchFamily="2" charset="2"/>
              <a:buChar char="§"/>
              <a:defRPr/>
            </a:pPr>
            <a:r>
              <a:rPr lang="en-US">
                <a:cs typeface="+mn-cs"/>
              </a:rPr>
              <a:t>listeners are particularly sensitive to auditory qualities of phonetic segments (not to articulatory gestures)</a:t>
            </a:r>
          </a:p>
          <a:p>
            <a:pPr marL="179388" indent="-179388" eaLnBrk="1" hangingPunct="1">
              <a:spcBef>
                <a:spcPct val="50000"/>
              </a:spcBef>
              <a:buClr>
                <a:srgbClr val="0099CC"/>
              </a:buClr>
              <a:buFont typeface="Wingdings" pitchFamily="2" charset="2"/>
              <a:buChar char="§"/>
              <a:defRPr/>
            </a:pPr>
            <a:r>
              <a:rPr lang="en-US">
                <a:cs typeface="+mn-cs"/>
              </a:rPr>
              <a:t>universal tendencies in sound systems of languages originate from general auditory capabilities of human listeners</a:t>
            </a:r>
          </a:p>
          <a:p>
            <a:pPr marL="179388" indent="-179388" eaLnBrk="1" hangingPunct="1">
              <a:spcBef>
                <a:spcPct val="50000"/>
              </a:spcBef>
              <a:buClr>
                <a:srgbClr val="0099CC"/>
              </a:buClr>
              <a:buFont typeface="Wingdings" pitchFamily="2" charset="2"/>
              <a:buChar char="§"/>
              <a:defRPr/>
            </a:pPr>
            <a:r>
              <a:rPr lang="en-US">
                <a:cs typeface="+mn-cs"/>
              </a:rPr>
              <a:t>articulatory gestures are not determined predominantly by physics and physiology</a:t>
            </a:r>
          </a:p>
          <a:p>
            <a:pPr marL="179388" indent="-179388" eaLnBrk="1" hangingPunct="1">
              <a:spcBef>
                <a:spcPct val="50000"/>
              </a:spcBef>
              <a:buClr>
                <a:srgbClr val="0099CC"/>
              </a:buClr>
              <a:buFont typeface="Wingdings" pitchFamily="2" charset="2"/>
              <a:buChar char="§"/>
              <a:defRPr/>
            </a:pPr>
            <a:r>
              <a:rPr lang="en-US">
                <a:cs typeface="+mn-cs"/>
              </a:rPr>
              <a:t>articulatory co-variation is not random but serves common goal</a:t>
            </a:r>
          </a:p>
          <a:p>
            <a:pPr marL="179388" indent="-179388" eaLnBrk="1" hangingPunct="1">
              <a:spcBef>
                <a:spcPct val="50000"/>
              </a:spcBef>
              <a:buClr>
                <a:srgbClr val="0099CC"/>
              </a:buClr>
              <a:buFont typeface="Wingdings" pitchFamily="2" charset="2"/>
              <a:buChar char="§"/>
              <a:defRPr/>
            </a:pPr>
            <a:r>
              <a:rPr lang="en-US">
                <a:cs typeface="+mn-cs"/>
              </a:rPr>
              <a:t>gestures co-vary to jointly support certain auditory effects</a:t>
            </a:r>
          </a:p>
          <a:p>
            <a:pPr marL="179388" indent="-179388" eaLnBrk="1" hangingPunct="1">
              <a:spcBef>
                <a:spcPct val="50000"/>
              </a:spcBef>
              <a:buClr>
                <a:srgbClr val="0099CC"/>
              </a:buClr>
              <a:buFont typeface="Wingdings" pitchFamily="2" charset="2"/>
              <a:buChar char="§"/>
              <a:defRPr/>
            </a:pPr>
            <a:r>
              <a:rPr lang="en-US">
                <a:cs typeface="+mn-cs"/>
              </a:rPr>
              <a:t>speaker and listener oriented principles</a:t>
            </a:r>
          </a:p>
          <a:p>
            <a:pPr marL="179388" indent="-179388" eaLnBrk="1" hangingPunct="1">
              <a:spcBef>
                <a:spcPct val="50000"/>
              </a:spcBef>
              <a:buClr>
                <a:srgbClr val="0099CC"/>
              </a:buClr>
              <a:buFont typeface="Wingdings" pitchFamily="2" charset="2"/>
              <a:buChar char="§"/>
              <a:defRPr/>
            </a:pPr>
            <a:r>
              <a:rPr lang="en-US">
                <a:cs typeface="+mn-cs"/>
              </a:rPr>
              <a:t>phonetic categorization follows general auditory mechanisms</a:t>
            </a:r>
          </a:p>
          <a:p>
            <a:pPr marL="179388" indent="-179388" eaLnBrk="1" hangingPunct="1">
              <a:spcBef>
                <a:spcPct val="50000"/>
              </a:spcBef>
              <a:buClr>
                <a:srgbClr val="0099CC"/>
              </a:buClr>
              <a:buFont typeface="Wingdings" pitchFamily="2" charset="2"/>
              <a:buChar char="§"/>
              <a:defRPr/>
            </a:pPr>
            <a:r>
              <a:rPr lang="en-US">
                <a:cs typeface="+mn-cs"/>
              </a:rPr>
              <a:t>phonetic categories are natural auditory classes, but language-specific and must be learned</a:t>
            </a:r>
          </a:p>
        </p:txBody>
      </p:sp>
    </p:spTree>
    <p:extLst>
      <p:ext uri="{BB962C8B-B14F-4D97-AF65-F5344CB8AC3E}">
        <p14:creationId xmlns:p14="http://schemas.microsoft.com/office/powerpoint/2010/main" val="35273498"/>
      </p:ext>
    </p:extLst>
  </p:cSld>
  <p:clrMapOvr>
    <a:masterClrMapping/>
  </p:clrMapOvr>
  <p:transition>
    <p:fade/>
  </p:transition>
</p:sld>
</file>

<file path=ppt/theme/theme1.xml><?xml version="1.0" encoding="utf-8"?>
<a:theme xmlns:a="http://schemas.openxmlformats.org/drawingml/2006/main" name="Default Design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triangle" w="lg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GB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triangle" w="lg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GB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1645</Words>
  <Application>Microsoft Office PowerPoint</Application>
  <PresentationFormat>On-screen Show (4:3)</PresentationFormat>
  <Paragraphs>274</Paragraphs>
  <Slides>25</Slides>
  <Notes>25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3" baseType="lpstr">
      <vt:lpstr>Arial</vt:lpstr>
      <vt:lpstr>Courier New</vt:lpstr>
      <vt:lpstr>Symbol</vt:lpstr>
      <vt:lpstr>Tahoma</vt:lpstr>
      <vt:lpstr>Times New Roman</vt:lpstr>
      <vt:lpstr>Verdana</vt:lpstr>
      <vt:lpstr>Wingdings</vt:lpstr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Uni Stuttgart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>5th ISCA Speech Synthesis Workshop, 14.-16.6.2004</dc:subject>
  <dc:creator>Bernd Möbius</dc:creator>
  <cp:lastModifiedBy>Bernd Möbius</cp:lastModifiedBy>
  <cp:revision>1126</cp:revision>
  <dcterms:created xsi:type="dcterms:W3CDTF">2004-05-18T15:23:37Z</dcterms:created>
  <dcterms:modified xsi:type="dcterms:W3CDTF">2024-01-29T09:57:56Z</dcterms:modified>
</cp:coreProperties>
</file>