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79" r:id="rId2"/>
    <p:sldId id="674" r:id="rId3"/>
    <p:sldId id="680" r:id="rId4"/>
    <p:sldId id="682" r:id="rId5"/>
    <p:sldId id="683" r:id="rId6"/>
    <p:sldId id="684" r:id="rId7"/>
    <p:sldId id="685" r:id="rId8"/>
    <p:sldId id="686" r:id="rId9"/>
    <p:sldId id="676" r:id="rId10"/>
    <p:sldId id="647" r:id="rId11"/>
    <p:sldId id="654" r:id="rId12"/>
    <p:sldId id="677" r:id="rId13"/>
    <p:sldId id="678" r:id="rId14"/>
    <p:sldId id="653" r:id="rId15"/>
    <p:sldId id="655" r:id="rId16"/>
    <p:sldId id="723" r:id="rId17"/>
    <p:sldId id="724" r:id="rId18"/>
    <p:sldId id="656" r:id="rId19"/>
    <p:sldId id="725" r:id="rId20"/>
    <p:sldId id="657" r:id="rId21"/>
    <p:sldId id="722" r:id="rId22"/>
    <p:sldId id="658" r:id="rId23"/>
    <p:sldId id="726" r:id="rId24"/>
    <p:sldId id="659" r:id="rId25"/>
    <p:sldId id="660" r:id="rId26"/>
    <p:sldId id="721" r:id="rId27"/>
    <p:sldId id="661" r:id="rId28"/>
    <p:sldId id="662" r:id="rId29"/>
    <p:sldId id="646" r:id="rId30"/>
    <p:sldId id="710" r:id="rId31"/>
    <p:sldId id="711" r:id="rId32"/>
    <p:sldId id="712" r:id="rId33"/>
    <p:sldId id="713" r:id="rId34"/>
    <p:sldId id="714" r:id="rId35"/>
    <p:sldId id="717" r:id="rId36"/>
    <p:sldId id="687" r:id="rId37"/>
    <p:sldId id="688" r:id="rId38"/>
    <p:sldId id="689" r:id="rId39"/>
    <p:sldId id="690" r:id="rId40"/>
    <p:sldId id="691" r:id="rId41"/>
    <p:sldId id="692" r:id="rId42"/>
    <p:sldId id="693" r:id="rId43"/>
    <p:sldId id="694" r:id="rId44"/>
    <p:sldId id="695" r:id="rId45"/>
    <p:sldId id="696" r:id="rId46"/>
    <p:sldId id="697" r:id="rId47"/>
    <p:sldId id="698" r:id="rId48"/>
    <p:sldId id="728" r:id="rId49"/>
    <p:sldId id="727" r:id="rId50"/>
    <p:sldId id="699" r:id="rId51"/>
    <p:sldId id="718" r:id="rId52"/>
    <p:sldId id="719" r:id="rId53"/>
    <p:sldId id="720" r:id="rId54"/>
    <p:sldId id="701" r:id="rId55"/>
    <p:sldId id="702" r:id="rId56"/>
    <p:sldId id="703" r:id="rId57"/>
    <p:sldId id="704" r:id="rId58"/>
    <p:sldId id="705" r:id="rId59"/>
    <p:sldId id="706" r:id="rId60"/>
    <p:sldId id="707" r:id="rId61"/>
    <p:sldId id="708" r:id="rId62"/>
    <p:sldId id="709" r:id="rId63"/>
    <p:sldId id="585" r:id="rId64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885" autoAdjust="0"/>
  </p:normalViewPr>
  <p:slideViewPr>
    <p:cSldViewPr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C212590-AB6E-4B5B-A478-FA75F03E12C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5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0F25ED9-3161-470F-9010-7C4E17A2F5F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56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55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46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57B2050-E42F-4DAC-991A-226874B5F93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FC5EDEA-71AB-44AE-8E2E-3CA51E33D619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291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069AC0F-2D29-40A3-8EFA-F10877A484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969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9C04D83-3444-49F9-B276-81D805957BEF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2E692C7-682C-45A7-AE75-39A4DFF9A23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2E692C7-682C-45A7-AE75-39A4DFF9A23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BFDEF71-9BE8-4E22-9C9D-CDE707EDF0D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191A671F-FA7C-47D7-97D4-FBBB22A7A2B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34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5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024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25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829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12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70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738DE0-F88D-4BA7-B25D-C6102BF2C0A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82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F9977D-34F1-4210-B568-7DB1617D203C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67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2432ACC-6CF9-4E77-9E9B-3CCBD303B88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85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197AC05-A429-458C-9EAC-2206FD03AE81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89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318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E48CAC7-52E8-4AE6-99DA-5420C196C9B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66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577BCFE-CB30-45E8-93D1-9066BB194606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741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7BE74D8-3046-48F8-90B7-50EEDA2CE21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451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D91BF64-339A-4801-A12D-62A318E14F78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401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239B0F2-831B-4629-AF6F-DE570B85F55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753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D66E15B-99C4-4D13-B818-6C31A66513F2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6938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D89BA9ED-1EA4-4DB5-8C82-383395552D3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581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25F0794-9DBE-430C-8F23-D0A61A11679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2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25F0794-9DBE-430C-8F23-D0A61A11679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3464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25F0794-9DBE-430C-8F23-D0A61A116790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59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307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C19645-0BF5-457D-935F-33CCDDC54CA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3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0606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ACC1D43E-DC9D-498D-B1B8-6B1E19AC3B2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278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989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83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049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963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886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889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9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3218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755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128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454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5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2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26EE8F7C-365F-4FE6-A354-A167C0B4B8FB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plab.net/Vocal_Tract_Model/index-e.htm" TargetMode="Externa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hyperlink" Target="https://dspillustrations.com/pages/posts/misc/how-does-quantization-noise-sound.htm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 err="1"/>
              <a:t>Acoustic</a:t>
            </a:r>
            <a:r>
              <a:rPr lang="de-DE" sz="2800" dirty="0"/>
              <a:t> </a:t>
            </a:r>
            <a:r>
              <a:rPr lang="de-DE" sz="2800" dirty="0" err="1"/>
              <a:t>Phonetics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Nov 23, Nov 30, Dec 7, Dec 14, 2023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Omnia Ibrahim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Language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+mn-cs"/>
              </a:rPr>
              <a:t>Speech Science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+mn-cs"/>
              </a:rPr>
              <a:t>WiSe</a:t>
            </a: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+mn-cs"/>
              </a:rPr>
              <a:t> 2023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793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Formants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Spectral peaks (energy maxima) of the sound spectrum:             </a:t>
            </a:r>
            <a:r>
              <a:rPr lang="en-US" b="1" dirty="0"/>
              <a:t>formants (F1, F2, ..., </a:t>
            </a:r>
            <a:r>
              <a:rPr lang="en-US" b="1" dirty="0" err="1"/>
              <a:t>Fn</a:t>
            </a:r>
            <a:r>
              <a:rPr lang="en-US" b="1" dirty="0"/>
              <a:t>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Formants emerge as a consequence of selective reinforcement of certain frequency ranges, corresponding to </a:t>
            </a:r>
            <a:r>
              <a:rPr lang="en-US" b="1" dirty="0">
                <a:cs typeface="+mn-cs"/>
              </a:rPr>
              <a:t>resonance</a:t>
            </a:r>
            <a:r>
              <a:rPr lang="en-US" dirty="0">
                <a:cs typeface="+mn-cs"/>
              </a:rPr>
              <a:t> characteristics of the vocal tract.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Distinguishing between </a:t>
            </a:r>
            <a:r>
              <a:rPr lang="en-US" b="1" dirty="0">
                <a:cs typeface="+mn-cs"/>
              </a:rPr>
              <a:t>voice source </a:t>
            </a:r>
            <a:r>
              <a:rPr lang="en-US" dirty="0">
                <a:cs typeface="+mn-cs"/>
              </a:rPr>
              <a:t>(</a:t>
            </a:r>
            <a:r>
              <a:rPr lang="en-US" i="1" dirty="0">
                <a:cs typeface="+mn-cs"/>
              </a:rPr>
              <a:t>excitation</a:t>
            </a:r>
            <a:r>
              <a:rPr lang="en-US" dirty="0">
                <a:cs typeface="+mn-cs"/>
              </a:rPr>
              <a:t>) and </a:t>
            </a:r>
            <a:r>
              <a:rPr lang="en-US" i="1" dirty="0">
                <a:cs typeface="+mn-cs"/>
              </a:rPr>
              <a:t>sound formation </a:t>
            </a:r>
            <a:r>
              <a:rPr lang="en-US" dirty="0">
                <a:cs typeface="+mn-cs"/>
              </a:rPr>
              <a:t>in the vocal tract (</a:t>
            </a:r>
            <a:r>
              <a:rPr lang="en-US" b="1" dirty="0">
                <a:cs typeface="+mn-cs"/>
              </a:rPr>
              <a:t>acoustic filter</a:t>
            </a:r>
            <a:r>
              <a:rPr lang="en-US" dirty="0">
                <a:cs typeface="+mn-cs"/>
              </a:rPr>
              <a:t>) motivates the </a:t>
            </a:r>
            <a:r>
              <a:rPr lang="en-US" b="1" dirty="0">
                <a:cs typeface="+mn-cs"/>
              </a:rPr>
              <a:t>source-and-filter model</a:t>
            </a:r>
            <a:r>
              <a:rPr lang="en-US" dirty="0">
                <a:cs typeface="+mn-cs"/>
              </a:rPr>
              <a:t> of speech production.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References: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>
                <a:cs typeface="+mn-cs"/>
              </a:rPr>
              <a:t>Gunnar </a:t>
            </a:r>
            <a:r>
              <a:rPr lang="en-US" dirty="0" err="1">
                <a:cs typeface="+mn-cs"/>
              </a:rPr>
              <a:t>Fant</a:t>
            </a:r>
            <a:r>
              <a:rPr lang="en-US" dirty="0">
                <a:cs typeface="+mn-cs"/>
              </a:rPr>
              <a:t> (1960): Acoustic theory of speech production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 err="1">
                <a:cs typeface="+mn-cs"/>
              </a:rPr>
              <a:t>Gerold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Ungeheuer</a:t>
            </a:r>
            <a:r>
              <a:rPr lang="en-US" dirty="0">
                <a:cs typeface="+mn-cs"/>
              </a:rPr>
              <a:t> (1962): </a:t>
            </a:r>
            <a:r>
              <a:rPr lang="en-US" dirty="0" err="1">
                <a:cs typeface="+mn-cs"/>
              </a:rPr>
              <a:t>Elemente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akustischen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Theorie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Vokalartikulation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Source-filter model of speech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E0F00-A85C-4CDF-9AAA-68B1A9F3B9A5}"/>
              </a:ext>
            </a:extLst>
          </p:cNvPr>
          <p:cNvSpPr txBox="1"/>
          <p:nvPr/>
        </p:nvSpPr>
        <p:spPr>
          <a:xfrm>
            <a:off x="899592" y="5526300"/>
            <a:ext cx="4320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[https://www.vocalsonstage.com]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7EB358E-7A8F-445B-BB3A-00AD0E7DB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076950" cy="45624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Source-filter model of speech production</a:t>
            </a:r>
          </a:p>
        </p:txBody>
      </p:sp>
      <p:pic>
        <p:nvPicPr>
          <p:cNvPr id="4101" name="Picture 9" descr="source_filt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6613"/>
            <a:ext cx="84391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701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Source-filter model of speech production</a:t>
            </a:r>
          </a:p>
        </p:txBody>
      </p:sp>
      <p:pic>
        <p:nvPicPr>
          <p:cNvPr id="2050" name="Picture 2" descr="http://www.haskins.yale.edu/featured/heads/mmsp/graphics/fig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2" y="908720"/>
            <a:ext cx="820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57331"/>
            <a:ext cx="20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Glottal excitation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0526" y="5657331"/>
            <a:ext cx="3659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Vocal tract frequency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073" y="5657331"/>
            <a:ext cx="20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Sound spectrum</a:t>
            </a:r>
          </a:p>
        </p:txBody>
      </p:sp>
    </p:spTree>
    <p:extLst>
      <p:ext uri="{BB962C8B-B14F-4D97-AF65-F5344CB8AC3E}">
        <p14:creationId xmlns:p14="http://schemas.microsoft.com/office/powerpoint/2010/main" val="1583607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 as acoustic filter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5519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Vocal tract geometry, determined by tongue position (and jaw opening and lip protrusion, not shown)</a:t>
            </a:r>
            <a:endParaRPr lang="en-US">
              <a:cs typeface="+mn-cs"/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97038"/>
            <a:ext cx="67183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tract: acoustic tube model</a:t>
            </a:r>
          </a:p>
        </p:txBody>
      </p:sp>
      <p:pic>
        <p:nvPicPr>
          <p:cNvPr id="6149" name="Picture 9" descr="vocaltract_ideal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9300"/>
            <a:ext cx="49688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551488" y="5157788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p.241]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wn acoustic guitar&#10;&#10;Description automatically generated with low confidence">
            <a:extLst>
              <a:ext uri="{FF2B5EF4-FFF2-40B4-BE49-F238E27FC236}">
                <a16:creationId xmlns:a16="http://schemas.microsoft.com/office/drawing/2014/main" id="{A2CA615C-B2EC-41E9-80FC-5A922EF1E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852973" cy="38529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Vibration modes: string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BD3DF19-8DAA-4073-B839-D31499D46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07182"/>
            <a:ext cx="5112568" cy="56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8037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D1600189-3928-46E8-A8B4-3AEEC5048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5995"/>
            <a:ext cx="6313963" cy="58047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Vibration modes: vocal tract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CB853-0948-4669-AD7F-6E2F4E89ADC1}"/>
              </a:ext>
            </a:extLst>
          </p:cNvPr>
          <p:cNvSpPr txBox="1"/>
          <p:nvPr/>
        </p:nvSpPr>
        <p:spPr>
          <a:xfrm>
            <a:off x="1115616" y="1052736"/>
            <a:ext cx="504056" cy="3456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0F8F-4313-4198-AF04-A2A1A74CC7ED}"/>
              </a:ext>
            </a:extLst>
          </p:cNvPr>
          <p:cNvSpPr txBox="1"/>
          <p:nvPr/>
        </p:nvSpPr>
        <p:spPr>
          <a:xfrm>
            <a:off x="750908" y="5461193"/>
            <a:ext cx="86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glottis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BA66C-353D-4944-86F7-61CF86BA2760}"/>
              </a:ext>
            </a:extLst>
          </p:cNvPr>
          <p:cNvSpPr txBox="1"/>
          <p:nvPr/>
        </p:nvSpPr>
        <p:spPr>
          <a:xfrm>
            <a:off x="6300192" y="5461193"/>
            <a:ext cx="558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lips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73E06B-C641-4A87-8273-EA15AAB2279B}"/>
              </a:ext>
            </a:extLst>
          </p:cNvPr>
          <p:cNvCxnSpPr/>
          <p:nvPr/>
        </p:nvCxnSpPr>
        <p:spPr bwMode="auto">
          <a:xfrm flipV="1">
            <a:off x="1151620" y="4839744"/>
            <a:ext cx="432048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89E405-3454-4AD9-B2F5-DF6E6A98513B}"/>
              </a:ext>
            </a:extLst>
          </p:cNvPr>
          <p:cNvCxnSpPr/>
          <p:nvPr/>
        </p:nvCxnSpPr>
        <p:spPr bwMode="auto">
          <a:xfrm flipH="1" flipV="1">
            <a:off x="6226741" y="4888813"/>
            <a:ext cx="342347" cy="5809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691100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Longitudinal waves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38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Acoustic signals evolve as longitudinal waves in vocal tract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Physical parameters of acoustic waves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sound pressure </a:t>
            </a:r>
            <a:r>
              <a:rPr lang="en-GB" i="1"/>
              <a:t>p </a:t>
            </a:r>
            <a:r>
              <a:rPr lang="en-GB"/>
              <a:t>: change of air pressure caused by sound event,      local deviation from average ambient pressure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sound/particle velocity </a:t>
            </a:r>
            <a:r>
              <a:rPr lang="en-GB" i="1"/>
              <a:t>v</a:t>
            </a:r>
            <a:r>
              <a:rPr lang="en-GB"/>
              <a:t> : particle velocity caused by sound event, oscillation of particle around resting position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speed of sound </a:t>
            </a:r>
            <a:r>
              <a:rPr lang="en-GB" i="1"/>
              <a:t>c </a:t>
            </a:r>
            <a:r>
              <a:rPr lang="en-GB"/>
              <a:t>: speed of sound waves in air (or other material), particle-to-particle interaction, distance of travel per unit of time (e.g. 340 m/s in air)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Sound propagation</a:t>
            </a:r>
          </a:p>
        </p:txBody>
      </p:sp>
      <p:pic>
        <p:nvPicPr>
          <p:cNvPr id="6" name="Picture 5" descr="Text, background pattern&#10;&#10;Description automatically generated">
            <a:extLst>
              <a:ext uri="{FF2B5EF4-FFF2-40B4-BE49-F238E27FC236}">
                <a16:creationId xmlns:a16="http://schemas.microsoft.com/office/drawing/2014/main" id="{E8828803-D703-4D9C-AB3D-4B68FF9E8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7" y="908720"/>
            <a:ext cx="8439598" cy="38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194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waveforms and spectrograms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Frühlingswetter.</a:t>
            </a:r>
            <a:r>
              <a:rPr lang="en-US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690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Sound pressure waves in vocal tract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6624638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7400925" y="5605463"/>
            <a:ext cx="1465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[Hess, ms.]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773813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p=0</a:t>
            </a:r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2670638" y="422108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v=0</a:t>
            </a:r>
            <a:endParaRPr lang="de-DE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670638" y="1173923"/>
            <a:ext cx="319158" cy="5268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39752" y="4549372"/>
            <a:ext cx="446583" cy="360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195736" y="4005064"/>
            <a:ext cx="587969" cy="2808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5F1960-DD94-4B73-A905-6CCF96259426}"/>
              </a:ext>
            </a:extLst>
          </p:cNvPr>
          <p:cNvCxnSpPr/>
          <p:nvPr/>
        </p:nvCxnSpPr>
        <p:spPr bwMode="auto">
          <a:xfrm>
            <a:off x="1187624" y="1844824"/>
            <a:ext cx="576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F98232-8447-42A3-B422-4F8194DDD480}"/>
              </a:ext>
            </a:extLst>
          </p:cNvPr>
          <p:cNvCxnSpPr/>
          <p:nvPr/>
        </p:nvCxnSpPr>
        <p:spPr bwMode="auto">
          <a:xfrm>
            <a:off x="1187624" y="3593592"/>
            <a:ext cx="576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393C1-FF7A-44EE-9170-AD7DC63C2677}"/>
              </a:ext>
            </a:extLst>
          </p:cNvPr>
          <p:cNvCxnSpPr/>
          <p:nvPr/>
        </p:nvCxnSpPr>
        <p:spPr bwMode="auto">
          <a:xfrm>
            <a:off x="1187624" y="5321808"/>
            <a:ext cx="57606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tract: acoustic tube model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33400" y="692150"/>
            <a:ext cx="8305800" cy="198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Perfect reflexion at sound-hard (lossless) walls of tube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 i="1"/>
              <a:t>v</a:t>
            </a:r>
            <a:r>
              <a:rPr lang="en-GB"/>
              <a:t> = 0 at place of reflexion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(Lossy) reflexion at sound-soft transition from vocal tract to free acoustic field (i.e. from lips to air)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 i="1"/>
              <a:t>p</a:t>
            </a:r>
            <a:r>
              <a:rPr lang="en-GB"/>
              <a:t> = 0 at place of radiation</a:t>
            </a:r>
          </a:p>
        </p:txBody>
      </p:sp>
    </p:spTree>
    <p:extLst>
      <p:ext uri="{BB962C8B-B14F-4D97-AF65-F5344CB8AC3E}">
        <p14:creationId xmlns:p14="http://schemas.microsoft.com/office/powerpoint/2010/main" val="44295529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Computing formant frequencies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359775" cy="5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Resonance frequencies of neutral vocal tract computed as speed of sound divided by wave length: </a:t>
            </a:r>
            <a:r>
              <a:rPr lang="en-GB" i="1"/>
              <a:t>f </a:t>
            </a:r>
            <a:r>
              <a:rPr lang="en-GB" baseline="-25000"/>
              <a:t>i</a:t>
            </a:r>
            <a:r>
              <a:rPr lang="en-GB"/>
              <a:t> = </a:t>
            </a:r>
            <a:r>
              <a:rPr lang="en-GB" i="1"/>
              <a:t>c</a:t>
            </a:r>
            <a:r>
              <a:rPr lang="en-GB"/>
              <a:t> / </a:t>
            </a:r>
            <a:r>
              <a:rPr lang="el-GR" i="1">
                <a:cs typeface="Tahoma" pitchFamily="34" charset="0"/>
              </a:rPr>
              <a:t>λ</a:t>
            </a:r>
            <a:r>
              <a:rPr lang="en-US">
                <a:cs typeface="Tahoma" pitchFamily="34" charset="0"/>
              </a:rPr>
              <a:t> </a:t>
            </a:r>
            <a:r>
              <a:rPr lang="en-US" baseline="-25000">
                <a:cs typeface="Tahoma" pitchFamily="34" charset="0"/>
              </a:rPr>
              <a:t>i</a:t>
            </a:r>
            <a:endParaRPr lang="el-GR" baseline="-25000"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endParaRPr lang="en-GB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Frequencies of resonances/formants: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F1 = 340 / (4 * 0.17) = 340 / 0.68 			=   500 Hz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F2 = 340 / (4/3 * 0.17) = 3 * 340 / (4 * 0.17) = 1500 Hz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F3 = 340 / (4/5 * 0.17) = 5 * 340 / (4 * 0.17) = 2500 Hz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endParaRPr lang="en-GB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Distribution of formant frequencies in neutral vocal tract corresponds to formants of central vowel [</a:t>
            </a:r>
            <a:r>
              <a:rPr lang="en-US" sz="2800">
                <a:latin typeface="Doulos SIL" pitchFamily="2" charset="0"/>
                <a:cs typeface="Doulos SIL" pitchFamily="2" charset="0"/>
              </a:rPr>
              <a:t>ǝ</a:t>
            </a:r>
            <a:r>
              <a:rPr lang="en-GB"/>
              <a:t>]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Simple tube model, with constant area, is inadequate for computing formants of other vowels (cf. acoustic theory of vowel articulation [Ungeheuer 1962])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 chart&#10;&#10;Description automatically generated with medium confidence">
            <a:extLst>
              <a:ext uri="{FF2B5EF4-FFF2-40B4-BE49-F238E27FC236}">
                <a16:creationId xmlns:a16="http://schemas.microsoft.com/office/drawing/2014/main" id="{D1600189-3928-46E8-A8B4-3AEEC5048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5995"/>
            <a:ext cx="6313963" cy="5804773"/>
          </a:xfrm>
          <a:prstGeom prst="rect">
            <a:avLst/>
          </a:prstGeom>
        </p:spPr>
      </p:pic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Vibration modes: vocal tract (repeated)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CB853-0948-4669-AD7F-6E2F4E89ADC1}"/>
              </a:ext>
            </a:extLst>
          </p:cNvPr>
          <p:cNvSpPr txBox="1"/>
          <p:nvPr/>
        </p:nvSpPr>
        <p:spPr>
          <a:xfrm>
            <a:off x="1115616" y="1052736"/>
            <a:ext cx="504056" cy="3456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0F8F-4313-4198-AF04-A2A1A74CC7ED}"/>
              </a:ext>
            </a:extLst>
          </p:cNvPr>
          <p:cNvSpPr txBox="1"/>
          <p:nvPr/>
        </p:nvSpPr>
        <p:spPr>
          <a:xfrm>
            <a:off x="750908" y="5461193"/>
            <a:ext cx="86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glottis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BA66C-353D-4944-86F7-61CF86BA2760}"/>
              </a:ext>
            </a:extLst>
          </p:cNvPr>
          <p:cNvSpPr txBox="1"/>
          <p:nvPr/>
        </p:nvSpPr>
        <p:spPr>
          <a:xfrm>
            <a:off x="6300192" y="5461193"/>
            <a:ext cx="558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lips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73E06B-C641-4A87-8273-EA15AAB2279B}"/>
              </a:ext>
            </a:extLst>
          </p:cNvPr>
          <p:cNvCxnSpPr/>
          <p:nvPr/>
        </p:nvCxnSpPr>
        <p:spPr bwMode="auto">
          <a:xfrm flipV="1">
            <a:off x="1151620" y="4839744"/>
            <a:ext cx="432048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89E405-3454-4AD9-B2F5-DF6E6A98513B}"/>
              </a:ext>
            </a:extLst>
          </p:cNvPr>
          <p:cNvCxnSpPr/>
          <p:nvPr/>
        </p:nvCxnSpPr>
        <p:spPr bwMode="auto">
          <a:xfrm flipH="1" flipV="1">
            <a:off x="6226741" y="4888813"/>
            <a:ext cx="342347" cy="5809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92009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Tube model with variable area</a:t>
            </a:r>
          </a:p>
        </p:txBody>
      </p:sp>
      <p:pic>
        <p:nvPicPr>
          <p:cNvPr id="10245" name="Picture 8" descr="tube_geomet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5625"/>
            <a:ext cx="511175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764213" y="5334000"/>
            <a:ext cx="322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[Clark et al., 2007a, p.246]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T. Arai’s cylinder-type models</a:t>
            </a:r>
          </a:p>
        </p:txBody>
      </p:sp>
      <p:pic>
        <p:nvPicPr>
          <p:cNvPr id="3" name="Picture 2" descr="A picture containing cup, table, bottle, sitting&#10;&#10;Description automatically generated">
            <a:extLst>
              <a:ext uri="{FF2B5EF4-FFF2-40B4-BE49-F238E27FC236}">
                <a16:creationId xmlns:a16="http://schemas.microsoft.com/office/drawing/2014/main" id="{4D40B5F4-D594-4316-859F-F135E1AE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264696" cy="4299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E13C8-9D59-4166-87F5-90ABF7FC44DB}"/>
              </a:ext>
            </a:extLst>
          </p:cNvPr>
          <p:cNvSpPr txBox="1"/>
          <p:nvPr/>
        </p:nvSpPr>
        <p:spPr>
          <a:xfrm>
            <a:off x="528572" y="5717801"/>
            <a:ext cx="6430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[http://www.splab.net/Vocal_Tract_Model/index-e.htm]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Resonances: standing waves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346200" y="6146800"/>
            <a:ext cx="4338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parameter: </a:t>
            </a:r>
            <a:r>
              <a:rPr lang="de-DE" i="1"/>
              <a:t>v</a:t>
            </a:r>
            <a:r>
              <a:rPr lang="de-DE"/>
              <a:t>  [Johnson, 1997, p.99]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5259387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Standing waves: interpretation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359775" cy="284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interpretation of the graphical representation of standing waves in idealized vocal tract (neutral configuration, see previous figure):</a:t>
            </a:r>
            <a:endParaRPr lang="el-GR" baseline="-25000">
              <a:cs typeface="Tahoma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first 4 formants displayed (F1 – F4)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in tube model and in vocal tract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places of maximum sound velocity (sound velocity nodes, V</a:t>
            </a:r>
            <a:r>
              <a:rPr lang="en-GB" normalizeH="1" baseline="-25000"/>
              <a:t>i</a:t>
            </a:r>
            <a:r>
              <a:rPr lang="en-GB"/>
              <a:t>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places of maximum sound pressure (wave maxima, "antinodes")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localization of V</a:t>
            </a:r>
            <a:r>
              <a:rPr lang="en-GB" normalizeH="1" baseline="-25000"/>
              <a:t>i</a:t>
            </a:r>
            <a:r>
              <a:rPr lang="en-GB"/>
              <a:t> in vocal tract</a:t>
            </a:r>
          </a:p>
        </p:txBody>
      </p:sp>
    </p:spTree>
    <p:extLst>
      <p:ext uri="{BB962C8B-B14F-4D97-AF65-F5344CB8AC3E}">
        <p14:creationId xmlns:p14="http://schemas.microsoft.com/office/powerpoint/2010/main" val="143363153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Dynamic area changes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9588" y="692150"/>
            <a:ext cx="8359775" cy="44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0188" indent="-230188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571500" indent="-225425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  <a:tab pos="677863" algn="l"/>
                <a:tab pos="1127125" algn="l"/>
                <a:tab pos="1576388" algn="l"/>
                <a:tab pos="2025650" algn="l"/>
                <a:tab pos="2474913" algn="l"/>
                <a:tab pos="2924175" algn="l"/>
                <a:tab pos="3373438" algn="l"/>
                <a:tab pos="3822700" algn="l"/>
                <a:tab pos="4271963" algn="l"/>
                <a:tab pos="4721225" algn="l"/>
                <a:tab pos="5170488" algn="l"/>
                <a:tab pos="5619750" algn="l"/>
                <a:tab pos="6069013" algn="l"/>
                <a:tab pos="6518275" algn="l"/>
                <a:tab pos="6967538" algn="l"/>
                <a:tab pos="7416800" algn="l"/>
                <a:tab pos="7866063" algn="l"/>
                <a:tab pos="8315325" algn="l"/>
                <a:tab pos="8764588" algn="l"/>
                <a:tab pos="9213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resonances of vocal tract with variable area cannot be straightforwardly visualized as in the neutral tube model</a:t>
            </a:r>
            <a:endParaRPr lang="el-GR" baseline="-25000"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local area changes affect frequencies of resonances, depending on energy distribution of standing wave in tube along longitudinal axis ("z-axis")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e.g., constriction at lip end of tube has same effect as constriction at glottis end: lower resonance frequency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Char char=""/>
            </a:pPr>
            <a:r>
              <a:rPr lang="en-GB"/>
              <a:t>acoustic vowel system can be interpreted as representing geometrical changes with respect to neutral tube geometry and resulting changes of resonance frequencies away from neutral values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GB"/>
              <a:t>	</a:t>
            </a:r>
            <a:r>
              <a:rPr lang="en-GB">
                <a:sym typeface="Symbol"/>
              </a:rPr>
              <a:t> acoustic theory of vowel articulation [Ungeheuer (1962)]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315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Acoustic theory of vowel articulation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0688"/>
            <a:ext cx="6761844" cy="58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 rot="18900000">
            <a:off x="1116013" y="2924175"/>
            <a:ext cx="4989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>
                <a:solidFill>
                  <a:srgbClr val="FF3300"/>
                </a:solidFill>
              </a:rPr>
              <a:t>NOT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Basic types of speech signals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quasi-periodic signals: sonority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vowels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sonorants (approximants, glides, nasals, liquids)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stochastic signals: frication noise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fricatives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plosive aspirations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transient signals – impulse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plosive releases</a:t>
            </a:r>
          </a:p>
          <a:p>
            <a:pPr marL="442913" lvl="2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mixed excitation – voiced frication noise</a:t>
            </a:r>
          </a:p>
          <a:p>
            <a:pPr marL="720725" lvl="3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voiced fricatives</a:t>
            </a:r>
          </a:p>
        </p:txBody>
      </p:sp>
    </p:spTree>
    <p:extLst>
      <p:ext uri="{BB962C8B-B14F-4D97-AF65-F5344CB8AC3E}">
        <p14:creationId xmlns:p14="http://schemas.microsoft.com/office/powerpoint/2010/main" val="154689697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(IPA)</a:t>
            </a:r>
          </a:p>
        </p:txBody>
      </p:sp>
      <p:pic>
        <p:nvPicPr>
          <p:cNvPr id="6" name="Picture 9" descr="IPA_vowel_chart_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760"/>
            <a:ext cx="6048376" cy="50352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7020272" y="2420888"/>
            <a:ext cx="0" cy="3313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>
            <a:noAutofit/>
          </a:bodyPr>
          <a:lstStyle/>
          <a:p>
            <a:endParaRPr lang="de-DE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63937" y="923497"/>
            <a:ext cx="522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38528" y="3958567"/>
            <a:ext cx="522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55650" y="1220555"/>
            <a:ext cx="1368078" cy="39423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818478" y="1426293"/>
            <a:ext cx="4481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15239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 </a:t>
            </a:r>
            <a:r>
              <a:rPr lang="en-GB">
                <a:solidFill>
                  <a:schemeClr val="bg1"/>
                </a:solidFill>
              </a:rPr>
              <a:t>[Pompino-Marschall, 1995]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8" descr="vowelspace_bob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6524628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89498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1144" cy="59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7744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(German, F1/F2/F3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, 2001]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9113"/>
            <a:ext cx="740374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604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(Am. English </a:t>
            </a:r>
            <a:r>
              <a:rPr lang="en-GB">
                <a:solidFill>
                  <a:schemeClr val="bg1"/>
                </a:solidFill>
              </a:rPr>
              <a:t>[Peterson and Barney, 1952]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5915000" cy="57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749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Vowels (German </a:t>
            </a:r>
            <a:r>
              <a:rPr lang="en-GB">
                <a:solidFill>
                  <a:schemeClr val="bg1"/>
                </a:solidFill>
              </a:rPr>
              <a:t>[M</a:t>
            </a:r>
            <a:r>
              <a:rPr lang="de-DE">
                <a:solidFill>
                  <a:schemeClr val="bg1"/>
                </a:solidFill>
              </a:rPr>
              <a:t>ö</a:t>
            </a:r>
            <a:r>
              <a:rPr lang="en-US">
                <a:solidFill>
                  <a:schemeClr val="bg1"/>
                </a:solidFill>
              </a:rPr>
              <a:t>bius</a:t>
            </a:r>
            <a:r>
              <a:rPr lang="en-GB">
                <a:solidFill>
                  <a:schemeClr val="bg1"/>
                </a:solidFill>
              </a:rPr>
              <a:t>]</a:t>
            </a:r>
            <a:r>
              <a:rPr lang="en-GB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75460"/>
            <a:ext cx="6400874" cy="57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8581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59690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3823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Simple periodic oscillation: pure sine wave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cyclically recurring, simple oscillation pattern, determined by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period T</a:t>
            </a:r>
            <a:r>
              <a:rPr lang="en-US" baseline="-25000">
                <a:cs typeface="+mn-cs"/>
              </a:rPr>
              <a:t>0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 A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phase </a:t>
            </a:r>
            <a:r>
              <a:rPr lang="en-US">
                <a:cs typeface="+mn-cs"/>
                <a:sym typeface="Symbol"/>
              </a:rPr>
              <a:t>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[Hz]:  1 / fundamental period [s]</a:t>
            </a:r>
          </a:p>
          <a:p>
            <a:pPr marL="803275" lvl="2" indent="-442913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 / T</a:t>
            </a:r>
            <a:r>
              <a:rPr lang="en-US" baseline="-25000"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037885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Phase relation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two sine waves of same frequency and amplitude, but temporally displaced maxima, minima, and zero crossings</a:t>
            </a: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cs typeface="+mn-cs"/>
              </a:rPr>
              <a:t>   </a:t>
            </a:r>
            <a:r>
              <a:rPr lang="en-US">
                <a:cs typeface="+mn-cs"/>
                <a:sym typeface="Symbol"/>
              </a:rPr>
              <a:t> phase shift (here: angle 90º)</a:t>
            </a:r>
            <a:endParaRPr lang="en-US">
              <a:cs typeface="+mn-cs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5472112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58428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Simple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Frequency differences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two sine waves of same amplitude and phase, but different frequency </a:t>
            </a:r>
            <a:r>
              <a:rPr lang="en-US">
                <a:cs typeface="+mn-cs"/>
                <a:sym typeface="Symbol"/>
              </a:rPr>
              <a:t>(here: 1 vs. 2 Hz)</a:t>
            </a:r>
            <a:endParaRPr lang="en-US">
              <a:cs typeface="+mn-cs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56880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632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vowels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</a:t>
            </a:r>
            <a:r>
              <a:rPr lang="en-US" u="sng">
                <a:solidFill>
                  <a:srgbClr val="FF0000"/>
                </a:solidFill>
              </a:rPr>
              <a:t>eu</a:t>
            </a:r>
            <a:r>
              <a:rPr lang="en-US"/>
              <a:t>t</a:t>
            </a:r>
            <a:r>
              <a:rPr lang="en-US" u="sng">
                <a:solidFill>
                  <a:srgbClr val="FF0000"/>
                </a:solidFill>
              </a:rPr>
              <a:t>e i</a:t>
            </a:r>
            <a:r>
              <a:rPr lang="en-US"/>
              <a:t>st sch</a:t>
            </a:r>
            <a:r>
              <a:rPr lang="de-DE" u="sng">
                <a:solidFill>
                  <a:srgbClr val="FF0000"/>
                </a:solidFill>
              </a:rPr>
              <a:t>ö</a:t>
            </a:r>
            <a:r>
              <a:rPr lang="de-DE"/>
              <a:t>n</a:t>
            </a:r>
            <a:r>
              <a:rPr lang="de-DE" u="sng">
                <a:solidFill>
                  <a:srgbClr val="FF0000"/>
                </a:solidFill>
              </a:rPr>
              <a:t>e</a:t>
            </a:r>
            <a:r>
              <a:rPr lang="de-DE"/>
              <a:t>s Frühlingswetter.</a:t>
            </a:r>
            <a:r>
              <a:rPr lang="en-US"/>
              <a:t>"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15616" y="1268760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1720" y="1269057"/>
            <a:ext cx="50405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47864" y="1268760"/>
            <a:ext cx="43204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7944" y="1272992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5529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periodic signals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cyclically recurring oscillation patterns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composed of at least two sine waves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fundamental frequency = 1 / complex fundamental period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Form of resulting complex wave depends on frequency, amplitude and phase relations between component waves</a:t>
            </a:r>
          </a:p>
        </p:txBody>
      </p:sp>
    </p:spTree>
    <p:extLst>
      <p:ext uri="{BB962C8B-B14F-4D97-AF65-F5344CB8AC3E}">
        <p14:creationId xmlns:p14="http://schemas.microsoft.com/office/powerpoint/2010/main" val="33717603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waveform: 2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two sine waves (100 Hz, 1000 Hz) with same phase and different amplitude (left)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complex wave (right) resulting from addition of the two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</a:t>
            </a:r>
            <a:r>
              <a:rPr lang="en-US" baseline="-25000">
                <a:cs typeface="+mn-cs"/>
              </a:rPr>
              <a:t>0</a:t>
            </a:r>
            <a:r>
              <a:rPr lang="en-US">
                <a:cs typeface="+mn-cs"/>
              </a:rPr>
              <a:t> = 100 Hz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284538"/>
            <a:ext cx="78676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3379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waveform (red): 5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five sine waves (100, 200, 300, 400, 500 Hz) with same phase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only 3 lowest frequency components displayed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0277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Complex waveforms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Complex waveform (red): 5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five sine waves (100, 200, 300, 400, 500 Hz) with phase shifts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only 3 lowest frequency components displayed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6192837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3584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Power/line spectrum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Line spectrum (amplitude over frequencies) of the complex waveform composed of five components (see above)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6480175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557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 analysis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8625" y="2020531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/>
          </a:p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1280"/>
            <a:ext cx="6075363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445DD7-D938-416B-A62A-28B338DF0309}"/>
              </a:ext>
            </a:extLst>
          </p:cNvPr>
          <p:cNvSpPr txBox="1"/>
          <p:nvPr/>
        </p:nvSpPr>
        <p:spPr>
          <a:xfrm>
            <a:off x="971600" y="5758370"/>
            <a:ext cx="6595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/>
              <a:t>Fourier analysis: power spectrum of 5 component wave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9E0CC-108D-485A-8BA2-A867E8A8CC8F}"/>
              </a:ext>
            </a:extLst>
          </p:cNvPr>
          <p:cNvSpPr txBox="1"/>
          <p:nvPr/>
        </p:nvSpPr>
        <p:spPr>
          <a:xfrm>
            <a:off x="448535" y="695585"/>
            <a:ext cx="7808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Fourier's theorem: </a:t>
            </a:r>
            <a:r>
              <a:rPr lang="en-US">
                <a:cs typeface="+mn-cs"/>
              </a:rPr>
              <a:t>every complex wave can be analytically decomposed into a set of sine waves, each with specific values of frequency, amplitude and phase.</a:t>
            </a:r>
          </a:p>
        </p:txBody>
      </p:sp>
    </p:spTree>
    <p:extLst>
      <p:ext uri="{BB962C8B-B14F-4D97-AF65-F5344CB8AC3E}">
        <p14:creationId xmlns:p14="http://schemas.microsoft.com/office/powerpoint/2010/main" val="324315165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Fourier analysis and power spectrum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Differences between result of Fourier analysis (Fast Fourier Transform, FFT) and idealized line spectrum: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broader peaks rather than lines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additional peaks (number of components is a parameter!)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Reasons for these differences: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 analysis assumes infinitely long signal, whereas analysis is performed over a few fundamental periods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Fourier analysis assumes periodicity, whereas speech signals are quasi-periodic, changing slowly from one fundamental period to the next, or even stochastic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 (discrete) rather than analog (continuous) signal</a:t>
            </a:r>
          </a:p>
        </p:txBody>
      </p:sp>
    </p:spTree>
    <p:extLst>
      <p:ext uri="{BB962C8B-B14F-4D97-AF65-F5344CB8AC3E}">
        <p14:creationId xmlns:p14="http://schemas.microsoft.com/office/powerpoint/2010/main" val="188831147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Discrete Fourier Transform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Discrete Fourier analysis (Discrete Fourier Transform, DFT)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 Fourier analysis of complex signals, yielding a spectrum of sine wave components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transformation of data from time domain into frequency data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resolution parameters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sampling rate, e.g. 16000 Hz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size (or frame length), e.g. 512 samples ~ 32 ms (512/16000)</a:t>
            </a:r>
          </a:p>
        </p:txBody>
      </p:sp>
    </p:spTree>
    <p:extLst>
      <p:ext uri="{BB962C8B-B14F-4D97-AF65-F5344CB8AC3E}">
        <p14:creationId xmlns:p14="http://schemas.microsoft.com/office/powerpoint/2010/main" val="329887733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Analysis window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Windowing: splitting the input signal into temporal segments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functions, e.g. Hamming window, cosine window, ...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D36A3C9-8C73-475E-8FF8-B7FAB239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29976"/>
            <a:ext cx="5357357" cy="3438449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FF92A2-2BC5-447C-BC44-10D154909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20" y="3501008"/>
            <a:ext cx="4381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0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signal processing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Typical parameter values in speech signal processing applications: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length: 25 or 40 ms, 512 or 1024 samples (FFT)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window step size: 10 ms</a:t>
            </a:r>
          </a:p>
          <a:p>
            <a:pPr marL="747713" lvl="2" indent="-23653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resulting in a series of n-dimensional feature vectors, one vector every 10 ms</a:t>
            </a:r>
          </a:p>
          <a:p>
            <a:pPr marL="511175" lvl="2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>
              <a:cs typeface="+mn-cs"/>
            </a:endParaRPr>
          </a:p>
          <a:p>
            <a:pPr marL="225425" lvl="1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Granularity of computed spectrum ca. 31 Hz (16000/512=31.25)</a:t>
            </a:r>
          </a:p>
          <a:p>
            <a:pPr marL="225425" lvl="1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Trading relation (uncertainty principle)</a:t>
            </a:r>
          </a:p>
          <a:p>
            <a:pPr marL="511175" lvl="2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good frequency resolution </a:t>
            </a:r>
            <a:r>
              <a:rPr lang="en-US">
                <a:cs typeface="+mn-cs"/>
                <a:sym typeface="Symbol"/>
              </a:rPr>
              <a:t> poor time resolution</a:t>
            </a:r>
          </a:p>
          <a:p>
            <a:pPr marL="511175" lvl="2" indent="-22542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  <a:sym typeface="Symbol"/>
              </a:rPr>
              <a:t>good time resolution  poor frequency resolution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583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sonorants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</a:t>
            </a:r>
            <a:r>
              <a:rPr lang="de-DE" u="sng">
                <a:solidFill>
                  <a:srgbClr val="FF0000"/>
                </a:solidFill>
              </a:rPr>
              <a:t>n</a:t>
            </a:r>
            <a:r>
              <a:rPr lang="de-DE"/>
              <a:t>es Früh</a:t>
            </a:r>
            <a:r>
              <a:rPr lang="de-DE" u="sng">
                <a:solidFill>
                  <a:srgbClr val="FF0000"/>
                </a:solidFill>
              </a:rPr>
              <a:t>l</a:t>
            </a:r>
            <a:r>
              <a:rPr lang="de-DE"/>
              <a:t>i</a:t>
            </a:r>
            <a:r>
              <a:rPr lang="de-DE" u="sng">
                <a:solidFill>
                  <a:srgbClr val="FF0000"/>
                </a:solidFill>
              </a:rPr>
              <a:t>ng</a:t>
            </a:r>
            <a:r>
              <a:rPr lang="de-DE"/>
              <a:t>swetter.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8144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36096" y="1268760"/>
            <a:ext cx="21602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305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From </a:t>
            </a:r>
            <a:r>
              <a:rPr lang="en-GB" sz="2800" dirty="0">
                <a:solidFill>
                  <a:schemeClr val="bg1"/>
                </a:solidFill>
              </a:rPr>
              <a:t>spectrum to spectrogram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Power spectrum: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snapshot taken at a specific instant of time in the speech signal</a:t>
            </a:r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179388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Spectrogram: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narrow band spectrogram (e.g</a:t>
            </a:r>
            <a:r>
              <a:rPr lang="en-US"/>
              <a:t>. 31 </a:t>
            </a:r>
            <a:r>
              <a:rPr lang="en-US" dirty="0"/>
              <a:t>Hz): good frequency resolution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wide band spectrogram (e.g. 300 Hz): good temporal resolution</a:t>
            </a:r>
          </a:p>
          <a:p>
            <a:pPr marL="450850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analysis window size/length:</a:t>
            </a:r>
          </a:p>
          <a:p>
            <a:pPr marL="688975" lvl="2" indent="-22701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dirty="0"/>
              <a:t>short </a:t>
            </a:r>
            <a:r>
              <a:rPr lang="en-US"/>
              <a:t>temporal window: </a:t>
            </a:r>
            <a:r>
              <a:rPr lang="en-US" dirty="0"/>
              <a:t>good </a:t>
            </a:r>
            <a:r>
              <a:rPr lang="en-US"/>
              <a:t>time resolution</a:t>
            </a:r>
          </a:p>
          <a:p>
            <a:pPr marL="688975" lvl="2" indent="-22701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long </a:t>
            </a:r>
            <a:r>
              <a:rPr lang="en-US" dirty="0">
                <a:cs typeface="+mn-cs"/>
              </a:rPr>
              <a:t>temporal window: good frequency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3612352667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Vocal tract vs. lossless tube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539749" y="764704"/>
                <a:ext cx="8359775" cy="5419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230188" indent="-230188"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1pPr>
                <a:lvl2pPr marL="571500" indent="-225425"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2pPr>
                <a:lvl3pPr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3pPr>
                <a:lvl4pPr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4pPr>
                <a:lvl5pPr eaLnBrk="0" hangingPunct="0"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5pPr>
                <a:lvl6pPr marL="25146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6pPr>
                <a:lvl7pPr marL="29718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7pPr>
                <a:lvl8pPr marL="34290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8pPr>
                <a:lvl9pPr marL="3886200" indent="-228600" defTabSz="449263" eaLnBrk="0" fontAlgn="base" hangingPunct="0">
                  <a:spcBef>
                    <a:spcPts val="2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230188" algn="l"/>
                    <a:tab pos="677863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  <a:defRPr sz="3200">
                    <a:solidFill>
                      <a:srgbClr val="FFFFFF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losses in the vocal tract caused by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friction between air particles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vibration of vocal tract walls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viscosity of vocal tract tissue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radiation of sound energy into free acoustic field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lossy vibrations are damped exponentially</a:t>
                </a:r>
              </a:p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spectral equivalent of damping: </a:t>
                </a:r>
                <a:r>
                  <a:rPr lang="en-GB" sz="2000" b="1">
                    <a:solidFill>
                      <a:schemeClr val="tx1"/>
                    </a:solidFill>
                  </a:rPr>
                  <a:t>bandwidth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defined as frequency range comprising 50% of power</a:t>
                </a:r>
              </a:p>
              <a:p>
                <a:pPr lvl="1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</a:pPr>
                <a:r>
                  <a:rPr lang="en-GB" sz="2000">
                    <a:solidFill>
                      <a:schemeClr val="tx1"/>
                    </a:solidFill>
                  </a:rPr>
                  <a:t>corresponding to decrease of amplitude by 3 dB (or 0.707*A)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sound energy expressed in [dB]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sound energy is proportional to square of amplitude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50% of power = energy maximum minus 3 dB</a:t>
                </a:r>
              </a:p>
              <a:p>
                <a:pPr marL="803275" lvl="2" indent="-179388" eaLnBrk="1" hangingPunct="1">
                  <a:lnSpc>
                    <a:spcPct val="110000"/>
                  </a:lnSpc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"/>
                  <a:tabLst>
                    <a:tab pos="230188" algn="l"/>
                    <a:tab pos="803275" algn="l"/>
                    <a:tab pos="1127125" algn="l"/>
                    <a:tab pos="1576388" algn="l"/>
                    <a:tab pos="2025650" algn="l"/>
                    <a:tab pos="2474913" algn="l"/>
                    <a:tab pos="2924175" algn="l"/>
                    <a:tab pos="3373438" algn="l"/>
                    <a:tab pos="3822700" algn="l"/>
                    <a:tab pos="4271963" algn="l"/>
                    <a:tab pos="4721225" algn="l"/>
                    <a:tab pos="5170488" algn="l"/>
                    <a:tab pos="5619750" algn="l"/>
                    <a:tab pos="6069013" algn="l"/>
                    <a:tab pos="6518275" algn="l"/>
                    <a:tab pos="6967538" algn="l"/>
                    <a:tab pos="7416800" algn="l"/>
                    <a:tab pos="7866063" algn="l"/>
                    <a:tab pos="8315325" algn="l"/>
                    <a:tab pos="8764588" algn="l"/>
                    <a:tab pos="9213850" algn="l"/>
                  </a:tabLst>
                </a:pPr>
                <a:r>
                  <a:rPr lang="en-GB" sz="2000">
                    <a:solidFill>
                      <a:schemeClr val="tx1"/>
                    </a:solidFill>
                  </a:rPr>
                  <a:t>0.5 * power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0.5</m:t>
                        </m:r>
                      </m:e>
                    </m:rad>
                  </m:oMath>
                </a14:m>
                <a:r>
                  <a:rPr lang="en-GB" sz="2000">
                    <a:solidFill>
                      <a:schemeClr val="tx1"/>
                    </a:solidFill>
                  </a:rPr>
                  <a:t> * amplitude = 0.707 * amplitude</a:t>
                </a:r>
              </a:p>
            </p:txBody>
          </p:sp>
        </mc:Choice>
        <mc:Fallback xmlns="">
          <p:sp>
            <p:nvSpPr>
              <p:cNvPr id="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9" y="764704"/>
                <a:ext cx="8359775" cy="5419049"/>
              </a:xfrm>
              <a:prstGeom prst="rect">
                <a:avLst/>
              </a:prstGeom>
              <a:blipFill rotWithShape="1">
                <a:blip r:embed="rId4"/>
                <a:stretch>
                  <a:fillRect l="-656" t="-450" b="-1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074366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Resonance response</a:t>
            </a:r>
          </a:p>
        </p:txBody>
      </p:sp>
      <p:pic>
        <p:nvPicPr>
          <p:cNvPr id="6" name="Picture 7" descr="digital_reson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9113"/>
            <a:ext cx="789239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48191" y="1340768"/>
            <a:ext cx="39801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1"/>
                </a:solidFill>
              </a:rPr>
              <a:t>Formant parameters: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  (center) frequency, 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  (peak) amplitude, </a:t>
            </a:r>
          </a:p>
          <a:p>
            <a:pPr eaLnBrk="1" hangingPunct="1"/>
            <a:r>
              <a:rPr lang="en-US" sz="2400">
                <a:solidFill>
                  <a:schemeClr val="tx1"/>
                </a:solidFill>
              </a:rPr>
              <a:t>   bandwidth</a:t>
            </a:r>
            <a:endParaRPr lang="de-D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770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waveforms and spectrograms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16000" y="4968000"/>
            <a:ext cx="576064" cy="1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16000" y="4437112"/>
            <a:ext cx="576064" cy="21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16000" y="4152880"/>
            <a:ext cx="576064" cy="25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863885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B1=bandwidth(F1)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4345057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B2=bandwidth(F2)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3" y="3878770"/>
            <a:ext cx="23086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B3=bandwidth(F3)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2627784" y="5058000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628567" y="4539172"/>
            <a:ext cx="360040" cy="59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628567" y="4152880"/>
            <a:ext cx="354800" cy="12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684645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Continuous and discrete signals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continuous (analog) signal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represented graphically as a continuous curve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amplitude values at all points in time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theoretically infinite number of time and amplitude values   (arbitrary number of decimal places, e.g. "amplitude of 3.211178... volt at 1.034678 sec.")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discrete (digital) signal: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represented graphically by individual, discrete bars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sequence of separate amplitude values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limited number of different time and amplitude values</a:t>
            </a:r>
          </a:p>
        </p:txBody>
      </p:sp>
    </p:spTree>
    <p:extLst>
      <p:ext uri="{BB962C8B-B14F-4D97-AF65-F5344CB8AC3E}">
        <p14:creationId xmlns:p14="http://schemas.microsoft.com/office/powerpoint/2010/main" val="76450566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Continuous and discrete signals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492" y="-742245"/>
            <a:ext cx="5184576" cy="8054457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66565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continuous vs. discrete sine wave [Johnson, 1997, p.23]</a:t>
            </a:r>
          </a:p>
        </p:txBody>
      </p:sp>
    </p:spTree>
    <p:extLst>
      <p:ext uri="{BB962C8B-B14F-4D97-AF65-F5344CB8AC3E}">
        <p14:creationId xmlns:p14="http://schemas.microsoft.com/office/powerpoint/2010/main" val="930486818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Analog-to-digital conversion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 conversion – step 1: </a:t>
            </a:r>
            <a:r>
              <a:rPr lang="en-US" b="1"/>
              <a:t>sampling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limitation of decimal places along time axis (x-axis)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slice-by-slice decomposition of continuous time signal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discrete points in time: </a:t>
            </a:r>
            <a:r>
              <a:rPr lang="en-US" b="1">
                <a:cs typeface="+mn-cs"/>
              </a:rPr>
              <a:t>samples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density of samples per time unit (sec.): </a:t>
            </a:r>
            <a:r>
              <a:rPr lang="en-US" b="1">
                <a:cs typeface="+mn-cs"/>
              </a:rPr>
              <a:t>sampling rate </a:t>
            </a:r>
            <a:r>
              <a:rPr lang="en-US">
                <a:cs typeface="+mn-cs"/>
              </a:rPr>
              <a:t>or</a:t>
            </a:r>
            <a:r>
              <a:rPr lang="en-US" b="1">
                <a:cs typeface="+mn-cs"/>
              </a:rPr>
              <a:t> sampling frequency</a:t>
            </a:r>
            <a:r>
              <a:rPr lang="en-US">
                <a:cs typeface="+mn-cs"/>
              </a:rPr>
              <a:t> [Hz]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A/D conversion – step 2: </a:t>
            </a:r>
            <a:r>
              <a:rPr lang="en-US" b="1"/>
              <a:t>quantization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limitation of decimal places along amplitude axis (y-axis)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slice-by-slice decomposition of continuous amplitudes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discrete amplitude values: </a:t>
            </a:r>
            <a:r>
              <a:rPr lang="en-US" b="1"/>
              <a:t>amplitude steps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density of amplitude values: </a:t>
            </a:r>
            <a:r>
              <a:rPr lang="en-US" b="1"/>
              <a:t>quantization accuracy</a:t>
            </a:r>
            <a:r>
              <a:rPr lang="en-US"/>
              <a:t> [bit]</a:t>
            </a:r>
          </a:p>
        </p:txBody>
      </p:sp>
    </p:spTree>
    <p:extLst>
      <p:ext uri="{BB962C8B-B14F-4D97-AF65-F5344CB8AC3E}">
        <p14:creationId xmlns:p14="http://schemas.microsoft.com/office/powerpoint/2010/main" val="225649324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Sampling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1702" y="5622167"/>
            <a:ext cx="80066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periodicity of sine wave can be represented by (minimally) 2 samples</a:t>
            </a:r>
          </a:p>
          <a:p>
            <a:pPr eaLnBrk="1" hangingPunct="1"/>
            <a:r>
              <a:rPr lang="de-DE"/>
              <a:t>[Johnson, 1997, p.25]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775" y="-812035"/>
            <a:ext cx="4730532" cy="78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44141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Sampling theorem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Which sampling rate is required for periodic (sine) waves?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samples per fundamental period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sampling frequency </a:t>
            </a:r>
            <a:r>
              <a:rPr lang="en-US">
                <a:cs typeface="+mn-cs"/>
                <a:sym typeface="Symbol"/>
              </a:rPr>
              <a:t></a:t>
            </a:r>
            <a:r>
              <a:rPr lang="en-US">
                <a:cs typeface="+mn-cs"/>
              </a:rPr>
              <a:t> 2 * fundamental frequency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e.g.: 100 Hz sine wave </a:t>
            </a:r>
            <a:r>
              <a:rPr lang="en-US">
                <a:cs typeface="+mn-cs"/>
                <a:sym typeface="Symbol"/>
              </a:rPr>
              <a:t></a:t>
            </a:r>
            <a:r>
              <a:rPr lang="en-US">
                <a:cs typeface="+mn-cs"/>
              </a:rPr>
              <a:t> 200 Hz sampling rate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known as </a:t>
            </a:r>
            <a:r>
              <a:rPr lang="en-US" b="1">
                <a:cs typeface="+mn-cs"/>
              </a:rPr>
              <a:t>sampling theorem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What does this mean for complex (e.g. speech) signals?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useful information in speech signal of up to approx. 8 kHz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requires 16 kHz sampling rate 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(cf. audio CDROM: 44.1 kHz)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b="1"/>
              <a:t>Nyquist frequency</a:t>
            </a:r>
            <a:r>
              <a:rPr lang="en-US"/>
              <a:t>: 0.5 * sampling frequency</a:t>
            </a:r>
            <a:endParaRPr lang="en-US" b="1"/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highest frequency component of sampled signal</a:t>
            </a:r>
          </a:p>
        </p:txBody>
      </p:sp>
    </p:spTree>
    <p:extLst>
      <p:ext uri="{BB962C8B-B14F-4D97-AF65-F5344CB8AC3E}">
        <p14:creationId xmlns:p14="http://schemas.microsoft.com/office/powerpoint/2010/main" val="440325813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Aliasing effect by undersampling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448" y="-618176"/>
            <a:ext cx="3786968" cy="640871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8625" y="4440377"/>
            <a:ext cx="82867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/>
              <a:t>Undersampling of a sine wave [Johnson, 1997, p.27]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digital signal has a low-frequency component and fails to represent  correctly the high-frequency analog signal; audio demo: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 practice: use low-pass filter to remove all frequencies above     Nyquist frequency (frequency band limitation)</a:t>
            </a:r>
            <a:endParaRPr lang="en-US"/>
          </a:p>
        </p:txBody>
      </p:sp>
      <p:pic>
        <p:nvPicPr>
          <p:cNvPr id="3" name="Sawtooth-aliasingdemo">
            <a:hlinkClick r:id="" action="ppaction://media"/>
            <a:extLst>
              <a:ext uri="{FF2B5EF4-FFF2-40B4-BE49-F238E27FC236}">
                <a16:creationId xmlns:a16="http://schemas.microsoft.com/office/drawing/2014/main" id="{C85C4245-5CCC-4BE8-BD70-73B576B01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1299" y="52066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fricatives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7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</a:t>
            </a:r>
            <a:r>
              <a:rPr lang="en-US" u="sng">
                <a:solidFill>
                  <a:srgbClr val="FF0000"/>
                </a:solidFill>
              </a:rPr>
              <a:t>H</a:t>
            </a:r>
            <a:r>
              <a:rPr lang="en-US"/>
              <a:t>eute i</a:t>
            </a:r>
            <a:r>
              <a:rPr lang="en-US" u="sng">
                <a:solidFill>
                  <a:srgbClr val="FF0000"/>
                </a:solidFill>
              </a:rPr>
              <a:t>s sch</a:t>
            </a:r>
            <a:r>
              <a:rPr lang="de-DE"/>
              <a:t>öne</a:t>
            </a:r>
            <a:r>
              <a:rPr lang="de-DE" u="sng">
                <a:solidFill>
                  <a:srgbClr val="FF0000"/>
                </a:solidFill>
              </a:rPr>
              <a:t>s F</a:t>
            </a:r>
            <a:r>
              <a:rPr lang="de-DE"/>
              <a:t>rühling</a:t>
            </a:r>
            <a:r>
              <a:rPr lang="de-DE" u="sng">
                <a:solidFill>
                  <a:srgbClr val="FF0000"/>
                </a:solidFill>
              </a:rPr>
              <a:t>sw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42539" y="1268760"/>
            <a:ext cx="288032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55776" y="1268760"/>
            <a:ext cx="792088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3968" y="1266718"/>
            <a:ext cx="57606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0814" y="1301849"/>
            <a:ext cx="47741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3391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1290" y="-1088468"/>
            <a:ext cx="5040560" cy="845887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2134" y="5660521"/>
            <a:ext cx="8286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2 different quantizations (20 vs. 200 steps) of sine wave amplitude [Johnson, 1997, p.29]</a:t>
            </a:r>
          </a:p>
        </p:txBody>
      </p:sp>
    </p:spTree>
    <p:extLst>
      <p:ext uri="{BB962C8B-B14F-4D97-AF65-F5344CB8AC3E}">
        <p14:creationId xmlns:p14="http://schemas.microsoft.com/office/powerpoint/2010/main" val="526446815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Quantization noise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9200" y="5589240"/>
            <a:ext cx="87703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difference between continuous and quantized signal [Johnson, 1997, p.31]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hlinkClick r:id="rId4"/>
              </a:rPr>
              <a:t>audio demo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118" y="-1107295"/>
            <a:ext cx="4968551" cy="84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0085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Quantization steps and accuracy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How accurately should waveform amplitudes be quantized? Or:       How many quantization steps should be used?</a:t>
            </a:r>
            <a:endParaRPr lang="en-US" b="1"/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digital representation by binary digits (bits): 0/1</a:t>
            </a: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2 bit = 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= 4 steps, or 3 bit = 2</a:t>
            </a:r>
            <a:r>
              <a:rPr lang="en-US" baseline="30000">
                <a:cs typeface="+mn-cs"/>
              </a:rPr>
              <a:t>3</a:t>
            </a:r>
            <a:r>
              <a:rPr lang="en-US">
                <a:cs typeface="+mn-cs"/>
              </a:rPr>
              <a:t> = 8 steps, etc.</a:t>
            </a:r>
            <a:endParaRPr lang="en-US" b="1">
              <a:cs typeface="+mn-cs"/>
            </a:endParaRPr>
          </a:p>
          <a:p>
            <a:pPr marL="720725" lvl="2" indent="-180975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in practice: 16 bit = 2</a:t>
            </a:r>
            <a:r>
              <a:rPr lang="en-US" baseline="30000">
                <a:cs typeface="+mn-cs"/>
              </a:rPr>
              <a:t>16</a:t>
            </a:r>
            <a:r>
              <a:rPr lang="en-US">
                <a:cs typeface="+mn-cs"/>
              </a:rPr>
              <a:t> = 65536 steps, values: -32768 - 32768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quantization noise is negligible when using 16 bit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How to report digitization: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"The speech signal was quantized with 16 bit accuracy (or bit depth) and a sampling rate (or sampling frequency) of 16 kHz."</a:t>
            </a:r>
          </a:p>
        </p:txBody>
      </p:sp>
    </p:spTree>
    <p:extLst>
      <p:ext uri="{BB962C8B-B14F-4D97-AF65-F5344CB8AC3E}">
        <p14:creationId xmlns:p14="http://schemas.microsoft.com/office/powerpoint/2010/main" val="588417161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 and speech signals: plosives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457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</a:t>
            </a:r>
            <a:r>
              <a:rPr lang="en-US" u="sng">
                <a:solidFill>
                  <a:srgbClr val="FF0000"/>
                </a:solidFill>
              </a:rPr>
              <a:t>t</a:t>
            </a:r>
            <a:r>
              <a:rPr lang="en-US"/>
              <a:t>e is(t) sch</a:t>
            </a:r>
            <a:r>
              <a:rPr lang="de-DE"/>
              <a:t>önes Frühlingswe</a:t>
            </a:r>
            <a:r>
              <a:rPr lang="de-DE" u="sng">
                <a:solidFill>
                  <a:srgbClr val="FF0000"/>
                </a:solidFill>
              </a:rPr>
              <a:t>tt</a:t>
            </a:r>
            <a:r>
              <a:rPr lang="de-DE"/>
              <a:t>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702606" y="1268760"/>
            <a:ext cx="349114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92280" y="1268760"/>
            <a:ext cx="360040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34867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t?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40336" y="1748789"/>
            <a:ext cx="0" cy="5280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59566" y="5074658"/>
            <a:ext cx="0" cy="11046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673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sounds...: voiced fricatives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179314"/>
            <a:ext cx="426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"Heute ist sch</a:t>
            </a:r>
            <a:r>
              <a:rPr lang="de-DE"/>
              <a:t>önes Frühlings</a:t>
            </a:r>
            <a:r>
              <a:rPr lang="de-DE" u="sng">
                <a:solidFill>
                  <a:srgbClr val="FF0000"/>
                </a:solidFill>
              </a:rPr>
              <a:t>w</a:t>
            </a:r>
            <a:r>
              <a:rPr lang="de-DE"/>
              <a:t>etter.</a:t>
            </a:r>
            <a:r>
              <a:rPr lang="en-US"/>
              <a:t>"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44208" y="1268760"/>
            <a:ext cx="144016" cy="396044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258030"/>
            <a:ext cx="11937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voiced?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6516216" y="5157192"/>
            <a:ext cx="216024" cy="3316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90500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Speech waveforms and spectrograms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27584" y="5373216"/>
            <a:ext cx="748883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8348077" y="5173161"/>
            <a:ext cx="2712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3568" y="3212976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39753" y="3820978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73020" y="1196752"/>
            <a:ext cx="0" cy="20162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53" y="1731198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7504" y="980728"/>
            <a:ext cx="8712968" cy="22322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3" y="545604"/>
            <a:ext cx="4086796" cy="26673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827584" y="980728"/>
            <a:ext cx="1296144" cy="403244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347664" y="1326257"/>
            <a:ext cx="964187" cy="31828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1543848" y="1541623"/>
            <a:ext cx="939920" cy="267946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27584" y="636657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F1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1208572" y="8367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F2</a:t>
            </a:r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1543848" y="1141512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F3</a:t>
            </a:r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4410298" y="2795155"/>
            <a:ext cx="2664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60" y="545604"/>
            <a:ext cx="3385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1145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2399</Words>
  <Application>Microsoft Office PowerPoint</Application>
  <PresentationFormat>On-screen Show (4:3)</PresentationFormat>
  <Paragraphs>352</Paragraphs>
  <Slides>63</Slides>
  <Notes>63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Cambria Math</vt:lpstr>
      <vt:lpstr>Doulos SIL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1133</cp:revision>
  <dcterms:created xsi:type="dcterms:W3CDTF">2004-05-18T15:23:37Z</dcterms:created>
  <dcterms:modified xsi:type="dcterms:W3CDTF">2023-11-13T10:47:04Z</dcterms:modified>
</cp:coreProperties>
</file>