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634" r:id="rId3"/>
    <p:sldId id="648" r:id="rId4"/>
    <p:sldId id="650" r:id="rId5"/>
    <p:sldId id="651" r:id="rId6"/>
    <p:sldId id="663" r:id="rId7"/>
    <p:sldId id="662" r:id="rId8"/>
    <p:sldId id="661" r:id="rId9"/>
    <p:sldId id="664" r:id="rId10"/>
    <p:sldId id="649" r:id="rId11"/>
    <p:sldId id="654" r:id="rId12"/>
    <p:sldId id="655" r:id="rId13"/>
    <p:sldId id="658" r:id="rId14"/>
    <p:sldId id="659" r:id="rId15"/>
    <p:sldId id="660" r:id="rId16"/>
    <p:sldId id="656" r:id="rId17"/>
    <p:sldId id="657" r:id="rId18"/>
    <p:sldId id="653" r:id="rId19"/>
    <p:sldId id="585" r:id="rId2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CCCCFF"/>
    <a:srgbClr val="CCECFF"/>
    <a:srgbClr val="FFFF66"/>
    <a:srgbClr val="99FFCC"/>
    <a:srgbClr val="990000"/>
    <a:srgbClr val="CC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9868" autoAdjust="0"/>
  </p:normalViewPr>
  <p:slideViewPr>
    <p:cSldViewPr>
      <p:cViewPr varScale="1">
        <p:scale>
          <a:sx n="62" d="100"/>
          <a:sy n="62" d="100"/>
        </p:scale>
        <p:origin x="13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984D67D-E1B7-4C4C-823F-73BDDCBD4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81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6D47AC-3D68-4E35-867E-95A1B38A6B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22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864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336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329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5FA95AE-A1B7-4074-8F72-03A6276CAA25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25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86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11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45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B470-0C29-40B5-82EC-3B2FD149AC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751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481B-80A1-4537-9E19-345C05EBF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678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575C-CA8F-48C0-9143-5F07CAAE3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730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10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14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366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425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31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608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47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68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812-82A5-4B89-AC47-8763291889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943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447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07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170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3ACA-2D54-4FA3-A797-A4922537E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012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CBE3-47B1-4C82-9F3D-3F2401D50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685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EB913-0183-4679-958B-5BDA2688A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71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94D6-77AA-45C9-8746-24ABA4168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140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BBFB-FCEB-4099-AEA1-B07131AB7D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1492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30656-AF70-44FA-99C9-ED5A01734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592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B298-7B87-46BF-99FB-E0438508C3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006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356EFCC-B54D-41E3-AC5F-B5684F528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emf"/><Relationship Id="rId5" Type="http://schemas.openxmlformats.org/officeDocument/2006/relationships/hyperlink" Target="https://www.youtube.com/watch?v=jtsfidRq2tw" TargetMode="External"/><Relationship Id="rId4" Type="http://schemas.openxmlformats.org/officeDocument/2006/relationships/hyperlink" Target="https://www.youtube.com/watch?v=aFPtc8BVdJ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4V5pQyKsgg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cs typeface="+mn-cs"/>
              </a:rPr>
              <a:t>Sprachwahrnehmung</a:t>
            </a:r>
            <a:endParaRPr lang="de-DE" sz="28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cs typeface="+mn-cs"/>
              </a:rPr>
              <a:t>9.7.2024</a:t>
            </a: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2400" dirty="0">
                <a:solidFill>
                  <a:srgbClr val="000000"/>
                </a:solidFill>
                <a:cs typeface="+mn-cs"/>
              </a:rPr>
              <a:t>Bernd Möbius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sz="24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</a:rPr>
              <a:t>Sprachwissenschaft und Sprachtechnologie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  <a:cs typeface="+mn-cs"/>
              </a:rPr>
              <a:t>Universität des Saarlandes</a:t>
            </a:r>
            <a:endParaRPr lang="de-DE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 dirty="0">
                <a:solidFill>
                  <a:srgbClr val="000000"/>
                </a:solidFill>
                <a:cs typeface="+mn-cs"/>
              </a:rPr>
              <a:t>Einführung in die Phonetik und Phonologie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400" err="1">
                <a:solidFill>
                  <a:srgbClr val="000000"/>
                </a:solidFill>
                <a:cs typeface="+mn-cs"/>
              </a:rPr>
              <a:t>SoSe</a:t>
            </a:r>
            <a:r>
              <a:rPr lang="de-DE" sz="2400">
                <a:solidFill>
                  <a:srgbClr val="000000"/>
                </a:solidFill>
                <a:cs typeface="+mn-cs"/>
              </a:rPr>
              <a:t> 2024</a:t>
            </a:r>
            <a:endParaRPr lang="en-GB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655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Nachweis der (auditiven) kategorialen Wahrnehmung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Hörer ordnen jeden Stimulus einer der verfügbaren Kategorien zu, erkennen nur lautsprachliche Kategorien, keine </a:t>
            </a:r>
            <a:r>
              <a:rPr lang="en-US"/>
              <a:t>Zwischenstufen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Identikation ist optimal innerhalb der Kategoriengrenzen, zufällig an der Kategoriengrenze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Diskrimination ist schwächer innerhalb der Kategoriengrenzen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Umschlagpunkt in Identifikationsfunktion muss mit Maximum der Diskriminationsfunktion zusammenfallen (gleiche Position </a:t>
            </a:r>
            <a:r>
              <a:rPr lang="en-US"/>
              <a:t>des Kategorienwechsels)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Kategorien(grenzen) sind sprachspezifisch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2329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Beispiele für Lautoppositionen, die im KW-Paradigma </a:t>
            </a:r>
            <a:r>
              <a:rPr lang="en-US"/>
              <a:t>erforscht wurden: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Voice onset time (VOT) von Plosiven (/ta/ - /da/)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Artikulationsstelle von Plosiven (/ba/ - /da/ - /ga/)</a:t>
            </a:r>
          </a:p>
        </p:txBody>
      </p:sp>
    </p:spTree>
    <p:extLst>
      <p:ext uri="{BB962C8B-B14F-4D97-AF65-F5344CB8AC3E}">
        <p14:creationId xmlns:p14="http://schemas.microsoft.com/office/powerpoint/2010/main" val="9064717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0C2793B-EBAA-4EC8-B7DF-B2FB2E52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227784"/>
            <a:ext cx="5660809" cy="4365104"/>
          </a:xfrm>
          <a:prstGeom prst="rect">
            <a:avLst/>
          </a:prstGeom>
        </p:spPr>
      </p:pic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Beispiele für Lautoppositionen, die im KW-Paradigma </a:t>
            </a:r>
            <a:r>
              <a:rPr lang="en-US"/>
              <a:t>erforscht wurden: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Voice onset time (VOT) von Plosiven (/ta/ - /da/)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Artikulationsstelle von Plosiven (/ba/ - /da/ - /ga/)</a:t>
            </a:r>
          </a:p>
        </p:txBody>
      </p:sp>
    </p:spTree>
    <p:extLst>
      <p:ext uri="{BB962C8B-B14F-4D97-AF65-F5344CB8AC3E}">
        <p14:creationId xmlns:p14="http://schemas.microsoft.com/office/powerpoint/2010/main" val="32489170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Beispiele für Lautoppositionen, die im KW-Paradigma </a:t>
            </a:r>
            <a:r>
              <a:rPr lang="en-US"/>
              <a:t>erforscht wurden: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Voice onset time (VOT) von Plosiven (/ta/ - /da/)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Artikulationsstelle von Plosiven (/ba/ - /da/ - /ga/)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CEBA53-97A4-466E-ABD7-4ED70FBD3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345617"/>
            <a:ext cx="5026551" cy="4122222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7D2E3D3-91B8-4488-AFD3-EB9E15CAF41D}"/>
              </a:ext>
            </a:extLst>
          </p:cNvPr>
          <p:cNvSpPr/>
          <p:nvPr/>
        </p:nvSpPr>
        <p:spPr bwMode="auto">
          <a:xfrm>
            <a:off x="2483768" y="2754581"/>
            <a:ext cx="576064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0BD8302-7DB7-441B-A26D-52AE483DD5BF}"/>
              </a:ext>
            </a:extLst>
          </p:cNvPr>
          <p:cNvSpPr/>
          <p:nvPr/>
        </p:nvSpPr>
        <p:spPr bwMode="auto">
          <a:xfrm>
            <a:off x="2051720" y="4324552"/>
            <a:ext cx="576064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9D96616-5C7A-43BF-A072-C30E968DD6DE}"/>
              </a:ext>
            </a:extLst>
          </p:cNvPr>
          <p:cNvSpPr/>
          <p:nvPr/>
        </p:nvSpPr>
        <p:spPr bwMode="auto">
          <a:xfrm>
            <a:off x="5148064" y="4296285"/>
            <a:ext cx="576064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2F481E-228B-45BD-A3F0-D0AC8A8B851B}"/>
              </a:ext>
            </a:extLst>
          </p:cNvPr>
          <p:cNvSpPr txBox="1"/>
          <p:nvPr/>
        </p:nvSpPr>
        <p:spPr>
          <a:xfrm>
            <a:off x="3059832" y="3355704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/ba/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9586A0B-83B7-483F-84CF-B6CF31E83F8E}"/>
              </a:ext>
            </a:extLst>
          </p:cNvPr>
          <p:cNvSpPr txBox="1"/>
          <p:nvPr/>
        </p:nvSpPr>
        <p:spPr>
          <a:xfrm>
            <a:off x="2607092" y="4844577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/da/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E5CE8C9-8136-4241-B4EB-F11065A5211C}"/>
              </a:ext>
            </a:extLst>
          </p:cNvPr>
          <p:cNvSpPr txBox="1"/>
          <p:nvPr/>
        </p:nvSpPr>
        <p:spPr>
          <a:xfrm>
            <a:off x="5704803" y="4850371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/ga/</a:t>
            </a:r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69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Beispiele für Lautoppositionen, die im KW-Paradigma </a:t>
            </a:r>
            <a:r>
              <a:rPr lang="en-US"/>
              <a:t>erforscht wurden: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Voice onset time (VOT) von Plosiven (/ta/ - /da/)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Artikulationsstelle von Plosiven (/ba/ - /da/ - /ga/)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sv-SE"/>
              <a:t>Frikativ vs. Affrikate (/sa/ - /tsa/)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Artikulationsarten (/ba/ - /wa/, /la/ - /ra/)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Vokalqualitäten: weniger deutliche Kategorialität, eher </a:t>
            </a:r>
            <a:r>
              <a:rPr lang="en-US"/>
              <a:t>kontinuierliche Wahrnehmung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Prosodische Merkmale: zweifelhafte Kategorialität, stark </a:t>
            </a:r>
            <a:r>
              <a:rPr lang="en-US"/>
              <a:t>kontinuierliche Wahrnehmung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Experimente zumeist für das Englische</a:t>
            </a:r>
          </a:p>
        </p:txBody>
      </p:sp>
    </p:spTree>
    <p:extLst>
      <p:ext uri="{BB962C8B-B14F-4D97-AF65-F5344CB8AC3E}">
        <p14:creationId xmlns:p14="http://schemas.microsoft.com/office/powerpoint/2010/main" val="359101639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Kategoriale Wahrnehmung wird auch beobachtet bei: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Säuglingen </a:t>
            </a:r>
            <a:r>
              <a:rPr lang="de-DE">
                <a:sym typeface="Symbol"/>
              </a:rPr>
              <a:t></a:t>
            </a:r>
            <a:r>
              <a:rPr lang="de-DE"/>
              <a:t> vor dem eigentlichen Spracherwerb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Affen, Kaninchen und Nicht-Säugetieren </a:t>
            </a:r>
            <a:r>
              <a:rPr lang="de-DE">
                <a:sym typeface="Symbol"/>
              </a:rPr>
              <a:t></a:t>
            </a:r>
            <a:r>
              <a:rPr lang="de-DE"/>
              <a:t> ohne </a:t>
            </a:r>
            <a:r>
              <a:rPr lang="en-US"/>
              <a:t>phonembasiertes, sprachliches Kommunikationsprinzip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Experimenten mit nichtsprachlichen Analogsignalen </a:t>
            </a:r>
            <a:r>
              <a:rPr lang="de-DE">
                <a:sym typeface="Symbol"/>
              </a:rPr>
              <a:t></a:t>
            </a:r>
            <a:r>
              <a:rPr lang="de-DE"/>
              <a:t> Vpn </a:t>
            </a:r>
            <a:r>
              <a:rPr lang="en-US"/>
              <a:t>nicht in sprachlichem Perzeptionsmodus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Grundlagen der KW sind nicht spezifisch linguistisch, sondern generell auditiver oder gar perzeptueller Natur.</a:t>
            </a:r>
          </a:p>
        </p:txBody>
      </p:sp>
    </p:spTree>
    <p:extLst>
      <p:ext uri="{BB962C8B-B14F-4D97-AF65-F5344CB8AC3E}">
        <p14:creationId xmlns:p14="http://schemas.microsoft.com/office/powerpoint/2010/main" val="23971669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Multimodale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Multimodale Wahrnehmung, perzeptuelle Fusion multimodaler Stimuli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z.B. McGurk-Effekt (McGurk und MacDonald, 1978):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visueller Stimulus: [ga]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akustischer Stimulus: [ba]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 </a:t>
            </a:r>
            <a:r>
              <a:rPr lang="de-DE">
                <a:sym typeface="Symbol"/>
              </a:rPr>
              <a:t></a:t>
            </a:r>
            <a:r>
              <a:rPr lang="en-US"/>
              <a:t> multimodale Perzeption: [da] !!</a:t>
            </a:r>
            <a:endParaRPr lang="de-DE"/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Demo 1: </a:t>
            </a:r>
            <a:r>
              <a:rPr lang="en-US">
                <a:hlinkClick r:id="rId4"/>
              </a:rPr>
              <a:t>https://www.youtube.com/watch?v=aFPtc8BVdJk</a:t>
            </a:r>
            <a:endParaRPr lang="en-US"/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Demo 2: </a:t>
            </a:r>
            <a:r>
              <a:rPr lang="en-US">
                <a:hlinkClick r:id="rId5"/>
              </a:rPr>
              <a:t>https://www.youtube.com/watch?v=jtsfidRq2tw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50FCC-1B06-E0A0-6A7C-D964477C0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4035286"/>
            <a:ext cx="4516916" cy="2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9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Literatur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John Clark, Colin Yallop, and Janet Fletcher (2007): An Introduction to Phonetics and Phonology. 3rd edition. Blackwell, Oxford.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E. Bruce Goldstein (1997): Wahrnehmungspsychologie. Spektrum </a:t>
            </a:r>
            <a:r>
              <a:rPr lang="en-US"/>
              <a:t>Akademischer Verlag, Heidelberg.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Keith Johnson (1997): Acoustic and Auditory Phonetics. Blackwell, Oxford.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J. MacDonald and H. McGurk (1978): Visual inuences on speech perception process. Perception and Psychophysics 24, 253-257.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Bernd Pompino-Marschall (1995): Einfuhrung in die Phonetik. De </a:t>
            </a:r>
            <a:r>
              <a:rPr lang="en-US"/>
              <a:t>Gruyter, Berlin.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Henning Reetz (1999): Artikulatorische und akustische Phonetik. </a:t>
            </a:r>
            <a:r>
              <a:rPr lang="en-US"/>
              <a:t>Wissenschaftlicher Verlag, Trier.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2100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Danke!</a:t>
            </a:r>
            <a:endParaRPr lang="en-US" sz="2800"/>
          </a:p>
        </p:txBody>
      </p:sp>
      <p:pic>
        <p:nvPicPr>
          <p:cNvPr id="19462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Psychoakustische Eigenschaften des auditiven Systems decken sich in sinnvoller Weise mit den Erfordernissen der </a:t>
            </a:r>
            <a:r>
              <a:rPr lang="en-US"/>
              <a:t>Sprachwahrnehmung; z.B.: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sehr gute Frequenzauflösung in niedrigen Frequenzen</a:t>
            </a:r>
            <a:r>
              <a:rPr lang="en-US"/>
              <a:t>                    </a:t>
            </a:r>
            <a:r>
              <a:rPr lang="en-US">
                <a:sym typeface="Symbol"/>
              </a:rPr>
              <a:t> </a:t>
            </a:r>
            <a:r>
              <a:rPr lang="en-US"/>
              <a:t>Grundfrequenzanalyse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mittlere Frequenzauflösung in mittlere Frequenzen                        </a:t>
            </a:r>
            <a:r>
              <a:rPr lang="de-DE">
                <a:sym typeface="Symbol"/>
              </a:rPr>
              <a:t> </a:t>
            </a:r>
            <a:r>
              <a:rPr lang="en-US"/>
              <a:t>Formantanalyse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geringe Frequenzauflösung in hohen Frequenzen                            </a:t>
            </a:r>
            <a:r>
              <a:rPr lang="de-DE">
                <a:sym typeface="Symbol"/>
              </a:rPr>
              <a:t> </a:t>
            </a:r>
            <a:r>
              <a:rPr lang="en-US"/>
              <a:t>spektrale Muster von Frikativen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zeitliche Integration zur Erfassung von Koartikulation sowie gute zeitliche Auflösung zum Erkennen von Plosivlösungen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de-DE">
                <a:sym typeface="Symbol"/>
              </a:rPr>
              <a:t> </a:t>
            </a:r>
            <a:r>
              <a:rPr lang="de-DE"/>
              <a:t>Koevolution oder Anpassung des Produktionssystems an </a:t>
            </a:r>
            <a:r>
              <a:rPr lang="en-US"/>
              <a:t>das Perzeptionssystem?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069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Verständlichkeit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Verständlichkeit der Lautsprache ist abhängig von mehreren Faktoren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Frequenzband (z.B. Telefon analog 300 – 3400 Hz)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Lautstärke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Dauer der Sprachabschnitte vs. Unterbrechungen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semantischer Inhalt (</a:t>
            </a:r>
            <a:r>
              <a:rPr lang="de-DE" i="1"/>
              <a:t>Top-down</a:t>
            </a:r>
            <a:r>
              <a:rPr lang="de-DE"/>
              <a:t>-Verarbeitung) und semantische Vorhersagbarkeit (</a:t>
            </a:r>
            <a:r>
              <a:rPr lang="de-DE" i="1"/>
              <a:t>semantically unpredictable sentences</a:t>
            </a:r>
            <a:r>
              <a:rPr lang="de-DE"/>
              <a:t>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Störbarkeit von Sprachsignalen</a:t>
            </a:r>
          </a:p>
          <a:p>
            <a:pPr marL="71913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Lücken von </a:t>
            </a:r>
            <a:r>
              <a:rPr lang="de-DE">
                <a:sym typeface="Symbol"/>
              </a:rPr>
              <a:t></a:t>
            </a:r>
            <a:r>
              <a:rPr lang="de-DE"/>
              <a:t>200 ms beeinträchtigen Verständlichkeit kaum</a:t>
            </a:r>
          </a:p>
          <a:p>
            <a:pPr marL="71913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Lücken von </a:t>
            </a:r>
            <a:r>
              <a:rPr lang="de-DE">
                <a:sym typeface="Symbol"/>
              </a:rPr>
              <a:t></a:t>
            </a:r>
            <a:r>
              <a:rPr lang="de-DE"/>
              <a:t>500 ms zerstören Verständlichkeit</a:t>
            </a:r>
          </a:p>
          <a:p>
            <a:pPr marL="449263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Störgeräusche (Signal-Rausch-Abstand, </a:t>
            </a:r>
            <a:r>
              <a:rPr lang="de-DE" i="1"/>
              <a:t>signal-to-noise ratio</a:t>
            </a:r>
            <a:r>
              <a:rPr lang="de-DE"/>
              <a:t>, SNR)</a:t>
            </a:r>
          </a:p>
        </p:txBody>
      </p:sp>
    </p:spTree>
    <p:extLst>
      <p:ext uri="{BB962C8B-B14F-4D97-AF65-F5344CB8AC3E}">
        <p14:creationId xmlns:p14="http://schemas.microsoft.com/office/powerpoint/2010/main" val="16002100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19A65-52F1-9ABD-88BF-4D18E481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052736"/>
            <a:ext cx="4803354" cy="316734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EAA8F5F-4341-EE87-47B9-599A52E403E8}"/>
              </a:ext>
            </a:extLst>
          </p:cNvPr>
          <p:cNvSpPr/>
          <p:nvPr/>
        </p:nvSpPr>
        <p:spPr bwMode="auto">
          <a:xfrm>
            <a:off x="3995936" y="1340768"/>
            <a:ext cx="1080120" cy="1008112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CAC3F1-08E4-0028-4981-2D86D4D5BC8F}"/>
              </a:ext>
            </a:extLst>
          </p:cNvPr>
          <p:cNvSpPr/>
          <p:nvPr/>
        </p:nvSpPr>
        <p:spPr bwMode="auto">
          <a:xfrm>
            <a:off x="1280160" y="1196752"/>
            <a:ext cx="2664296" cy="316734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Phänomen der (auditiven) kategorialen Wahrnehmung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Präsentation eines Kontinuums von lautsprachlichen Stimuli zwischen 2 Kategorien (z.B. Phonemen: /ta/ - /da/ oder /pa/ - /ba/)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226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Phänomen der (auditiven) kategorialen Wahrnehmung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Präsentation eines Kontinuums von lautsprachlichen Stimuli zwischen 2 Kategorien (z.B. Phonemen: /ta/ - /da/ oder /pa/ - /ba/)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de-DE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Demo: </a:t>
            </a:r>
            <a:r>
              <a:rPr lang="en-US">
                <a:hlinkClick r:id="rId4"/>
              </a:rPr>
              <a:t>https://www.youtube.com/watch?v=4V5pQyKsgg4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59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Phänomen der (auditiven) kategorialen Wahrnehmung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Präsentation eines Kontinuums von lautsprachlichen Stimuli zwischen 2 Kategorien (z.B. Phonemen: /ta/ - /da/)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Herstellung der Stimuli durch Editieren natürlicher Sprache oder </a:t>
            </a:r>
            <a:r>
              <a:rPr lang="en-US"/>
              <a:t>durch Sprachsynthese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Kombination von Identikations- und Diskriminationstest </a:t>
            </a:r>
            <a:r>
              <a:rPr lang="en-US"/>
              <a:t>(Identifikation: 1 Stimulus; Diskrimination: Stimuluspaar)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8292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Wahrnehmung: Identifikation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Phänomen der (auditiven) kategorialen Wahrnehmung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Präsentation eines Kontinuums von lautsprachlichen Stimuli zwischen 2 Kategorien (z.B. Phonemen: /da/ - /ta/ oder /ba/ - /pa/)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9AD3D-E41C-C949-12BE-EBE4E1F76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94309"/>
            <a:ext cx="3349128" cy="4070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267D90-B04A-1B7B-288D-40468C736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861701"/>
            <a:ext cx="4671152" cy="2232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47BB8-BCA8-9719-C732-F803A8D20F40}"/>
              </a:ext>
            </a:extLst>
          </p:cNvPr>
          <p:cNvSpPr txBox="1"/>
          <p:nvPr/>
        </p:nvSpPr>
        <p:spPr>
          <a:xfrm>
            <a:off x="3425045" y="3036596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/ba/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B05E4-44C4-CC56-D010-CD207839A2C4}"/>
              </a:ext>
            </a:extLst>
          </p:cNvPr>
          <p:cNvSpPr txBox="1"/>
          <p:nvPr/>
        </p:nvSpPr>
        <p:spPr>
          <a:xfrm>
            <a:off x="3425045" y="4928068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/pa/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45C3E72-C565-8B30-A2F9-293F42C25641}"/>
              </a:ext>
            </a:extLst>
          </p:cNvPr>
          <p:cNvSpPr/>
          <p:nvPr/>
        </p:nvSpPr>
        <p:spPr bwMode="auto">
          <a:xfrm>
            <a:off x="3347864" y="2352184"/>
            <a:ext cx="72008" cy="1796896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95F0428-BA35-6FC7-82DB-31009AC5DEF4}"/>
              </a:ext>
            </a:extLst>
          </p:cNvPr>
          <p:cNvSpPr/>
          <p:nvPr/>
        </p:nvSpPr>
        <p:spPr bwMode="auto">
          <a:xfrm>
            <a:off x="3347864" y="4611601"/>
            <a:ext cx="72008" cy="1463040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E3B9FF-6817-04BB-1019-3DA8F9BAEA82}"/>
              </a:ext>
            </a:extLst>
          </p:cNvPr>
          <p:cNvCxnSpPr/>
          <p:nvPr/>
        </p:nvCxnSpPr>
        <p:spPr bwMode="auto">
          <a:xfrm>
            <a:off x="4499992" y="1988840"/>
            <a:ext cx="4255071" cy="23762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FEB856-E730-8F39-4413-AED1838E6076}"/>
              </a:ext>
            </a:extLst>
          </p:cNvPr>
          <p:cNvCxnSpPr/>
          <p:nvPr/>
        </p:nvCxnSpPr>
        <p:spPr bwMode="auto">
          <a:xfrm flipV="1">
            <a:off x="4499992" y="1979068"/>
            <a:ext cx="4255071" cy="22506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F12E368-7D5E-6702-96CB-30545F672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4094247"/>
            <a:ext cx="4913523" cy="24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20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8830" y="5517232"/>
            <a:ext cx="584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Identifikation                                Diskrimination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8" y="878219"/>
            <a:ext cx="3856136" cy="452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57" y="878219"/>
            <a:ext cx="4129171" cy="452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4901" y="6010283"/>
            <a:ext cx="3154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[Clark et al., 2007, S. 314]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B6CC12B-1D4C-4BA8-A1EE-838F8B014A1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67744" y="1052736"/>
            <a:ext cx="432048" cy="19442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A8D3419-9EFE-436B-8860-5922AC30253E}"/>
              </a:ext>
            </a:extLst>
          </p:cNvPr>
          <p:cNvCxnSpPr/>
          <p:nvPr/>
        </p:nvCxnSpPr>
        <p:spPr bwMode="auto">
          <a:xfrm>
            <a:off x="2699792" y="1052736"/>
            <a:ext cx="504056" cy="19442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D09C9E2-D60A-445E-9230-FAA6EA84853A}"/>
              </a:ext>
            </a:extLst>
          </p:cNvPr>
          <p:cNvCxnSpPr/>
          <p:nvPr/>
        </p:nvCxnSpPr>
        <p:spPr bwMode="auto">
          <a:xfrm flipH="1">
            <a:off x="1475656" y="2996952"/>
            <a:ext cx="7920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5FA564A-0370-4118-A3D1-422A84C9040A}"/>
              </a:ext>
            </a:extLst>
          </p:cNvPr>
          <p:cNvCxnSpPr/>
          <p:nvPr/>
        </p:nvCxnSpPr>
        <p:spPr bwMode="auto">
          <a:xfrm flipH="1">
            <a:off x="3203848" y="2996952"/>
            <a:ext cx="108012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0459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934</Words>
  <Application>Microsoft Office PowerPoint</Application>
  <PresentationFormat>On-screen Show (4:3)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Symbol</vt:lpstr>
      <vt:lpstr>Tahoma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Einf.PhonPhon: Sprachwahrnehmung</dc:title>
  <dc:subject>5th ISCA Speech Synthesis Workshop, 14.-16.6.2004</dc:subject>
  <dc:creator>Bernd Möbius</dc:creator>
  <cp:lastModifiedBy>Bernd Möbius</cp:lastModifiedBy>
  <cp:revision>1084</cp:revision>
  <dcterms:created xsi:type="dcterms:W3CDTF">2004-05-18T15:23:37Z</dcterms:created>
  <dcterms:modified xsi:type="dcterms:W3CDTF">2024-06-25T10:34:56Z</dcterms:modified>
</cp:coreProperties>
</file>