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87" r:id="rId2"/>
    <p:sldId id="649" r:id="rId3"/>
    <p:sldId id="697" r:id="rId4"/>
    <p:sldId id="693" r:id="rId5"/>
    <p:sldId id="694" r:id="rId6"/>
    <p:sldId id="692" r:id="rId7"/>
    <p:sldId id="660" r:id="rId8"/>
    <p:sldId id="661" r:id="rId9"/>
    <p:sldId id="667" r:id="rId10"/>
    <p:sldId id="668" r:id="rId11"/>
    <p:sldId id="669" r:id="rId12"/>
    <p:sldId id="670" r:id="rId13"/>
    <p:sldId id="662" r:id="rId14"/>
    <p:sldId id="663" r:id="rId15"/>
    <p:sldId id="664" r:id="rId16"/>
    <p:sldId id="665" r:id="rId17"/>
    <p:sldId id="698" r:id="rId18"/>
    <p:sldId id="699" r:id="rId19"/>
    <p:sldId id="666" r:id="rId20"/>
    <p:sldId id="686" r:id="rId21"/>
    <p:sldId id="679" r:id="rId22"/>
    <p:sldId id="680" r:id="rId23"/>
    <p:sldId id="681" r:id="rId24"/>
    <p:sldId id="682" r:id="rId25"/>
    <p:sldId id="691" r:id="rId26"/>
    <p:sldId id="585" r:id="rId27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FF66"/>
    <a:srgbClr val="99FFCC"/>
    <a:srgbClr val="990000"/>
    <a:srgbClr val="CC3300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9822" autoAdjust="0"/>
  </p:normalViewPr>
  <p:slideViewPr>
    <p:cSldViewPr>
      <p:cViewPr varScale="1">
        <p:scale>
          <a:sx n="65" d="100"/>
          <a:sy n="65" d="100"/>
        </p:scale>
        <p:origin x="12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178FC1-5E10-4843-AC57-87C171DCD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4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0F6F50-F684-45F4-8786-23F27B7644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10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C9552-278A-477D-961A-1EBF565CBEA5}" type="slidenum">
              <a:rPr lang="de-DE" sz="1200" smtClean="0">
                <a:latin typeface="Times New Roman" pitchFamily="18" charset="0"/>
              </a:rPr>
              <a:pPr eaLnBrk="1" hangingPunct="1"/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170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315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25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2280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7E86781-7F71-4987-80FB-9BFAAF755BA3}" type="slidenum">
              <a:rPr lang="de-DE" sz="1200" smtClean="0">
                <a:latin typeface="Times New Roman" pitchFamily="18" charset="0"/>
              </a:rPr>
              <a:pPr eaLnBrk="1" hangingPunct="1"/>
              <a:t>26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10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649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51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09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39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2374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760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643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202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114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69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758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1224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539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765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800" dirty="0" err="1"/>
              <a:t>Phonologie</a:t>
            </a:r>
            <a:r>
              <a:rPr lang="en-US" sz="2800" dirty="0"/>
              <a:t>: </a:t>
            </a:r>
            <a:r>
              <a:rPr lang="en-US" sz="2800" dirty="0" err="1"/>
              <a:t>Lautsystem</a:t>
            </a:r>
            <a:endParaRPr lang="de-DE" sz="2800" dirty="0"/>
          </a:p>
          <a:p>
            <a:pPr eaLnBrk="1" hangingPunct="1"/>
            <a:r>
              <a:rPr lang="de-DE"/>
              <a:t>7.5.2024</a:t>
            </a:r>
            <a:endParaRPr lang="de-DE" dirty="0"/>
          </a:p>
          <a:p>
            <a:pPr eaLnBrk="1" hangingPunct="1"/>
            <a:endParaRPr lang="de-DE" dirty="0"/>
          </a:p>
          <a:p>
            <a:pPr eaLnBrk="1" hangingPunct="1"/>
            <a:r>
              <a:rPr lang="de-DE" sz="2400" dirty="0"/>
              <a:t>Bernd Möbius</a:t>
            </a:r>
          </a:p>
          <a:p>
            <a:pPr eaLnBrk="1" hangingPunct="1">
              <a:lnSpc>
                <a:spcPct val="50000"/>
              </a:lnSpc>
            </a:pPr>
            <a:endParaRPr lang="en-US" sz="2400" dirty="0"/>
          </a:p>
          <a:p>
            <a:pPr lvl="0" eaLnBrk="1" hangingPunct="1">
              <a:lnSpc>
                <a:spcPct val="50000"/>
              </a:lnSpc>
            </a:pPr>
            <a:r>
              <a:rPr lang="en-US" dirty="0" err="1">
                <a:solidFill>
                  <a:srgbClr val="000000"/>
                </a:solidFill>
              </a:rPr>
              <a:t>Sprachwissenschaft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Sprachtechnologie</a:t>
            </a:r>
            <a:endParaRPr lang="de-DE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50000"/>
              </a:lnSpc>
            </a:pPr>
            <a:r>
              <a:rPr lang="de-DE" dirty="0">
                <a:solidFill>
                  <a:srgbClr val="000000"/>
                </a:solidFill>
              </a:rPr>
              <a:t>Universität des Saarlandes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50000"/>
              </a:lnSpc>
            </a:pPr>
            <a:endParaRPr lang="de-DE" sz="2400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800" dirty="0"/>
              <a:t>Einführung in die Phonetik und Phonologie</a:t>
            </a:r>
          </a:p>
          <a:p>
            <a:pPr eaLnBrk="1" hangingPunct="1"/>
            <a:r>
              <a:rPr lang="de-DE" sz="2400" err="1"/>
              <a:t>SoSe</a:t>
            </a:r>
            <a:r>
              <a:rPr lang="de-DE" sz="2400"/>
              <a:t> 2024</a:t>
            </a:r>
            <a:endParaRPr lang="en-GB" sz="2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Minimalpaaranalyse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Bestimmung des Phoneminventars, durch Minimalpaaranalyse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hemmen – Hennen – hängen			                          /hɛ</a:t>
            </a:r>
            <a:r>
              <a:rPr lang="en-US" u="sng"/>
              <a:t>m</a:t>
            </a:r>
            <a:r>
              <a:rPr lang="en-US"/>
              <a:t>ən/ – /hɛ</a:t>
            </a:r>
            <a:r>
              <a:rPr lang="en-US" u="sng"/>
              <a:t>n</a:t>
            </a:r>
            <a:r>
              <a:rPr lang="en-US"/>
              <a:t>ən/ –  /hɛ</a:t>
            </a:r>
            <a:r>
              <a:rPr lang="en-US" u="sng"/>
              <a:t>ŋ</a:t>
            </a:r>
            <a:r>
              <a:rPr lang="en-US"/>
              <a:t>ən/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Miete – Mitte      	Rate – Ratte        Höhle – Hölle 		       /miː:tə/ –  /mɪtə/  	/ʁa:ːtə/ –  /ʁatə/   /høː:lə/ –  /hœlə/</a:t>
            </a:r>
          </a:p>
        </p:txBody>
      </p:sp>
    </p:spTree>
    <p:extLst>
      <p:ext uri="{BB962C8B-B14F-4D97-AF65-F5344CB8AC3E}">
        <p14:creationId xmlns:p14="http://schemas.microsoft.com/office/powerpoint/2010/main" val="2027500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Minimalpaaranalyse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Bestimmung des Phoneminventars, durch Minimalpaaranalyse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hemmen – Hennen – hängen			                          /hɛ</a:t>
            </a:r>
            <a:r>
              <a:rPr lang="en-US" u="sng"/>
              <a:t>m</a:t>
            </a:r>
            <a:r>
              <a:rPr lang="en-US"/>
              <a:t>ən/ – /hɛ</a:t>
            </a:r>
            <a:r>
              <a:rPr lang="en-US" u="sng"/>
              <a:t>n</a:t>
            </a:r>
            <a:r>
              <a:rPr lang="en-US"/>
              <a:t>ən/ –  /hɛ</a:t>
            </a:r>
            <a:r>
              <a:rPr lang="en-US" u="sng"/>
              <a:t>ŋ</a:t>
            </a:r>
            <a:r>
              <a:rPr lang="en-US"/>
              <a:t>ən/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Miete – Mitte      	Rate – Ratte        Höhle – Hölle 		       /m</a:t>
            </a:r>
            <a:r>
              <a:rPr lang="en-US" u="sng">
                <a:solidFill>
                  <a:srgbClr val="FF0000"/>
                </a:solidFill>
              </a:rPr>
              <a:t>i:</a:t>
            </a:r>
            <a:r>
              <a:rPr lang="en-US"/>
              <a:t>ːtə/ –  /m</a:t>
            </a:r>
            <a:r>
              <a:rPr lang="en-US" u="sng">
                <a:solidFill>
                  <a:srgbClr val="FF0000"/>
                </a:solidFill>
              </a:rPr>
              <a:t>ɪ</a:t>
            </a:r>
            <a:r>
              <a:rPr lang="en-US"/>
              <a:t>tə/  	/ʁ</a:t>
            </a:r>
            <a:r>
              <a:rPr lang="en-US" u="sng">
                <a:solidFill>
                  <a:srgbClr val="FF0000"/>
                </a:solidFill>
              </a:rPr>
              <a:t>a:</a:t>
            </a:r>
            <a:r>
              <a:rPr lang="en-US"/>
              <a:t>ːtə/ –  /ʁ</a:t>
            </a:r>
            <a:r>
              <a:rPr lang="en-US" u="sng">
                <a:solidFill>
                  <a:srgbClr val="FF0000"/>
                </a:solidFill>
              </a:rPr>
              <a:t>a</a:t>
            </a:r>
            <a:r>
              <a:rPr lang="en-US"/>
              <a:t>tə/   /h</a:t>
            </a:r>
            <a:r>
              <a:rPr lang="en-US" u="sng">
                <a:solidFill>
                  <a:srgbClr val="FF0000"/>
                </a:solidFill>
              </a:rPr>
              <a:t>ø:</a:t>
            </a:r>
            <a:r>
              <a:rPr lang="en-US"/>
              <a:t>ːlə/ –  /h</a:t>
            </a:r>
            <a:r>
              <a:rPr lang="en-US" u="sng">
                <a:solidFill>
                  <a:srgbClr val="FF0000"/>
                </a:solidFill>
              </a:rPr>
              <a:t>œ</a:t>
            </a:r>
            <a:r>
              <a:rPr lang="en-US"/>
              <a:t>lə/</a:t>
            </a:r>
          </a:p>
        </p:txBody>
      </p:sp>
    </p:spTree>
    <p:extLst>
      <p:ext uri="{BB962C8B-B14F-4D97-AF65-F5344CB8AC3E}">
        <p14:creationId xmlns:p14="http://schemas.microsoft.com/office/powerpoint/2010/main" val="20275007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Minimalpaaranalyse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Bestimmung des Phoneminventars, durch Minimalpaaranalyse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hemmen – Hennen – hängen			                          /hɛ</a:t>
            </a:r>
            <a:r>
              <a:rPr lang="en-US" u="sng"/>
              <a:t>m</a:t>
            </a:r>
            <a:r>
              <a:rPr lang="en-US"/>
              <a:t>ən/ – /hɛ</a:t>
            </a:r>
            <a:r>
              <a:rPr lang="en-US" u="sng"/>
              <a:t>n</a:t>
            </a:r>
            <a:r>
              <a:rPr lang="en-US"/>
              <a:t>ən/ –  /hɛ</a:t>
            </a:r>
            <a:r>
              <a:rPr lang="en-US" u="sng"/>
              <a:t>ŋ</a:t>
            </a:r>
            <a:r>
              <a:rPr lang="en-US"/>
              <a:t>ən/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Miete – Mitte      	Rate – Ratte        Höhle – Hölle 		       /m</a:t>
            </a:r>
            <a:r>
              <a:rPr lang="en-US" u="sng"/>
              <a:t>i:</a:t>
            </a:r>
            <a:r>
              <a:rPr lang="en-US"/>
              <a:t>ːtə/ –  /m</a:t>
            </a:r>
            <a:r>
              <a:rPr lang="en-US" u="sng"/>
              <a:t>ɪ</a:t>
            </a:r>
            <a:r>
              <a:rPr lang="en-US"/>
              <a:t>tə/  	/ʁ</a:t>
            </a:r>
            <a:r>
              <a:rPr lang="en-US" u="sng"/>
              <a:t>a:</a:t>
            </a:r>
            <a:r>
              <a:rPr lang="en-US"/>
              <a:t>ːtə/ –  /ʁ</a:t>
            </a:r>
            <a:r>
              <a:rPr lang="en-US" u="sng"/>
              <a:t>a</a:t>
            </a:r>
            <a:r>
              <a:rPr lang="en-US"/>
              <a:t>tə/   /h</a:t>
            </a:r>
            <a:r>
              <a:rPr lang="en-US" u="sng"/>
              <a:t>ø:</a:t>
            </a:r>
            <a:r>
              <a:rPr lang="en-US"/>
              <a:t>ːlə/ –  /h</a:t>
            </a:r>
            <a:r>
              <a:rPr lang="en-US" u="sng"/>
              <a:t>œ</a:t>
            </a:r>
            <a:r>
              <a:rPr lang="en-US"/>
              <a:t>lə/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341312" lvl="1" indent="0" algn="l" eaLnBrk="1" hangingPunct="1">
              <a:buClr>
                <a:srgbClr val="0099CC"/>
              </a:buClr>
            </a:pPr>
            <a:r>
              <a:rPr lang="de-DE">
                <a:sym typeface="Symbol"/>
              </a:rPr>
              <a:t></a:t>
            </a:r>
            <a:r>
              <a:rPr lang="de-DE"/>
              <a:t> /m n ŋ iː  ɪ aː  a øː  œ/</a:t>
            </a:r>
          </a:p>
          <a:p>
            <a:pPr marL="539750" lvl="1" indent="-200025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können Bedeutung von Wörtern unterscheiden</a:t>
            </a:r>
          </a:p>
          <a:p>
            <a:pPr marL="539750" lvl="1" indent="-200025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sind </a:t>
            </a:r>
            <a:r>
              <a:rPr lang="de-DE" i="1"/>
              <a:t>Phoneme</a:t>
            </a:r>
            <a:r>
              <a:rPr lang="de-DE"/>
              <a:t> des Deutschen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558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Distributionsanalyse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Bestimmung des </a:t>
            </a:r>
            <a:r>
              <a:rPr lang="en-US" i="1"/>
              <a:t>Phoneminventars</a:t>
            </a:r>
            <a:r>
              <a:rPr lang="en-US"/>
              <a:t>, durch Distributionsanalyse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komplementäre Verteilung (Distribution)</a:t>
            </a:r>
          </a:p>
          <a:p>
            <a:pPr lvl="2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[</a:t>
            </a:r>
            <a:r>
              <a:rPr lang="en-US">
                <a:latin typeface="Arial"/>
                <a:cs typeface="Arial"/>
              </a:rPr>
              <a:t>ç</a:t>
            </a:r>
            <a:r>
              <a:rPr lang="en-US"/>
              <a:t>] - [x]                       	                                    "nicht" [nɪ</a:t>
            </a:r>
            <a:r>
              <a:rPr lang="en-US">
                <a:latin typeface="Arial"/>
                <a:cs typeface="Arial"/>
              </a:rPr>
              <a:t>ç</a:t>
            </a:r>
            <a:r>
              <a:rPr lang="en-US"/>
              <a:t>t] - "Nacht"  [naxt]   	                          *[nɪxt]  *[na</a:t>
            </a:r>
            <a:r>
              <a:rPr lang="en-US">
                <a:latin typeface="Arial"/>
                <a:cs typeface="Arial"/>
              </a:rPr>
              <a:t>ç</a:t>
            </a:r>
            <a:r>
              <a:rPr lang="en-US"/>
              <a:t>t]</a:t>
            </a:r>
          </a:p>
          <a:p>
            <a:pPr lvl="2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[h] - [ŋ]                		                                             [h] nur wortinitial, [ŋ] nie wortinitial</a:t>
            </a:r>
          </a:p>
          <a:p>
            <a:pPr lvl="2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s. Übung</a:t>
            </a:r>
          </a:p>
        </p:txBody>
      </p:sp>
    </p:spTree>
    <p:extLst>
      <p:ext uri="{BB962C8B-B14F-4D97-AF65-F5344CB8AC3E}">
        <p14:creationId xmlns:p14="http://schemas.microsoft.com/office/powerpoint/2010/main" val="19121057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Distributionsanalyse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Kriterium der phonetischen Ähnlichkeit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[</a:t>
            </a:r>
            <a:r>
              <a:rPr lang="en-US">
                <a:latin typeface="Arial"/>
                <a:cs typeface="Arial"/>
              </a:rPr>
              <a:t>ç</a:t>
            </a:r>
            <a:r>
              <a:rPr lang="en-US"/>
              <a:t>] </a:t>
            </a:r>
            <a:r>
              <a:rPr lang="en-US">
                <a:sym typeface="Symbol"/>
              </a:rPr>
              <a:t></a:t>
            </a:r>
            <a:r>
              <a:rPr lang="en-US"/>
              <a:t> [x]  </a:t>
            </a:r>
            <a:r>
              <a:rPr lang="en-US">
                <a:sym typeface="Symbol"/>
              </a:rPr>
              <a:t></a:t>
            </a:r>
            <a:r>
              <a:rPr lang="en-US"/>
              <a:t>  /x/ 		(ein Phonem, zwei Allophone)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[h] </a:t>
            </a:r>
            <a:r>
              <a:rPr lang="en-US">
                <a:sym typeface="Symbol"/>
              </a:rPr>
              <a:t></a:t>
            </a:r>
            <a:r>
              <a:rPr lang="en-US"/>
              <a:t> [ŋ]  </a:t>
            </a:r>
            <a:r>
              <a:rPr lang="en-US">
                <a:sym typeface="Symbol"/>
              </a:rPr>
              <a:t></a:t>
            </a:r>
            <a:r>
              <a:rPr lang="en-US"/>
              <a:t>  /h/ /ŋ/ 	(zwei Phoneme)</a:t>
            </a:r>
          </a:p>
        </p:txBody>
      </p:sp>
    </p:spTree>
    <p:extLst>
      <p:ext uri="{BB962C8B-B14F-4D97-AF65-F5344CB8AC3E}">
        <p14:creationId xmlns:p14="http://schemas.microsoft.com/office/powerpoint/2010/main" val="1912105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Phonologie: Grundbegriffe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Phonem</a:t>
            </a:r>
            <a:r>
              <a:rPr lang="de-DE"/>
              <a:t>: kleinste bedeutungsunterscheidende Einheit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sprachliche Einheit im Lautsystem einer Sprache, die die Bedeutung von Wörtern unterscheiden kann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distinktive / kontrastive Funktion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phonetische Unterschiede, die nicht zur Bedeutungs-unterscheidung beitragen, sind phonologisch irrelevant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Phonem</a:t>
            </a:r>
            <a:r>
              <a:rPr lang="de-DE"/>
              <a:t>: Sprachlaut als strukturelle Einheit         /t/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Phon</a:t>
            </a:r>
            <a:r>
              <a:rPr lang="de-DE"/>
              <a:t>: phonetische Realisierung eines Phonems    [t]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Allophon</a:t>
            </a:r>
            <a:r>
              <a:rPr lang="de-DE"/>
              <a:t>: systematische Realisierungsvariante     [t</a:t>
            </a:r>
            <a:r>
              <a:rPr lang="de-DE" baseline="30000"/>
              <a:t>h</a:t>
            </a:r>
            <a:r>
              <a:rPr lang="de-DE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121057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Allophone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i="1"/>
              <a:t>Allophone</a:t>
            </a:r>
            <a:r>
              <a:rPr lang="en-US"/>
              <a:t> sind freie oder kontextabhängige Varianten von Phonemen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frei/stilistisch: z.B. Realisierungen von /r/ als [rʀʁɾɣ] (im Dt., Engl.)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kontextabhängig: z.B. Realisierung von "ch" als [x] oder [</a:t>
            </a:r>
            <a:r>
              <a:rPr lang="en-US">
                <a:latin typeface="Arial"/>
                <a:cs typeface="Arial"/>
              </a:rPr>
              <a:t>ç</a:t>
            </a:r>
            <a:r>
              <a:rPr lang="en-US"/>
              <a:t>]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Problem: phonemischer Wert komplexer Laute, z.B. Diphthonge     [aɪ] [aʊ] oder Affrikaten [pf] [ts]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s. </a:t>
            </a:r>
            <a:r>
              <a:rPr lang="de-DE"/>
              <a:t>Übung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57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Engl. Phonem /p/ mit 3 Varianten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BDFB3D-62C8-4EEA-A8CB-226EE3262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933450"/>
            <a:ext cx="82105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21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Engl. Phonem /p/ mit 3 Varianten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39E07-4CA0-4E7A-8F36-E7AE65918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88" y="764704"/>
            <a:ext cx="76104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9956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Neutralisation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Einige Lautpaare, deren Phonemstatus im Kontext A etabliert ist, können im Kontext B keinen Kontrast bewirken.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Z.B. Neutralisation der Stimmhaftigkeitsopposition im Deutschen (und einer Reihe anderer Sprachen) = "Auslautverhärtung"</a:t>
            </a:r>
          </a:p>
          <a:p>
            <a:pPr marL="893763" lvl="2" indent="-180975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Plosive und Frikative in wortfinaler Position, z.B.</a:t>
            </a:r>
          </a:p>
          <a:p>
            <a:pPr marL="1081087" lvl="3" indent="0" algn="l" eaLnBrk="1" hangingPunct="1">
              <a:buClr>
                <a:srgbClr val="0099CC"/>
              </a:buClr>
            </a:pPr>
            <a:r>
              <a:rPr lang="en-US"/>
              <a:t>Kin</a:t>
            </a:r>
            <a:r>
              <a:rPr lang="en-US" u="sng"/>
              <a:t>d</a:t>
            </a:r>
            <a:r>
              <a:rPr lang="en-US"/>
              <a:t> [t] – Kin</a:t>
            </a:r>
            <a:r>
              <a:rPr lang="en-US" u="sng"/>
              <a:t>d</a:t>
            </a:r>
            <a:r>
              <a:rPr lang="en-US"/>
              <a:t>+er [d]</a:t>
            </a:r>
          </a:p>
          <a:p>
            <a:pPr marL="1081087" lvl="3" indent="0" algn="l" eaLnBrk="1" hangingPunct="1">
              <a:buClr>
                <a:srgbClr val="0099CC"/>
              </a:buClr>
            </a:pPr>
            <a:r>
              <a:rPr lang="en-US"/>
              <a:t>Bun</a:t>
            </a:r>
            <a:r>
              <a:rPr lang="en-US" u="sng"/>
              <a:t>d</a:t>
            </a:r>
            <a:r>
              <a:rPr lang="en-US"/>
              <a:t> – bun</a:t>
            </a:r>
            <a:r>
              <a:rPr lang="en-US" u="sng"/>
              <a:t>t</a:t>
            </a:r>
            <a:r>
              <a:rPr lang="en-US"/>
              <a:t>  [t]</a:t>
            </a:r>
          </a:p>
          <a:p>
            <a:pPr marL="1081087" lvl="3" indent="0" algn="l" eaLnBrk="1" hangingPunct="1">
              <a:buClr>
                <a:srgbClr val="0099CC"/>
              </a:buClr>
            </a:pPr>
            <a:r>
              <a:rPr lang="en-US"/>
              <a:t>lie</a:t>
            </a:r>
            <a:r>
              <a:rPr lang="en-US" u="sng"/>
              <a:t>s</a:t>
            </a:r>
            <a:r>
              <a:rPr lang="en-US"/>
              <a:t> – lie</a:t>
            </a:r>
            <a:r>
              <a:rPr lang="en-US" u="sng"/>
              <a:t>ß</a:t>
            </a:r>
            <a:r>
              <a:rPr lang="en-US"/>
              <a:t>  [s]</a:t>
            </a:r>
          </a:p>
        </p:txBody>
      </p:sp>
    </p:spTree>
    <p:extLst>
      <p:ext uri="{BB962C8B-B14F-4D97-AF65-F5344CB8AC3E}">
        <p14:creationId xmlns:p14="http://schemas.microsoft.com/office/powerpoint/2010/main" val="1912105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Ziele der Phonetik und der Phonologie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Lautsprachliche Beschreibung</a:t>
            </a:r>
            <a:endParaRPr lang="de-DE" dirty="0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Welche Laute gibt es</a:t>
            </a:r>
          </a:p>
          <a:p>
            <a:pPr marL="914400" lvl="2" indent="-230188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in einer Äußerung?</a:t>
            </a:r>
          </a:p>
          <a:p>
            <a:pPr marL="914400" lvl="2" indent="-230188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in einer Sprache (oder Dialekt oder Varietät)?</a:t>
            </a:r>
          </a:p>
          <a:p>
            <a:pPr marL="914400" lvl="2" indent="-230188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überhaupt?</a:t>
            </a:r>
          </a:p>
          <a:p>
            <a:pPr marL="568325" lvl="1" indent="-222250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Wie werden sie produziert?</a:t>
            </a:r>
          </a:p>
          <a:p>
            <a:pPr marL="568325" lvl="1" indent="-222250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Welche akustischen Eigenschaften haben sie?</a:t>
            </a:r>
          </a:p>
          <a:p>
            <a:pPr marL="568325" lvl="1" indent="-222250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Welche Funktion haben sie in der (gegebenen) Sprache?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81152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Morphophonologische Alternationen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Morphologische Prozesse können Allophonbildung bewirken. Beispiele:</a:t>
            </a:r>
          </a:p>
          <a:p>
            <a:pPr marL="803275" lvl="2" indent="-179388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dt. dorsaler Frikativ: Bu</a:t>
            </a:r>
            <a:r>
              <a:rPr lang="en-US" u="sng"/>
              <a:t>ch</a:t>
            </a:r>
            <a:r>
              <a:rPr lang="en-US"/>
              <a:t> [x] – Bü</a:t>
            </a:r>
            <a:r>
              <a:rPr lang="en-US" u="sng"/>
              <a:t>ch</a:t>
            </a:r>
            <a:r>
              <a:rPr lang="en-US"/>
              <a:t>+er [</a:t>
            </a:r>
            <a:r>
              <a:rPr lang="en-US">
                <a:latin typeface="Arial"/>
                <a:cs typeface="Arial"/>
              </a:rPr>
              <a:t>ç</a:t>
            </a:r>
            <a:r>
              <a:rPr lang="en-US"/>
              <a:t>]</a:t>
            </a:r>
          </a:p>
          <a:p>
            <a:pPr marL="803275" lvl="2" indent="-179388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engl. Plural: kit+</a:t>
            </a:r>
            <a:r>
              <a:rPr lang="en-US" u="sng"/>
              <a:t>s</a:t>
            </a:r>
            <a:r>
              <a:rPr lang="en-US"/>
              <a:t> [s] – kid+</a:t>
            </a:r>
            <a:r>
              <a:rPr lang="en-US" u="sng"/>
              <a:t>s</a:t>
            </a:r>
            <a:r>
              <a:rPr lang="en-US"/>
              <a:t> [z]</a:t>
            </a:r>
          </a:p>
          <a:p>
            <a:pPr marL="803275" lvl="2" indent="-179388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engl. dark vs. light "l": fee</a:t>
            </a:r>
            <a:r>
              <a:rPr lang="en-US" u="sng"/>
              <a:t>l</a:t>
            </a:r>
            <a:r>
              <a:rPr lang="en-US"/>
              <a:t> [ɫ] – fee</a:t>
            </a:r>
            <a:r>
              <a:rPr lang="en-US" u="sng"/>
              <a:t>l</a:t>
            </a:r>
            <a:r>
              <a:rPr lang="en-US"/>
              <a:t>+ing [l]</a:t>
            </a:r>
          </a:p>
        </p:txBody>
      </p:sp>
    </p:spTree>
    <p:extLst>
      <p:ext uri="{BB962C8B-B14F-4D97-AF65-F5344CB8AC3E}">
        <p14:creationId xmlns:p14="http://schemas.microsoft.com/office/powerpoint/2010/main" val="217807017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Phonem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Beobachtung</a:t>
            </a:r>
            <a:r>
              <a:rPr lang="de-DE"/>
              <a:t>: Trotz systematischer und statistischer (Zufalls-?) Variation in der Realisierung von Sprachlauten, z.B. des /a/ in "Mann", identifizieren wir all diese Realisierungen als /a/.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Offenbar sind einige der Ausspracheunterschiede </a:t>
            </a:r>
            <a:r>
              <a:rPr lang="de-DE" i="1"/>
              <a:t>kontrastiv</a:t>
            </a:r>
            <a:r>
              <a:rPr lang="de-DE"/>
              <a:t> und </a:t>
            </a:r>
            <a:r>
              <a:rPr lang="de-DE" i="1"/>
              <a:t>distinktiv</a:t>
            </a:r>
            <a:r>
              <a:rPr lang="de-DE"/>
              <a:t>, andere hingegen nicht.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Lautliche Unterschiede, die die Bedeutung von Wörtern in einer Sprache unterscheiden, werden </a:t>
            </a:r>
            <a:r>
              <a:rPr lang="de-DE" i="1"/>
              <a:t>phonologisiert</a:t>
            </a:r>
            <a:r>
              <a:rPr lang="de-DE"/>
              <a:t>, d.h. sie werden zu Elementen des phonologischen Inventars.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Definition: Die kleinste sprachliche Einheit, die die Bedeutung von Wörtern in einer Sprache unterscheiden kann, ist das </a:t>
            </a:r>
            <a:r>
              <a:rPr lang="de-DE" i="1"/>
              <a:t>Phonem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81883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         Phonetik                           Phonologie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00928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Phonotaktik, Silbenstruktur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Phonotaktik: systematische Beschreibung der Kombinierbarkeit von Sprachlauten und der Bildung größerer Konstituenten; sprachspezifisch: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Russ. [.</a:t>
            </a:r>
            <a:r>
              <a:rPr lang="de-DE" dirty="0" err="1"/>
              <a:t>pjɔtr</a:t>
            </a:r>
            <a:r>
              <a:rPr lang="de-DE" dirty="0"/>
              <a:t>.], Georg. [.</a:t>
            </a:r>
            <a:r>
              <a:rPr lang="de-DE" dirty="0" err="1"/>
              <a:t>gvx</a:t>
            </a:r>
            <a:r>
              <a:rPr lang="de-DE" dirty="0"/>
              <a:t>] [.</a:t>
            </a:r>
            <a:r>
              <a:rPr lang="en-US" dirty="0" err="1"/>
              <a:t>prtx</a:t>
            </a:r>
            <a:r>
              <a:rPr lang="de-DE" dirty="0"/>
              <a:t>], [.</a:t>
            </a:r>
            <a:r>
              <a:rPr lang="de-DE" dirty="0" err="1"/>
              <a:t>gvprzkvnit</a:t>
            </a:r>
            <a:r>
              <a:rPr lang="de-DE" dirty="0"/>
              <a:t>.] "ihr pellt uns"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Dt. *[</a:t>
            </a:r>
            <a:r>
              <a:rPr lang="de-DE" dirty="0" err="1"/>
              <a:t>tr</a:t>
            </a:r>
            <a:r>
              <a:rPr lang="de-DE" dirty="0"/>
              <a:t>.], *[.</a:t>
            </a:r>
            <a:r>
              <a:rPr lang="de-DE" dirty="0" err="1"/>
              <a:t>vstr</a:t>
            </a:r>
            <a:r>
              <a:rPr lang="de-DE" dirty="0"/>
              <a:t>]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Kombinationsmöglichkeiten innerhalb der Silbengrenzen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Keine universell gültige Definition der Silbe(</a:t>
            </a:r>
            <a:r>
              <a:rPr lang="de-DE" dirty="0" err="1"/>
              <a:t>ngrenze</a:t>
            </a:r>
            <a:r>
              <a:rPr lang="de-DE" dirty="0"/>
              <a:t>)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Silbengrenzen zu bestimmen ist schwierig, aber Silben zu zählen ist einfach (</a:t>
            </a:r>
            <a:r>
              <a:rPr lang="de-DE"/>
              <a:t>wirklich?)</a:t>
            </a:r>
            <a:endParaRPr lang="de-DE" b="1" dirty="0">
              <a:solidFill>
                <a:srgbClr val="FF0000"/>
              </a:solidFill>
            </a:endParaRP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Wieviele Silben hat:   Fenster   Papst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Wo ist die Silbengrenze in Fenster:</a:t>
            </a:r>
          </a:p>
          <a:p>
            <a:pPr marL="914400" lvl="2" indent="0" algn="l" eaLnBrk="1" hangingPunct="1">
              <a:buClr>
                <a:srgbClr val="0099CC"/>
              </a:buClr>
            </a:pPr>
            <a:r>
              <a:rPr lang="de-DE"/>
              <a:t>[fɛ.nstɐ]    [fɛn.stɐ]    [fɛns.tɐ]    [fɛnst.ɐ]</a:t>
            </a:r>
          </a:p>
          <a:p>
            <a:pPr marL="914400" lvl="2" indent="0" algn="l" eaLnBrk="1" hangingPunct="1">
              <a:buClr>
                <a:srgbClr val="0099CC"/>
              </a:buClr>
            </a:pPr>
            <a:endParaRPr lang="de-DE"/>
          </a:p>
          <a:p>
            <a:pPr marL="914400" lvl="2" indent="0" algn="l" eaLnBrk="1" hangingPunct="1">
              <a:buClr>
                <a:srgbClr val="0099CC"/>
              </a:buClr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009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Silbenstruktur im Deutschen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Generelle Struktur: C*VC* (obligatorischer Vokal, optional umgeben von Konsonanten)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Maximal: CCCVCCCCC ("strumpfst" [ʃtʁ</a:t>
            </a:r>
            <a:r>
              <a:rPr lang="en-US" sz="2400">
                <a:latin typeface="Doulos SIL"/>
                <a:ea typeface="Doulos SIL"/>
                <a:cs typeface="Doulos SIL"/>
              </a:rPr>
              <a:t>ʊ</a:t>
            </a:r>
            <a:r>
              <a:rPr lang="en-US"/>
              <a:t>mpfst])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Sonoritätshierarchie: Silbenkern ("Nukleus") ist maximal sonor, abnehmende Sonorität mit zunehmende Distanz vom Nukleus            </a:t>
            </a:r>
            <a:r>
              <a:rPr lang="en-US">
                <a:sym typeface="Symbol"/>
              </a:rPr>
              <a:t></a:t>
            </a:r>
            <a:r>
              <a:rPr lang="en-US"/>
              <a:t> umstrittenes Konzept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Silbenkonstituenten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ONC - Onset, Nukleus, Coda (flach)        </a:t>
            </a:r>
            <a:r>
              <a:rPr lang="en-US">
                <a:sym typeface="Symbol" panose="05050102010706020507" pitchFamily="18" charset="2"/>
              </a:rPr>
              <a:t>  O N C</a:t>
            </a:r>
            <a:endParaRPr lang="en-US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OR – Onset, Rhyme (hierarchisch)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Logatome: phonotaktisch mögliche, aber (zufällig?) nicht-existierende Silben oder Wörter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1E11B9F-7229-4660-84E3-AAFC14050877}"/>
              </a:ext>
            </a:extLst>
          </p:cNvPr>
          <p:cNvSpPr txBox="1"/>
          <p:nvPr/>
        </p:nvSpPr>
        <p:spPr>
          <a:xfrm>
            <a:off x="5355945" y="4005064"/>
            <a:ext cx="9108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>
                <a:sym typeface="Symbol" panose="05050102010706020507" pitchFamily="18" charset="2"/>
              </a:rPr>
              <a:t></a:t>
            </a:r>
            <a:endParaRPr lang="en-US"/>
          </a:p>
          <a:p>
            <a:pPr>
              <a:spcBef>
                <a:spcPts val="0"/>
              </a:spcBef>
            </a:pPr>
            <a:r>
              <a:rPr lang="en-US"/>
              <a:t>/\</a:t>
            </a:r>
          </a:p>
          <a:p>
            <a:pPr>
              <a:spcBef>
                <a:spcPts val="0"/>
              </a:spcBef>
            </a:pPr>
            <a:r>
              <a:rPr lang="de-DE"/>
              <a:t>O R</a:t>
            </a:r>
          </a:p>
          <a:p>
            <a:pPr>
              <a:spcBef>
                <a:spcPts val="0"/>
              </a:spcBef>
            </a:pPr>
            <a:r>
              <a:rPr lang="de-DE"/>
              <a:t>    /\</a:t>
            </a:r>
          </a:p>
          <a:p>
            <a:pPr>
              <a:spcBef>
                <a:spcPts val="0"/>
              </a:spcBef>
            </a:pPr>
            <a:r>
              <a:rPr lang="de-DE"/>
              <a:t>    N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BCFB4-8680-48B6-98FB-2FBF7C0675C2}"/>
              </a:ext>
            </a:extLst>
          </p:cNvPr>
          <p:cNvSpPr txBox="1"/>
          <p:nvPr/>
        </p:nvSpPr>
        <p:spPr>
          <a:xfrm>
            <a:off x="4185016" y="2732108"/>
            <a:ext cx="4163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/>
              <a:t>Plosive   Frikative   Nasale   Liquide   Vokale</a:t>
            </a:r>
            <a:endParaRPr lang="en-US" sz="16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AFB70E-C8C1-4444-B28E-9AF1D439162B}"/>
              </a:ext>
            </a:extLst>
          </p:cNvPr>
          <p:cNvCxnSpPr/>
          <p:nvPr/>
        </p:nvCxnSpPr>
        <p:spPr bwMode="auto">
          <a:xfrm>
            <a:off x="4283968" y="3173204"/>
            <a:ext cx="4032448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59009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Wesentliche Inhalte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buClr>
                <a:srgbClr val="0099CC"/>
              </a:buClr>
            </a:pPr>
            <a:r>
              <a:rPr lang="en-US" dirty="0" err="1"/>
              <a:t>Phonologie</a:t>
            </a:r>
            <a:r>
              <a:rPr lang="en-US" dirty="0"/>
              <a:t>: </a:t>
            </a:r>
            <a:r>
              <a:rPr lang="en-US" dirty="0" err="1"/>
              <a:t>Lautsystem</a:t>
            </a:r>
            <a:endParaRPr lang="en-US" dirty="0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Phonem</a:t>
            </a:r>
            <a:r>
              <a:rPr lang="en-US" dirty="0"/>
              <a:t>: </a:t>
            </a:r>
            <a:r>
              <a:rPr lang="en-US" dirty="0" err="1"/>
              <a:t>kleinste</a:t>
            </a:r>
            <a:r>
              <a:rPr lang="en-US" dirty="0"/>
              <a:t> </a:t>
            </a:r>
            <a:r>
              <a:rPr lang="en-US" dirty="0" err="1"/>
              <a:t>bedeutungsunterscheidende</a:t>
            </a:r>
            <a:r>
              <a:rPr lang="en-US" dirty="0"/>
              <a:t> Einheit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Minimalpaar</a:t>
            </a:r>
            <a:r>
              <a:rPr lang="en-US" dirty="0"/>
              <a:t>- und </a:t>
            </a:r>
            <a:r>
              <a:rPr lang="en-US" dirty="0" err="1"/>
              <a:t>Distributionsanalyse</a:t>
            </a:r>
            <a:endParaRPr lang="en-US" dirty="0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phonologische</a:t>
            </a:r>
            <a:r>
              <a:rPr lang="en-US" dirty="0"/>
              <a:t> und </a:t>
            </a:r>
            <a:r>
              <a:rPr lang="en-US" dirty="0" err="1"/>
              <a:t>morphophonologische</a:t>
            </a:r>
            <a:r>
              <a:rPr lang="en-US" dirty="0"/>
              <a:t> </a:t>
            </a:r>
            <a:r>
              <a:rPr lang="en-US" dirty="0" err="1"/>
              <a:t>Prozesse</a:t>
            </a:r>
            <a:endParaRPr lang="en-US" dirty="0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Silbenstruktur</a:t>
            </a:r>
            <a:r>
              <a:rPr lang="en-US" dirty="0"/>
              <a:t> und </a:t>
            </a:r>
            <a:r>
              <a:rPr lang="en-US" dirty="0" err="1"/>
              <a:t>Phonotaktik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5510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635375" y="3644900"/>
            <a:ext cx="388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de-DE" sz="2800"/>
              <a:t>Danke!</a:t>
            </a:r>
            <a:endParaRPr lang="en-US" sz="2800"/>
          </a:p>
        </p:txBody>
      </p:sp>
      <p:pic>
        <p:nvPicPr>
          <p:cNvPr id="31750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Was ist Phonetik und was ist Phonologie?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504" y="692696"/>
            <a:ext cx="8856984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Welche Laute gibt es</a:t>
            </a:r>
          </a:p>
          <a:p>
            <a:pPr marL="914400" lvl="2" indent="-230188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in einer Äußerung?  </a:t>
            </a:r>
            <a:r>
              <a:rPr lang="de-DE" b="1"/>
              <a:t>Beides</a:t>
            </a:r>
            <a:r>
              <a:rPr lang="de-DE"/>
              <a:t>, je nach Beschreibungsziel</a:t>
            </a:r>
          </a:p>
          <a:p>
            <a:pPr marL="684212" lvl="2" indent="0" algn="l" eaLnBrk="1" hangingPunct="1">
              <a:buClr>
                <a:srgbClr val="0099CC"/>
              </a:buClr>
            </a:pPr>
            <a:r>
              <a:rPr lang="de-DE" b="1"/>
              <a:t>	  Phonetik</a:t>
            </a:r>
            <a:r>
              <a:rPr lang="de-DE"/>
              <a:t>: lautliche Eigenschaften der konkreten Äußerung</a:t>
            </a:r>
          </a:p>
          <a:p>
            <a:pPr marL="684212" lvl="2" indent="0" algn="l" eaLnBrk="1" hangingPunct="1">
              <a:buClr>
                <a:srgbClr val="0099CC"/>
              </a:buClr>
            </a:pPr>
            <a:r>
              <a:rPr lang="de-DE" b="1"/>
              <a:t>	  Phonologie</a:t>
            </a:r>
            <a:r>
              <a:rPr lang="de-DE"/>
              <a:t>: Systematik von kontextuellen Faktoren </a:t>
            </a:r>
          </a:p>
          <a:p>
            <a:pPr marL="914400" lvl="2" indent="-230188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in einer Sprache (oder Dialekt oder Varietät)?  </a:t>
            </a:r>
            <a:r>
              <a:rPr lang="de-DE" b="1"/>
              <a:t>Phonologie</a:t>
            </a:r>
          </a:p>
          <a:p>
            <a:pPr marL="684212" lvl="2" indent="0" algn="l" eaLnBrk="1" hangingPunct="1">
              <a:buClr>
                <a:srgbClr val="0099CC"/>
              </a:buClr>
            </a:pPr>
            <a:r>
              <a:rPr lang="de-DE"/>
              <a:t>	  Lautinventar einer Sprache → Beschreibung des Lautsystems</a:t>
            </a:r>
          </a:p>
          <a:p>
            <a:pPr marL="914400" lvl="2" indent="-230188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überhaupt?  </a:t>
            </a:r>
            <a:r>
              <a:rPr lang="de-DE" b="1"/>
              <a:t>Beides</a:t>
            </a:r>
            <a:r>
              <a:rPr lang="de-DE"/>
              <a:t> (gibt es Universalien?)</a:t>
            </a:r>
          </a:p>
          <a:p>
            <a:pPr marL="568325" lvl="1" indent="-222250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Wie werden sie produziert?  </a:t>
            </a:r>
            <a:r>
              <a:rPr lang="de-DE" b="1"/>
              <a:t>Phonetik</a:t>
            </a:r>
          </a:p>
          <a:p>
            <a:pPr marL="568325" lvl="1" indent="-222250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Welche akustischen Eigenschaften haben sie?  </a:t>
            </a:r>
            <a:r>
              <a:rPr lang="de-DE" b="1"/>
              <a:t>Phonetik</a:t>
            </a:r>
          </a:p>
          <a:p>
            <a:pPr marL="568325" lvl="1" indent="-222250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Welche Funktion haben sie in der (gegebenen) Sprache?  </a:t>
            </a:r>
            <a:r>
              <a:rPr lang="de-DE" b="1"/>
              <a:t>Phonologie</a:t>
            </a:r>
            <a:endParaRPr lang="de-DE" b="1" dirty="0"/>
          </a:p>
          <a:p>
            <a:pPr marL="746125" lvl="1" indent="-400050" algn="l" eaLnBrk="1" hangingPunct="1">
              <a:buClr>
                <a:srgbClr val="0099CC"/>
              </a:buClr>
            </a:pPr>
            <a:r>
              <a:rPr lang="de-DE"/>
              <a:t>	einfachste phonologische Funktion: lautliche Differenzierung          sprachlicher Zeichen, z.B. Unterscheidung der Bedeutung von Wörtern</a:t>
            </a:r>
          </a:p>
        </p:txBody>
      </p:sp>
    </p:spTree>
    <p:extLst>
      <p:ext uri="{BB962C8B-B14F-4D97-AF65-F5344CB8AC3E}">
        <p14:creationId xmlns:p14="http://schemas.microsoft.com/office/powerpoint/2010/main" val="37683851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Phonetik              vs          Phonologie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C390E-739F-4AF4-8C3E-946225933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" y="764704"/>
            <a:ext cx="81248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460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400">
                <a:solidFill>
                  <a:schemeClr val="bg1"/>
                </a:solidFill>
              </a:rPr>
              <a:t>    Phonetische Beobachtung und phonologische Feststellung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46137E-F7F9-467C-B926-BC178DB11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692696"/>
            <a:ext cx="81153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500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Phonologie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Wissenschaftliche Untersuchung des </a:t>
            </a:r>
            <a:r>
              <a:rPr lang="de-DE" i="1" dirty="0"/>
              <a:t>Lautsystems</a:t>
            </a:r>
            <a:r>
              <a:rPr lang="de-DE" dirty="0"/>
              <a:t> einer Sprache bzw. von Sprachen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Inventar und Organisation von Sprachlauten in einer bestimmten Sprache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Z.B.: Welche Sprachlaute gibt es im Deutschen?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Lautinventar und Lautsystem einer Sprache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Klassifikation von Sprachlauten nach distinktiven Merkmalen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Phonotaktik: Kombinierbarkeit von Sprachlauten</a:t>
            </a:r>
          </a:p>
        </p:txBody>
      </p:sp>
    </p:spTree>
    <p:extLst>
      <p:ext uri="{BB962C8B-B14F-4D97-AF65-F5344CB8AC3E}">
        <p14:creationId xmlns:p14="http://schemas.microsoft.com/office/powerpoint/2010/main" val="1591769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Minimalpaaranalyse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Bestimmung des </a:t>
            </a:r>
            <a:r>
              <a:rPr lang="de-DE" i="1"/>
              <a:t>Phoneminventars</a:t>
            </a:r>
            <a:r>
              <a:rPr lang="de-DE"/>
              <a:t>, durch Minimalpaaranalyse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minimal unterschiedliche phonetische Form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unterschiedliche Bedeutung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Listen statt Paare (als Abkürzung)</a:t>
            </a:r>
          </a:p>
          <a:p>
            <a:pPr marL="914400" lvl="2" indent="0" algn="l" eaLnBrk="1" hangingPunct="1">
              <a:buClr>
                <a:srgbClr val="0099CC"/>
              </a:buClr>
            </a:pPr>
            <a:r>
              <a:rPr lang="de-DE"/>
              <a:t>hit</a:t>
            </a:r>
          </a:p>
          <a:p>
            <a:pPr marL="914400" lvl="2" indent="0" algn="l" eaLnBrk="1" hangingPunct="1">
              <a:buClr>
                <a:srgbClr val="0099CC"/>
              </a:buClr>
            </a:pPr>
            <a:r>
              <a:rPr lang="de-DE"/>
              <a:t>hot</a:t>
            </a:r>
          </a:p>
          <a:p>
            <a:pPr marL="914400" lvl="2" indent="0" algn="l" eaLnBrk="1" hangingPunct="1">
              <a:buClr>
                <a:srgbClr val="0099CC"/>
              </a:buClr>
            </a:pPr>
            <a:r>
              <a:rPr lang="de-DE"/>
              <a:t>hut</a:t>
            </a:r>
          </a:p>
          <a:p>
            <a:pPr marL="914400" lvl="2" indent="0" algn="l" eaLnBrk="1" hangingPunct="1">
              <a:buClr>
                <a:srgbClr val="0099CC"/>
              </a:buClr>
            </a:pPr>
            <a:r>
              <a:rPr lang="de-DE"/>
              <a:t>hat	fat	sat	cat</a:t>
            </a:r>
          </a:p>
        </p:txBody>
      </p:sp>
    </p:spTree>
    <p:extLst>
      <p:ext uri="{BB962C8B-B14F-4D97-AF65-F5344CB8AC3E}">
        <p14:creationId xmlns:p14="http://schemas.microsoft.com/office/powerpoint/2010/main" val="191210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Minimalpaaranalyse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Bestimmung des Phoneminventars, durch Minimalpaaranalyse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hemmen – Hennen – hängen			                          /hɛmən/ – /hɛnən/ –  /hɛŋən/</a:t>
            </a:r>
          </a:p>
        </p:txBody>
      </p:sp>
    </p:spTree>
    <p:extLst>
      <p:ext uri="{BB962C8B-B14F-4D97-AF65-F5344CB8AC3E}">
        <p14:creationId xmlns:p14="http://schemas.microsoft.com/office/powerpoint/2010/main" val="1912105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Minimalpaaranalyse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Bestimmung des Phoneminventars, durch Minimalpaaranalyse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hemmen – Hennen – hängen			                          /hɛ</a:t>
            </a:r>
            <a:r>
              <a:rPr lang="en-US" u="sng">
                <a:solidFill>
                  <a:srgbClr val="FF0000"/>
                </a:solidFill>
              </a:rPr>
              <a:t>m</a:t>
            </a:r>
            <a:r>
              <a:rPr lang="en-US"/>
              <a:t>ən/ – /hɛ</a:t>
            </a:r>
            <a:r>
              <a:rPr lang="en-US" u="sng">
                <a:solidFill>
                  <a:srgbClr val="FF0000"/>
                </a:solidFill>
              </a:rPr>
              <a:t>n</a:t>
            </a:r>
            <a:r>
              <a:rPr lang="en-US"/>
              <a:t>ən/ –  /hɛ</a:t>
            </a:r>
            <a:r>
              <a:rPr lang="en-US" u="sng">
                <a:solidFill>
                  <a:srgbClr val="FF0000"/>
                </a:solidFill>
              </a:rPr>
              <a:t>ŋ</a:t>
            </a:r>
            <a:r>
              <a:rPr lang="en-US"/>
              <a:t>ən/</a:t>
            </a:r>
          </a:p>
        </p:txBody>
      </p:sp>
    </p:spTree>
    <p:extLst>
      <p:ext uri="{BB962C8B-B14F-4D97-AF65-F5344CB8AC3E}">
        <p14:creationId xmlns:p14="http://schemas.microsoft.com/office/powerpoint/2010/main" val="1567516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1333</Words>
  <Application>Microsoft Office PowerPoint</Application>
  <PresentationFormat>On-screen Show (4:3)</PresentationFormat>
  <Paragraphs>177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Doulos SIL</vt:lpstr>
      <vt:lpstr>Symbol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EinfPhonPhon: Phonologie</dc:title>
  <dc:subject>5th ISCA Speech Synthesis Workshop, 14.-16.6.2004</dc:subject>
  <dc:creator>Bernd Möbius</dc:creator>
  <cp:lastModifiedBy>Bernd Möbius</cp:lastModifiedBy>
  <cp:revision>1094</cp:revision>
  <dcterms:created xsi:type="dcterms:W3CDTF">2004-05-18T15:23:37Z</dcterms:created>
  <dcterms:modified xsi:type="dcterms:W3CDTF">2024-05-07T08:15:56Z</dcterms:modified>
</cp:coreProperties>
</file>