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87" r:id="rId2"/>
    <p:sldId id="665" r:id="rId3"/>
    <p:sldId id="611" r:id="rId4"/>
    <p:sldId id="649" r:id="rId5"/>
    <p:sldId id="615" r:id="rId6"/>
    <p:sldId id="657" r:id="rId7"/>
    <p:sldId id="658" r:id="rId8"/>
    <p:sldId id="635" r:id="rId9"/>
    <p:sldId id="636" r:id="rId10"/>
    <p:sldId id="637" r:id="rId11"/>
    <p:sldId id="646" r:id="rId12"/>
    <p:sldId id="661" r:id="rId13"/>
    <p:sldId id="662" r:id="rId14"/>
    <p:sldId id="666" r:id="rId15"/>
    <p:sldId id="667" r:id="rId16"/>
    <p:sldId id="670" r:id="rId17"/>
    <p:sldId id="671" r:id="rId18"/>
    <p:sldId id="672" r:id="rId19"/>
    <p:sldId id="669" r:id="rId20"/>
    <p:sldId id="638" r:id="rId21"/>
    <p:sldId id="640" r:id="rId22"/>
    <p:sldId id="641" r:id="rId23"/>
    <p:sldId id="642" r:id="rId24"/>
    <p:sldId id="668" r:id="rId25"/>
    <p:sldId id="643" r:id="rId26"/>
    <p:sldId id="644" r:id="rId27"/>
    <p:sldId id="648" r:id="rId28"/>
    <p:sldId id="664" r:id="rId29"/>
    <p:sldId id="663" r:id="rId30"/>
    <p:sldId id="660" r:id="rId31"/>
    <p:sldId id="659" r:id="rId32"/>
    <p:sldId id="585" r:id="rId33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ECFF"/>
    <a:srgbClr val="FFFF66"/>
    <a:srgbClr val="99FFCC"/>
    <a:srgbClr val="990000"/>
    <a:srgbClr val="CC3300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9885" autoAdjust="0"/>
  </p:normalViewPr>
  <p:slideViewPr>
    <p:cSldViewPr>
      <p:cViewPr varScale="1">
        <p:scale>
          <a:sx n="112" d="100"/>
          <a:sy n="112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60"/>
    </p:cViewPr>
  </p:sorterViewPr>
  <p:notesViewPr>
    <p:cSldViewPr>
      <p:cViewPr varScale="1">
        <p:scale>
          <a:sx n="72" d="100"/>
          <a:sy n="72" d="100"/>
        </p:scale>
        <p:origin x="-2957" y="-77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178FC1-5E10-4843-AC57-87C171DCD3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4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7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l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50F6F50-F684-45F4-8786-23F27B7644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FC9552-278A-477D-961A-1EBF565CBEA5}" type="slidenum">
              <a:rPr lang="de-DE" sz="1200" smtClean="0">
                <a:latin typeface="Times New Roman" pitchFamily="18" charset="0"/>
              </a:rPr>
              <a:pPr eaLnBrk="1" hangingPunct="1"/>
              <a:t>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DF8EDC9-1C85-4443-9037-A9C68A77175C}" type="slidenum">
              <a:rPr lang="de-DE" sz="1200" smtClean="0">
                <a:latin typeface="Times New Roman" pitchFamily="18" charset="0"/>
              </a:rPr>
              <a:pPr eaLnBrk="1" hangingPunct="1"/>
              <a:t>10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DCAB8BB-81D3-433F-9F18-BE2D740635CB}" type="slidenum">
              <a:rPr lang="de-DE" sz="1200" smtClean="0">
                <a:latin typeface="Times New Roman" pitchFamily="18" charset="0"/>
              </a:rPr>
              <a:pPr eaLnBrk="1" hangingPunct="1"/>
              <a:t>11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8BB33E0-7547-4527-A0E0-545DEF8A2C7C}" type="slidenum">
              <a:rPr lang="de-DE" sz="1200" smtClean="0">
                <a:latin typeface="Times New Roman" pitchFamily="18" charset="0"/>
              </a:rPr>
              <a:pPr eaLnBrk="1" hangingPunct="1"/>
              <a:t>12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7C9A63-D5D0-4F36-8926-6F29025851AE}" type="slidenum">
              <a:rPr lang="de-DE" sz="1200" smtClean="0">
                <a:latin typeface="Times New Roman" pitchFamily="18" charset="0"/>
              </a:rPr>
              <a:pPr eaLnBrk="1" hangingPunct="1"/>
              <a:t>13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A55C77-4BA7-4E13-B5C0-8B82A8F754C2}" type="slidenum">
              <a:rPr lang="de-DE" sz="1200" smtClean="0">
                <a:latin typeface="Times New Roman" pitchFamily="18" charset="0"/>
              </a:rPr>
              <a:pPr eaLnBrk="1" hangingPunct="1"/>
              <a:t>14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4457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BB5FCDA-2C19-4D2F-B785-DA30EA99CBEF}" type="slidenum">
              <a:rPr lang="de-DE" sz="1200" smtClean="0">
                <a:latin typeface="Times New Roman" pitchFamily="18" charset="0"/>
              </a:rPr>
              <a:pPr eaLnBrk="1" hangingPunct="1"/>
              <a:t>15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660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16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005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17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976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18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081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19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56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A47243-1970-470B-B860-65CBBF8CF5FF}" type="slidenum">
              <a:rPr lang="de-DE" sz="1200" smtClean="0">
                <a:latin typeface="Times New Roman" pitchFamily="18" charset="0"/>
              </a:rPr>
              <a:pPr eaLnBrk="1" hangingPunct="1"/>
              <a:t>20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FB5D8F-68B2-4A40-8A51-7EBF0A033F09}" type="slidenum">
              <a:rPr lang="de-DE" sz="1200" smtClean="0">
                <a:latin typeface="Times New Roman" pitchFamily="18" charset="0"/>
              </a:rPr>
              <a:pPr eaLnBrk="1" hangingPunct="1"/>
              <a:t>21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118E8C9-0A19-4600-A077-D894E7FFFAB8}" type="slidenum">
              <a:rPr lang="de-DE" sz="1200" smtClean="0">
                <a:latin typeface="Times New Roman" pitchFamily="18" charset="0"/>
              </a:rPr>
              <a:pPr eaLnBrk="1" hangingPunct="1"/>
              <a:t>22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F01DDC-B0F3-4EF2-8EC6-89F048E796B8}" type="slidenum">
              <a:rPr lang="de-DE" sz="1200" smtClean="0">
                <a:latin typeface="Times New Roman" pitchFamily="18" charset="0"/>
              </a:rPr>
              <a:pPr eaLnBrk="1" hangingPunct="1"/>
              <a:t>23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A47243-1970-470B-B860-65CBBF8CF5FF}" type="slidenum">
              <a:rPr lang="de-DE" sz="1200" smtClean="0">
                <a:latin typeface="Times New Roman" pitchFamily="18" charset="0"/>
              </a:rPr>
              <a:pPr eaLnBrk="1" hangingPunct="1"/>
              <a:t>24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2508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C72831-CF49-400F-88CC-4E6DF593863D}" type="slidenum">
              <a:rPr lang="de-DE" sz="1200" smtClean="0">
                <a:latin typeface="Times New Roman" pitchFamily="18" charset="0"/>
              </a:rPr>
              <a:pPr eaLnBrk="1" hangingPunct="1"/>
              <a:t>25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066CAB8-86F7-4424-9738-BFBEBE63C87B}" type="slidenum">
              <a:rPr lang="de-DE" sz="1200" smtClean="0">
                <a:latin typeface="Times New Roman" pitchFamily="18" charset="0"/>
              </a:rPr>
              <a:pPr eaLnBrk="1" hangingPunct="1"/>
              <a:t>26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0DF295E-CD9C-4C23-8651-BA2326F9CC6E}" type="slidenum">
              <a:rPr lang="de-DE" sz="1200" smtClean="0">
                <a:latin typeface="Times New Roman" pitchFamily="18" charset="0"/>
              </a:rPr>
              <a:pPr eaLnBrk="1" hangingPunct="1"/>
              <a:t>27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7C9A63-D5D0-4F36-8926-6F29025851AE}" type="slidenum">
              <a:rPr lang="de-DE" sz="1200" smtClean="0">
                <a:latin typeface="Times New Roman" pitchFamily="18" charset="0"/>
              </a:rPr>
              <a:pPr eaLnBrk="1" hangingPunct="1"/>
              <a:t>28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7C9A63-D5D0-4F36-8926-6F29025851AE}" type="slidenum">
              <a:rPr lang="de-DE" sz="1200" smtClean="0">
                <a:latin typeface="Times New Roman" pitchFamily="18" charset="0"/>
              </a:rPr>
              <a:pPr eaLnBrk="1" hangingPunct="1"/>
              <a:t>29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3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30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8D9B5FD-F46F-4012-9DBB-ED2CEB315DB9}" type="slidenum">
              <a:rPr lang="de-DE" sz="1200" smtClean="0">
                <a:latin typeface="Times New Roman" pitchFamily="18" charset="0"/>
              </a:rPr>
              <a:pPr eaLnBrk="1" hangingPunct="1"/>
              <a:t>31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27E86781-7F71-4987-80FB-9BFAAF755BA3}" type="slidenum">
              <a:rPr lang="de-DE" sz="1200" smtClean="0">
                <a:latin typeface="Times New Roman" pitchFamily="18" charset="0"/>
              </a:rPr>
              <a:pPr eaLnBrk="1" hangingPunct="1"/>
              <a:t>32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E9114A-2619-4AB1-B866-C99149E98939}" type="slidenum">
              <a:rPr lang="de-DE" sz="1200" smtClean="0">
                <a:latin typeface="Times New Roman" pitchFamily="18" charset="0"/>
              </a:rPr>
              <a:pPr eaLnBrk="1" hangingPunct="1"/>
              <a:t>4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5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6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AD8D2A5-2B6A-4DEF-B9C1-DB2FC716F1E3}" type="slidenum">
              <a:rPr lang="de-DE" sz="1200" smtClean="0">
                <a:latin typeface="Times New Roman" pitchFamily="18" charset="0"/>
              </a:rPr>
              <a:pPr eaLnBrk="1" hangingPunct="1"/>
              <a:t>7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31D2F83-CB79-4EB4-9332-DD9E572E4EB4}" type="slidenum">
              <a:rPr lang="de-DE" sz="1200" smtClean="0">
                <a:latin typeface="Times New Roman" pitchFamily="18" charset="0"/>
              </a:rPr>
              <a:pPr eaLnBrk="1" hangingPunct="1"/>
              <a:t>8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9325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defTabSz="949325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E597B26-4ED8-4DF6-91D9-8AA74DB96A19}" type="slidenum">
              <a:rPr lang="de-DE" sz="1200" smtClean="0">
                <a:latin typeface="Times New Roman" pitchFamily="18" charset="0"/>
              </a:rPr>
              <a:pPr eaLnBrk="1" hangingPunct="1"/>
              <a:t>9</a:t>
            </a:fld>
            <a:endParaRPr lang="de-DE" sz="120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4C350-49AC-486B-B36D-C3F8B2B77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9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293C-0365-488E-BF79-D71C7C8B2A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4237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8C872-5A87-4165-A7CE-21EE20CF12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5760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FD51C-F84F-4331-8B43-E347417D5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643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F4568-A26F-4C06-BA9F-AB551792C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02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137D-A632-45EC-84EC-340C042D47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0114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AEDE-FB41-4A71-842B-ACA3B0590D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69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007C7-11BC-44F8-9159-7231E835B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6758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DBC5F-C9B8-4A9B-909E-023E91BEC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1224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7770-B1E1-4A82-89E3-3B048CF75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15396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BED58-1670-44CC-BE87-AF8F85CDFD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765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E8BA74D-1569-4056-9612-A5420D114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921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41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82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4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97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54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11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YFc1UO7vo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oli.uni-saarland.de/courses/einf_phon_phon/2024_SS/phonphon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tan.org/tex-archive/fonts/tipa/tipa" TargetMode="External"/><Relationship Id="rId4" Type="http://schemas.openxmlformats.org/officeDocument/2006/relationships/hyperlink" Target="https://software.sil.org/doulo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84213" y="2944019"/>
            <a:ext cx="7543800" cy="298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dirty="0"/>
              <a:t>IPA, </a:t>
            </a:r>
            <a:r>
              <a:rPr lang="en-US" sz="2800" dirty="0" err="1"/>
              <a:t>Vokale</a:t>
            </a:r>
            <a:r>
              <a:rPr lang="en-US" sz="2800" dirty="0"/>
              <a:t>, </a:t>
            </a:r>
            <a:r>
              <a:rPr lang="en-US" sz="2800" dirty="0" err="1"/>
              <a:t>Konsonanten</a:t>
            </a:r>
            <a:r>
              <a:rPr lang="en-US" sz="2800" dirty="0"/>
              <a:t>, </a:t>
            </a:r>
            <a:r>
              <a:rPr lang="en-US" sz="2800" dirty="0" err="1"/>
              <a:t>Artikulation</a:t>
            </a:r>
            <a:endParaRPr lang="de-DE" sz="2800" dirty="0"/>
          </a:p>
          <a:p>
            <a:pPr eaLnBrk="1" hangingPunct="1"/>
            <a:r>
              <a:rPr lang="de-DE"/>
              <a:t>23./30.4.2024</a:t>
            </a:r>
            <a:endParaRPr lang="de-DE" dirty="0"/>
          </a:p>
          <a:p>
            <a:pPr eaLnBrk="1" hangingPunct="1"/>
            <a:endParaRPr lang="de-DE" dirty="0"/>
          </a:p>
          <a:p>
            <a:pPr eaLnBrk="1" hangingPunct="1"/>
            <a:r>
              <a:rPr lang="de-DE" sz="2400" dirty="0"/>
              <a:t>Bernd Möbius</a:t>
            </a:r>
          </a:p>
          <a:p>
            <a:pPr eaLnBrk="1" hangingPunct="1">
              <a:lnSpc>
                <a:spcPct val="50000"/>
              </a:lnSpc>
            </a:pPr>
            <a:endParaRPr lang="de-DE" sz="2400" dirty="0"/>
          </a:p>
          <a:p>
            <a:pPr eaLnBrk="1" hangingPunct="1">
              <a:lnSpc>
                <a:spcPct val="50000"/>
              </a:lnSpc>
            </a:pPr>
            <a:r>
              <a:rPr lang="en-US" dirty="0" err="1"/>
              <a:t>Sprachwissenschaft</a:t>
            </a:r>
            <a:r>
              <a:rPr lang="en-US" dirty="0"/>
              <a:t> und </a:t>
            </a:r>
            <a:r>
              <a:rPr lang="en-US" dirty="0" err="1"/>
              <a:t>Sprachtechnologie</a:t>
            </a:r>
            <a:endParaRPr lang="de-DE" dirty="0"/>
          </a:p>
          <a:p>
            <a:pPr eaLnBrk="1" hangingPunct="1">
              <a:lnSpc>
                <a:spcPct val="50000"/>
              </a:lnSpc>
            </a:pPr>
            <a:r>
              <a:rPr lang="de-DE" dirty="0"/>
              <a:t>Universität des Saarlandes</a:t>
            </a:r>
            <a:endParaRPr lang="de-DE" sz="1600" dirty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800" dirty="0"/>
              <a:t>Einführung in die Phonetik und Phonologie</a:t>
            </a:r>
          </a:p>
          <a:p>
            <a:pPr eaLnBrk="1" hangingPunct="1"/>
            <a:r>
              <a:rPr lang="de-DE" sz="2400" err="1"/>
              <a:t>SoSe</a:t>
            </a:r>
            <a:r>
              <a:rPr lang="de-DE" sz="2400"/>
              <a:t> 2024</a:t>
            </a:r>
            <a:endParaRPr lang="en-GB" sz="2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4" name="Picture 6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uds-e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063"/>
            <a:ext cx="1568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Konsonanten des Deutschen</a:t>
            </a:r>
          </a:p>
        </p:txBody>
      </p:sp>
      <p:pic>
        <p:nvPicPr>
          <p:cNvPr id="20485" name="Picture 6" descr="ipa_conson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val 5"/>
          <p:cNvSpPr>
            <a:spLocks noChangeArrowheads="1"/>
          </p:cNvSpPr>
          <p:nvPr/>
        </p:nvSpPr>
        <p:spPr bwMode="auto">
          <a:xfrm>
            <a:off x="1116013" y="162877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7" name="Oval 6"/>
          <p:cNvSpPr>
            <a:spLocks noChangeArrowheads="1"/>
          </p:cNvSpPr>
          <p:nvPr/>
        </p:nvSpPr>
        <p:spPr bwMode="auto">
          <a:xfrm>
            <a:off x="1476375" y="1628775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3203575" y="1638300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89" name="Oval 8"/>
          <p:cNvSpPr>
            <a:spLocks noChangeArrowheads="1"/>
          </p:cNvSpPr>
          <p:nvPr/>
        </p:nvSpPr>
        <p:spPr bwMode="auto">
          <a:xfrm>
            <a:off x="3563938" y="163830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0" name="Oval 9"/>
          <p:cNvSpPr>
            <a:spLocks noChangeArrowheads="1"/>
          </p:cNvSpPr>
          <p:nvPr/>
        </p:nvSpPr>
        <p:spPr bwMode="auto">
          <a:xfrm>
            <a:off x="6084888" y="163830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6443663" y="163830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2" name="Oval 11"/>
          <p:cNvSpPr>
            <a:spLocks noChangeArrowheads="1"/>
          </p:cNvSpPr>
          <p:nvPr/>
        </p:nvSpPr>
        <p:spPr bwMode="auto">
          <a:xfrm>
            <a:off x="8278813" y="163830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3" name="Oval 12"/>
          <p:cNvSpPr>
            <a:spLocks noChangeArrowheads="1"/>
          </p:cNvSpPr>
          <p:nvPr/>
        </p:nvSpPr>
        <p:spPr bwMode="auto">
          <a:xfrm>
            <a:off x="3563938" y="2154238"/>
            <a:ext cx="360362" cy="433387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4" name="Oval 13"/>
          <p:cNvSpPr>
            <a:spLocks noChangeArrowheads="1"/>
          </p:cNvSpPr>
          <p:nvPr/>
        </p:nvSpPr>
        <p:spPr bwMode="auto">
          <a:xfrm>
            <a:off x="1476375" y="2141538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5" name="Oval 14"/>
          <p:cNvSpPr>
            <a:spLocks noChangeArrowheads="1"/>
          </p:cNvSpPr>
          <p:nvPr/>
        </p:nvSpPr>
        <p:spPr bwMode="auto">
          <a:xfrm>
            <a:off x="6443663" y="216535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1908175" y="3573463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7" name="Oval 16"/>
          <p:cNvSpPr>
            <a:spLocks noChangeArrowheads="1"/>
          </p:cNvSpPr>
          <p:nvPr/>
        </p:nvSpPr>
        <p:spPr bwMode="auto">
          <a:xfrm>
            <a:off x="2268538" y="35734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8" name="Oval 17"/>
          <p:cNvSpPr>
            <a:spLocks noChangeArrowheads="1"/>
          </p:cNvSpPr>
          <p:nvPr/>
        </p:nvSpPr>
        <p:spPr bwMode="auto">
          <a:xfrm>
            <a:off x="3276600" y="35734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499" name="Oval 18"/>
          <p:cNvSpPr>
            <a:spLocks noChangeArrowheads="1"/>
          </p:cNvSpPr>
          <p:nvPr/>
        </p:nvSpPr>
        <p:spPr bwMode="auto">
          <a:xfrm>
            <a:off x="3563938" y="3560763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3951288" y="3573463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1" name="Oval 20"/>
          <p:cNvSpPr>
            <a:spLocks noChangeArrowheads="1"/>
          </p:cNvSpPr>
          <p:nvPr/>
        </p:nvSpPr>
        <p:spPr bwMode="auto">
          <a:xfrm>
            <a:off x="4267200" y="3560763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2" name="Oval 21"/>
          <p:cNvSpPr>
            <a:spLocks noChangeArrowheads="1"/>
          </p:cNvSpPr>
          <p:nvPr/>
        </p:nvSpPr>
        <p:spPr bwMode="auto">
          <a:xfrm>
            <a:off x="5435600" y="3560763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3" name="Oval 22"/>
          <p:cNvSpPr>
            <a:spLocks noChangeArrowheads="1"/>
          </p:cNvSpPr>
          <p:nvPr/>
        </p:nvSpPr>
        <p:spPr bwMode="auto">
          <a:xfrm>
            <a:off x="6084888" y="357505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4" name="Oval 23"/>
          <p:cNvSpPr>
            <a:spLocks noChangeArrowheads="1"/>
          </p:cNvSpPr>
          <p:nvPr/>
        </p:nvSpPr>
        <p:spPr bwMode="auto">
          <a:xfrm>
            <a:off x="6443663" y="3570288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5" name="Oval 24"/>
          <p:cNvSpPr>
            <a:spLocks noChangeArrowheads="1"/>
          </p:cNvSpPr>
          <p:nvPr/>
        </p:nvSpPr>
        <p:spPr bwMode="auto">
          <a:xfrm>
            <a:off x="6875463" y="355282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6" name="Oval 25"/>
          <p:cNvSpPr>
            <a:spLocks noChangeArrowheads="1"/>
          </p:cNvSpPr>
          <p:nvPr/>
        </p:nvSpPr>
        <p:spPr bwMode="auto">
          <a:xfrm>
            <a:off x="7200900" y="3570288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7" name="Oval 26"/>
          <p:cNvSpPr>
            <a:spLocks noChangeArrowheads="1"/>
          </p:cNvSpPr>
          <p:nvPr/>
        </p:nvSpPr>
        <p:spPr bwMode="auto">
          <a:xfrm>
            <a:off x="8278813" y="3575050"/>
            <a:ext cx="358775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8" name="Oval 29"/>
          <p:cNvSpPr>
            <a:spLocks noChangeArrowheads="1"/>
          </p:cNvSpPr>
          <p:nvPr/>
        </p:nvSpPr>
        <p:spPr bwMode="auto">
          <a:xfrm>
            <a:off x="8583613" y="3575050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09" name="Oval 30"/>
          <p:cNvSpPr>
            <a:spLocks noChangeArrowheads="1"/>
          </p:cNvSpPr>
          <p:nvPr/>
        </p:nvSpPr>
        <p:spPr bwMode="auto">
          <a:xfrm>
            <a:off x="3563938" y="4508500"/>
            <a:ext cx="360362" cy="433388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0" name="Oval 31"/>
          <p:cNvSpPr>
            <a:spLocks noChangeArrowheads="1"/>
          </p:cNvSpPr>
          <p:nvPr/>
        </p:nvSpPr>
        <p:spPr bwMode="auto">
          <a:xfrm>
            <a:off x="5688013" y="4508500"/>
            <a:ext cx="360362" cy="43338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1" name="Oval 32"/>
          <p:cNvSpPr>
            <a:spLocks noChangeArrowheads="1"/>
          </p:cNvSpPr>
          <p:nvPr/>
        </p:nvSpPr>
        <p:spPr bwMode="auto">
          <a:xfrm>
            <a:off x="3563938" y="5032375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2" name="Oval 33"/>
          <p:cNvSpPr>
            <a:spLocks noChangeArrowheads="1"/>
          </p:cNvSpPr>
          <p:nvPr/>
        </p:nvSpPr>
        <p:spPr bwMode="auto">
          <a:xfrm>
            <a:off x="7200900" y="2635250"/>
            <a:ext cx="360363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0513" name="Oval 34"/>
          <p:cNvSpPr>
            <a:spLocks noChangeArrowheads="1"/>
          </p:cNvSpPr>
          <p:nvPr/>
        </p:nvSpPr>
        <p:spPr bwMode="auto">
          <a:xfrm>
            <a:off x="3563938" y="2617788"/>
            <a:ext cx="360362" cy="431800"/>
          </a:xfrm>
          <a:prstGeom prst="ellipse">
            <a:avLst/>
          </a:prstGeom>
          <a:noFill/>
          <a:ln w="31750" algn="ctr">
            <a:solidFill>
              <a:srgbClr val="0070C0"/>
            </a:solidFill>
            <a:prstDash val="sys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Konsonanten des Deutschen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186488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49300" y="2443163"/>
            <a:ext cx="315913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de-DE" sz="2400" b="1">
                <a:latin typeface="Doulos SIL" pitchFamily="2" charset="0"/>
                <a:cs typeface="Doulos SIL" pitchFamily="2" charset="0"/>
              </a:rPr>
              <a:t>ʔ</a:t>
            </a:r>
            <a:endParaRPr lang="de-DE" sz="2400" b="1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 dirty="0">
                <a:solidFill>
                  <a:schemeClr val="bg1"/>
                </a:solidFill>
              </a:rPr>
              <a:t>    </a:t>
            </a:r>
            <a:r>
              <a:rPr lang="de-DE" sz="2800" dirty="0">
                <a:solidFill>
                  <a:schemeClr val="bg1"/>
                </a:solidFill>
              </a:rPr>
              <a:t>Übung 1 (mehr </a:t>
            </a:r>
            <a:r>
              <a:rPr lang="de-DE" sz="2800">
                <a:solidFill>
                  <a:schemeClr val="bg1"/>
                </a:solidFill>
              </a:rPr>
              <a:t>am 25.4./26.4</a:t>
            </a:r>
            <a:r>
              <a:rPr lang="de-DE" sz="2800" dirty="0">
                <a:solidFill>
                  <a:schemeClr val="bg1"/>
                </a:solidFill>
              </a:rPr>
              <a:t>.)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800100" indent="-3429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buClr>
                <a:srgbClr val="0099CC"/>
              </a:buClr>
            </a:pPr>
            <a:r>
              <a:rPr lang="de-DE" sz="1200"/>
              <a:t>Geben Sie das phonetische Symbol (nach IPA, alternativ SAMPA) und jeweils ein Beispielwort für die folgenden phonetisch klassifizierten Konsonanten. Unterstreichen Sie die dem Laut entsprechenden Buchstaben.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stimmloser velarer Plosiv				[k]	</a:t>
            </a:r>
            <a:r>
              <a:rPr lang="de-DE" sz="1200" u="sng"/>
              <a:t>K</a:t>
            </a:r>
            <a:r>
              <a:rPr lang="de-DE" sz="1200"/>
              <a:t>eller  Za</a:t>
            </a:r>
            <a:r>
              <a:rPr lang="de-DE" sz="1200" u="sng"/>
              <a:t>ck</a:t>
            </a:r>
            <a:r>
              <a:rPr lang="de-DE" sz="1200"/>
              <a:t>en  Ta</a:t>
            </a:r>
            <a:r>
              <a:rPr lang="de-DE" sz="1200" u="sng"/>
              <a:t>g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kurzer halb-offener gerundeter Hinterzungenvokal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lateraler Liquid/Approximant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velarer Nasal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langer halb-geschlossener ungerundeter Vorderzungenvokal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langer halb-offener ungerundeter Vorderzungenvokal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stimmhafter alveolarer Frikativ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stimmhafter glottaler Frikativ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stimmloser palataler Frikativ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kurzer ungerundeter Zentralvokal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palataler Gleitlaut/Approximant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glottaler Plosiv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uvularer Trill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stimmhafter uvularer Frikativ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de-DE" sz="1200"/>
              <a:t>kurzer halb-geschlossener ungerundeter Hinterzungenvokal (kein deutscher Laut)</a:t>
            </a:r>
          </a:p>
        </p:txBody>
      </p:sp>
    </p:spTree>
    <p:extLst>
      <p:ext uri="{BB962C8B-B14F-4D97-AF65-F5344CB8AC3E}">
        <p14:creationId xmlns:p14="http://schemas.microsoft.com/office/powerpoint/2010/main" val="22568118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 dirty="0">
                <a:solidFill>
                  <a:schemeClr val="bg1"/>
                </a:solidFill>
              </a:rPr>
              <a:t>    </a:t>
            </a:r>
            <a:r>
              <a:rPr lang="en-GB" sz="2800" dirty="0" err="1">
                <a:solidFill>
                  <a:schemeClr val="bg1"/>
                </a:solidFill>
              </a:rPr>
              <a:t>Übung</a:t>
            </a:r>
            <a:r>
              <a:rPr lang="en-GB" sz="2800" dirty="0">
                <a:solidFill>
                  <a:schemeClr val="bg1"/>
                </a:solidFill>
              </a:rPr>
              <a:t> 2</a:t>
            </a:r>
            <a:r>
              <a:rPr lang="de-DE" sz="2800" dirty="0">
                <a:solidFill>
                  <a:schemeClr val="bg1"/>
                </a:solidFill>
              </a:rPr>
              <a:t> (mehr </a:t>
            </a:r>
            <a:r>
              <a:rPr lang="de-DE" sz="2800">
                <a:solidFill>
                  <a:schemeClr val="bg1"/>
                </a:solidFill>
              </a:rPr>
              <a:t>am 25.4./26.4</a:t>
            </a:r>
            <a:r>
              <a:rPr lang="de-DE" sz="2800" dirty="0">
                <a:solidFill>
                  <a:schemeClr val="bg1"/>
                </a:solidFill>
              </a:rPr>
              <a:t>.)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1435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buClr>
                <a:srgbClr val="0099CC"/>
              </a:buClr>
            </a:pPr>
            <a:r>
              <a:rPr lang="de-DE" sz="1200"/>
              <a:t>Geben Sie die phonetische Klassifikation (in Worten) für die folgenden Konsonanten: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[p]		stimmloser bilabialer Plosiv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[d]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[v]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[s]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[r]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[x]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[l]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[m]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[h]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[g]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0479773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Sprachproduktionsorgane</a:t>
            </a:r>
          </a:p>
        </p:txBody>
      </p:sp>
      <p:pic>
        <p:nvPicPr>
          <p:cNvPr id="4101" name="Picture 6" descr="reetz_sprachproduktion_org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7"/>
            <a:ext cx="63357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832601" y="5992813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175CBF4-EE54-4706-B633-8D4CE1142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13" y="1522840"/>
            <a:ext cx="2700783" cy="3293209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sz="1600"/>
              <a:t>Sprechen: Artikulation</a:t>
            </a:r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sonst: Nahrungsaufnahme,</a:t>
            </a:r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Atmung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Sprechen: Stimmgebung</a:t>
            </a:r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und Trennung Atmung und</a:t>
            </a:r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Nahrung/Flüssigkeit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Sprechen: Energie (Luftstrom)</a:t>
            </a:r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sonst: Atmung</a:t>
            </a:r>
          </a:p>
        </p:txBody>
      </p:sp>
    </p:spTree>
    <p:extLst>
      <p:ext uri="{BB962C8B-B14F-4D97-AF65-F5344CB8AC3E}">
        <p14:creationId xmlns:p14="http://schemas.microsoft.com/office/powerpoint/2010/main" val="381214021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7" descr="pompino_sagit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392" y="709392"/>
            <a:ext cx="5002345" cy="495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uds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Artikulation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806100" y="6200775"/>
            <a:ext cx="1343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/>
              <a:t>[Reetz,1999]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763CD38-F84C-40D6-AB13-64CC6C6D9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772816"/>
            <a:ext cx="2924198" cy="378565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de-DE" sz="1600"/>
              <a:t>Lippen		labial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Zähne		dental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Zahndamm	alveolar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harter Gaumen	palatal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weicher Gaumen	velar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Zäpfchen		uvular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Rachenraum	pharyngal</a:t>
            </a:r>
          </a:p>
          <a:p>
            <a:pPr algn="l" eaLnBrk="1" hangingPunct="1">
              <a:spcBef>
                <a:spcPct val="0"/>
              </a:spcBef>
            </a:pPr>
            <a:endParaRPr lang="de-DE" sz="1600"/>
          </a:p>
          <a:p>
            <a:pPr algn="l" eaLnBrk="1" hangingPunct="1">
              <a:spcBef>
                <a:spcPct val="0"/>
              </a:spcBef>
            </a:pPr>
            <a:r>
              <a:rPr lang="de-DE" sz="1600"/>
              <a:t>Stimmritze	glottal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E36B0-A4F5-4B56-A23C-E037C1B67007}"/>
              </a:ext>
            </a:extLst>
          </p:cNvPr>
          <p:cNvSpPr/>
          <p:nvPr/>
        </p:nvSpPr>
        <p:spPr bwMode="auto">
          <a:xfrm>
            <a:off x="323528" y="1772816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076D95-3E08-4FAD-A28C-13D284ED992D}"/>
              </a:ext>
            </a:extLst>
          </p:cNvPr>
          <p:cNvSpPr/>
          <p:nvPr/>
        </p:nvSpPr>
        <p:spPr bwMode="auto">
          <a:xfrm>
            <a:off x="323528" y="2257636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4939B7-5957-404D-A564-09F7392B0F9E}"/>
              </a:ext>
            </a:extLst>
          </p:cNvPr>
          <p:cNvSpPr/>
          <p:nvPr/>
        </p:nvSpPr>
        <p:spPr bwMode="auto">
          <a:xfrm>
            <a:off x="323528" y="2756459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FAA94-9710-4F12-9DBA-1F6B0BE2772D}"/>
              </a:ext>
            </a:extLst>
          </p:cNvPr>
          <p:cNvSpPr/>
          <p:nvPr/>
        </p:nvSpPr>
        <p:spPr bwMode="auto">
          <a:xfrm>
            <a:off x="323528" y="3248980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29AD7F-D675-410F-ACBC-A26E931A0A0F}"/>
              </a:ext>
            </a:extLst>
          </p:cNvPr>
          <p:cNvSpPr/>
          <p:nvPr/>
        </p:nvSpPr>
        <p:spPr bwMode="auto">
          <a:xfrm>
            <a:off x="323528" y="3708019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BBEF9C-74A5-46D8-B3CE-29B39375FF0D}"/>
              </a:ext>
            </a:extLst>
          </p:cNvPr>
          <p:cNvSpPr/>
          <p:nvPr/>
        </p:nvSpPr>
        <p:spPr bwMode="auto">
          <a:xfrm>
            <a:off x="323528" y="4190182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05B41F-F7A9-4D69-8BF3-D2E17F558A74}"/>
              </a:ext>
            </a:extLst>
          </p:cNvPr>
          <p:cNvSpPr/>
          <p:nvPr/>
        </p:nvSpPr>
        <p:spPr bwMode="auto">
          <a:xfrm>
            <a:off x="323528" y="4682703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1311F7-46F3-415D-9219-E0504B224F40}"/>
              </a:ext>
            </a:extLst>
          </p:cNvPr>
          <p:cNvSpPr/>
          <p:nvPr/>
        </p:nvSpPr>
        <p:spPr bwMode="auto">
          <a:xfrm>
            <a:off x="323528" y="5185004"/>
            <a:ext cx="2924198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E406EE-26FC-4764-BC88-937B405A6D32}"/>
              </a:ext>
            </a:extLst>
          </p:cNvPr>
          <p:cNvSpPr/>
          <p:nvPr/>
        </p:nvSpPr>
        <p:spPr bwMode="auto">
          <a:xfrm>
            <a:off x="3995936" y="1994607"/>
            <a:ext cx="504056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AC0F7B-2F43-4FB0-91C6-16023F1FE58E}"/>
              </a:ext>
            </a:extLst>
          </p:cNvPr>
          <p:cNvSpPr/>
          <p:nvPr/>
        </p:nvSpPr>
        <p:spPr bwMode="auto">
          <a:xfrm>
            <a:off x="4788024" y="1592796"/>
            <a:ext cx="504056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65D07B-C873-452B-A509-380D9373E348}"/>
              </a:ext>
            </a:extLst>
          </p:cNvPr>
          <p:cNvSpPr/>
          <p:nvPr/>
        </p:nvSpPr>
        <p:spPr bwMode="auto">
          <a:xfrm>
            <a:off x="5292080" y="1634567"/>
            <a:ext cx="558972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6ECD47-147F-4E8A-ACB7-AADCE8475424}"/>
              </a:ext>
            </a:extLst>
          </p:cNvPr>
          <p:cNvSpPr/>
          <p:nvPr/>
        </p:nvSpPr>
        <p:spPr bwMode="auto">
          <a:xfrm>
            <a:off x="5696806" y="1824846"/>
            <a:ext cx="504056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63F667-6514-4D04-A4AF-715BDF06A071}"/>
              </a:ext>
            </a:extLst>
          </p:cNvPr>
          <p:cNvSpPr/>
          <p:nvPr/>
        </p:nvSpPr>
        <p:spPr bwMode="auto">
          <a:xfrm>
            <a:off x="6389428" y="2173864"/>
            <a:ext cx="504056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ECB5D7-8B10-402F-9C69-B9C8DB80DCF1}"/>
              </a:ext>
            </a:extLst>
          </p:cNvPr>
          <p:cNvSpPr/>
          <p:nvPr/>
        </p:nvSpPr>
        <p:spPr bwMode="auto">
          <a:xfrm>
            <a:off x="6444208" y="3048307"/>
            <a:ext cx="504056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33701A-22AC-459A-9084-7D2E701AD423}"/>
              </a:ext>
            </a:extLst>
          </p:cNvPr>
          <p:cNvSpPr/>
          <p:nvPr/>
        </p:nvSpPr>
        <p:spPr bwMode="auto">
          <a:xfrm>
            <a:off x="6293498" y="3347979"/>
            <a:ext cx="726774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729C3E-E56F-4B75-8F21-41E3D836E682}"/>
              </a:ext>
            </a:extLst>
          </p:cNvPr>
          <p:cNvSpPr/>
          <p:nvPr/>
        </p:nvSpPr>
        <p:spPr bwMode="auto">
          <a:xfrm>
            <a:off x="6192180" y="4222422"/>
            <a:ext cx="613920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80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Artikulationsarten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Obstruenten ("Behinderungslaute", stimmhaft oder stimmlos)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Plosive:			Verschluss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Frikative (Reibelaute):	Verengung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Affrikate:			Verschluss, dann Verengung</a:t>
            </a:r>
            <a:endParaRPr lang="de-DE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Sonoranten ("n</a:t>
            </a:r>
            <a:r>
              <a:rPr lang="de-DE">
                <a:solidFill>
                  <a:srgbClr val="000000"/>
                </a:solidFill>
              </a:rPr>
              <a:t>ur stimmhafte</a:t>
            </a:r>
            <a:r>
              <a:rPr lang="de-DE"/>
              <a:t>"</a:t>
            </a:r>
            <a:r>
              <a:rPr lang="de-DE">
                <a:solidFill>
                  <a:srgbClr val="000000"/>
                </a:solidFill>
              </a:rPr>
              <a:t> Laute)</a:t>
            </a:r>
            <a:endParaRPr lang="de-DE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Nasale:			oraler Verschluss, Nase offen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Laterale:			mittlerer Verschluss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Vibranten:			wiederholter Verschluss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Approximanten:		leichte Verengung</a:t>
            </a:r>
          </a:p>
        </p:txBody>
      </p:sp>
    </p:spTree>
    <p:extLst>
      <p:ext uri="{BB962C8B-B14F-4D97-AF65-F5344CB8AC3E}">
        <p14:creationId xmlns:p14="http://schemas.microsoft.com/office/powerpoint/2010/main" val="40148572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Übung 2 (mehr am 25./26.4.)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In den folgenden Wörtern alle Obstruenten identifizieren und durch ein IPA-Symbol repräsentieren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steigen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leiser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Krach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schieben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Löcher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Pasta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Zahnfleisch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niemand</a:t>
            </a:r>
          </a:p>
        </p:txBody>
      </p:sp>
    </p:spTree>
    <p:extLst>
      <p:ext uri="{BB962C8B-B14F-4D97-AF65-F5344CB8AC3E}">
        <p14:creationId xmlns:p14="http://schemas.microsoft.com/office/powerpoint/2010/main" val="351835361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Übung 2 (mehr am 25./26.4.): Lösung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In den folgenden Wörtern alle Obstruenten identifizieren und durch ein IPA-Symbol repräsentieren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FF0000"/>
                </a:solidFill>
              </a:rPr>
              <a:t>st</a:t>
            </a:r>
            <a:r>
              <a:rPr lang="de-DE">
                <a:solidFill>
                  <a:srgbClr val="000000"/>
                </a:solidFill>
              </a:rPr>
              <a:t>ei</a:t>
            </a:r>
            <a:r>
              <a:rPr lang="de-DE">
                <a:solidFill>
                  <a:srgbClr val="FF0000"/>
                </a:solidFill>
              </a:rPr>
              <a:t>g</a:t>
            </a:r>
            <a:r>
              <a:rPr lang="de-DE">
                <a:solidFill>
                  <a:srgbClr val="000000"/>
                </a:solidFill>
              </a:rPr>
              <a:t>en		ʃ t g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lei</a:t>
            </a:r>
            <a:r>
              <a:rPr lang="de-DE">
                <a:solidFill>
                  <a:srgbClr val="FF0000"/>
                </a:solidFill>
              </a:rPr>
              <a:t>s</a:t>
            </a:r>
            <a:r>
              <a:rPr lang="de-DE">
                <a:solidFill>
                  <a:srgbClr val="000000"/>
                </a:solidFill>
              </a:rPr>
              <a:t>e</a:t>
            </a:r>
            <a:r>
              <a:rPr lang="de-DE"/>
              <a:t>r		z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FF0000"/>
                </a:solidFill>
              </a:rPr>
              <a:t>Kr</a:t>
            </a:r>
            <a:r>
              <a:rPr lang="de-DE">
                <a:solidFill>
                  <a:srgbClr val="000000"/>
                </a:solidFill>
              </a:rPr>
              <a:t>a</a:t>
            </a:r>
            <a:r>
              <a:rPr lang="de-DE">
                <a:solidFill>
                  <a:srgbClr val="FF0000"/>
                </a:solidFill>
              </a:rPr>
              <a:t>ch		</a:t>
            </a:r>
            <a:r>
              <a:rPr lang="de-DE"/>
              <a:t>k ʁ x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FF0000"/>
                </a:solidFill>
              </a:rPr>
              <a:t>sch</a:t>
            </a:r>
            <a:r>
              <a:rPr lang="de-DE">
                <a:solidFill>
                  <a:srgbClr val="000000"/>
                </a:solidFill>
              </a:rPr>
              <a:t>ie</a:t>
            </a:r>
            <a:r>
              <a:rPr lang="de-DE">
                <a:solidFill>
                  <a:srgbClr val="FF0000"/>
                </a:solidFill>
              </a:rPr>
              <a:t>b</a:t>
            </a:r>
            <a:r>
              <a:rPr lang="de-DE">
                <a:solidFill>
                  <a:srgbClr val="000000"/>
                </a:solidFill>
              </a:rPr>
              <a:t>en		ʃ b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Lö</a:t>
            </a:r>
            <a:r>
              <a:rPr lang="de-DE">
                <a:solidFill>
                  <a:srgbClr val="FF0000"/>
                </a:solidFill>
              </a:rPr>
              <a:t>ch</a:t>
            </a:r>
            <a:r>
              <a:rPr lang="de-DE">
                <a:solidFill>
                  <a:srgbClr val="000000"/>
                </a:solidFill>
              </a:rPr>
              <a:t>er		ç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FF0000"/>
                </a:solidFill>
              </a:rPr>
              <a:t>P</a:t>
            </a:r>
            <a:r>
              <a:rPr lang="de-DE">
                <a:solidFill>
                  <a:srgbClr val="000000"/>
                </a:solidFill>
              </a:rPr>
              <a:t>a</a:t>
            </a:r>
            <a:r>
              <a:rPr lang="de-DE">
                <a:solidFill>
                  <a:srgbClr val="FF0000"/>
                </a:solidFill>
              </a:rPr>
              <a:t>st</a:t>
            </a:r>
            <a:r>
              <a:rPr lang="de-DE">
                <a:solidFill>
                  <a:srgbClr val="000000"/>
                </a:solidFill>
              </a:rPr>
              <a:t>a		p s t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FF0000"/>
                </a:solidFill>
              </a:rPr>
              <a:t>Z</a:t>
            </a:r>
            <a:r>
              <a:rPr lang="de-DE">
                <a:solidFill>
                  <a:srgbClr val="000000"/>
                </a:solidFill>
              </a:rPr>
              <a:t>ahn</a:t>
            </a:r>
            <a:r>
              <a:rPr lang="de-DE">
                <a:solidFill>
                  <a:srgbClr val="FF0000"/>
                </a:solidFill>
              </a:rPr>
              <a:t>f</a:t>
            </a:r>
            <a:r>
              <a:rPr lang="de-DE">
                <a:solidFill>
                  <a:srgbClr val="000000"/>
                </a:solidFill>
              </a:rPr>
              <a:t>lei</a:t>
            </a:r>
            <a:r>
              <a:rPr lang="de-DE">
                <a:solidFill>
                  <a:srgbClr val="FF0000"/>
                </a:solidFill>
              </a:rPr>
              <a:t>sch	</a:t>
            </a:r>
            <a:r>
              <a:rPr lang="de-DE"/>
              <a:t>ts f </a:t>
            </a:r>
            <a:r>
              <a:rPr lang="de-DE">
                <a:solidFill>
                  <a:srgbClr val="000000"/>
                </a:solidFill>
              </a:rPr>
              <a:t>ʃ</a:t>
            </a:r>
            <a:endParaRPr lang="de-DE">
              <a:solidFill>
                <a:srgbClr val="FF0000"/>
              </a:solidFill>
            </a:endParaRP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nieman</a:t>
            </a:r>
            <a:r>
              <a:rPr lang="de-DE">
                <a:solidFill>
                  <a:srgbClr val="FF0000"/>
                </a:solidFill>
              </a:rPr>
              <a:t>d		</a:t>
            </a:r>
            <a:r>
              <a:rPr lang="de-DE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82232747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 dirty="0">
                <a:solidFill>
                  <a:schemeClr val="bg1"/>
                </a:solidFill>
              </a:rPr>
              <a:t>    </a:t>
            </a:r>
            <a:r>
              <a:rPr lang="en-GB" sz="2800" dirty="0" err="1">
                <a:solidFill>
                  <a:schemeClr val="bg1"/>
                </a:solidFill>
              </a:rPr>
              <a:t>Bredouille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oder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err="1">
                <a:solidFill>
                  <a:schemeClr val="bg1"/>
                </a:solidFill>
              </a:rPr>
              <a:t>Bedrullie</a:t>
            </a:r>
            <a:r>
              <a:rPr lang="en-GB" sz="2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Warum der Rheinländer nicht Bredouille sagt, sondern </a:t>
            </a:r>
            <a:r>
              <a:rPr lang="de-DE" dirty="0" err="1"/>
              <a:t>Bedrullie</a:t>
            </a:r>
            <a:r>
              <a:rPr lang="de-DE" dirty="0"/>
              <a:t>, </a:t>
            </a:r>
            <a:r>
              <a:rPr lang="de-DE"/>
              <a:t>außerdem r-Metathese </a:t>
            </a:r>
            <a:r>
              <a:rPr lang="de-DE" dirty="0"/>
              <a:t>und die Rolle des Zäpfchens (Uvula).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Vom Anfang bis 5:30 (Winterreifen) </a:t>
            </a:r>
            <a:br>
              <a:rPr lang="de-DE" dirty="0"/>
            </a:br>
            <a:br>
              <a:rPr lang="de-DE" dirty="0"/>
            </a:br>
            <a:r>
              <a:rPr lang="de-DE" dirty="0">
                <a:hlinkClick r:id="rId4"/>
              </a:rPr>
              <a:t>https://www.youtube.com/watch?v=JYFc1UO7voY</a:t>
            </a:r>
            <a:r>
              <a:rPr lang="de-DE" dirty="0"/>
              <a:t>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Der Rest ist aber auch </a:t>
            </a:r>
            <a:r>
              <a:rPr lang="de-DE" dirty="0" err="1"/>
              <a:t>sehens</a:t>
            </a:r>
            <a:r>
              <a:rPr lang="de-DE" dirty="0"/>
              <a:t>- und hörenswert. </a:t>
            </a:r>
            <a:br>
              <a:rPr lang="de-D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71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Organisatorisches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Vorlesung (Möbius): Di 10:15 – 11:45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Übung (Kany): Do 10:15 – 11:45 oder Fr 12:15 – 13:45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semesterbegleitende Übungsaufgaben (Pflicht, unbenotet)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Wertigkeit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4 SWS, 6 CP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Abschlussklausur (90 min., benotet)</a:t>
            </a:r>
            <a:endParaRPr lang="de-DE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Kursbegleitendes Lehrbücher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>
                <a:latin typeface="Arial"/>
                <a:cs typeface="Arial"/>
              </a:rPr>
              <a:t>Henning Reetz and Allard Jongman (2020): Phonetics. Wiley Blackwell. 2</a:t>
            </a:r>
            <a:r>
              <a:rPr lang="en-US" sz="1800" baseline="30000">
                <a:latin typeface="Arial"/>
                <a:cs typeface="Arial"/>
              </a:rPr>
              <a:t>nd</a:t>
            </a:r>
            <a:r>
              <a:rPr lang="en-US" sz="1800">
                <a:latin typeface="Arial"/>
                <a:cs typeface="Arial"/>
              </a:rPr>
              <a:t> edition.   [RJ]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800"/>
              <a:t>John Clark, Colin Yallop, and Janet Fletcher (2007): An Introduction to Phonetics and Phonology. Blackwell, Oxford. 3</a:t>
            </a:r>
            <a:r>
              <a:rPr lang="en-US" sz="1800" baseline="30000"/>
              <a:t>rd</a:t>
            </a:r>
            <a:r>
              <a:rPr lang="en-US" sz="1800"/>
              <a:t> edition. 	[CYF]</a:t>
            </a:r>
          </a:p>
        </p:txBody>
      </p:sp>
    </p:spTree>
    <p:extLst>
      <p:ext uri="{BB962C8B-B14F-4D97-AF65-F5344CB8AC3E}">
        <p14:creationId xmlns:p14="http://schemas.microsoft.com/office/powerpoint/2010/main" val="135642622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Vokale</a:t>
            </a:r>
          </a:p>
        </p:txBody>
      </p:sp>
      <p:pic>
        <p:nvPicPr>
          <p:cNvPr id="22533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Vokale: hoch vs. tief, offen vs. geschlossen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1042988" y="5549900"/>
            <a:ext cx="2736850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Kieferöffnungsgrad</a:t>
            </a:r>
            <a:endParaRPr lang="de-DE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Vokale: vorne vs. hinten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68580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428750" y="1720850"/>
            <a:ext cx="29622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Vorderzungenvokale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4787900" y="4724400"/>
            <a:ext cx="2670175" cy="401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4389438" y="1716088"/>
            <a:ext cx="444976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0070C0"/>
                </a:solidFill>
              </a:rPr>
              <a:t>      Hinterzungenvokale</a:t>
            </a:r>
            <a:endParaRPr lang="de-DE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Vokale: ungerundet vs. gerundet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92150"/>
            <a:ext cx="74866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851275" y="1720850"/>
            <a:ext cx="1243013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646738" y="4724400"/>
            <a:ext cx="2670175" cy="40163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094288" y="1716088"/>
            <a:ext cx="3149600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b="1">
                <a:solidFill>
                  <a:srgbClr val="0070C0"/>
                </a:solidFill>
              </a:rPr>
              <a:t>  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2843213" y="5084763"/>
            <a:ext cx="2227262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Lippenrundung</a:t>
            </a:r>
            <a:endParaRPr lang="de-DE" b="1">
              <a:solidFill>
                <a:srgbClr val="0070C0"/>
              </a:solidFill>
            </a:endParaRPr>
          </a:p>
        </p:txBody>
      </p:sp>
      <p:sp useBgFill="1">
        <p:nvSpPr>
          <p:cNvPr id="25610" name="TextBox 9"/>
          <p:cNvSpPr txBox="1">
            <a:spLocks noChangeArrowheads="1"/>
          </p:cNvSpPr>
          <p:nvPr/>
        </p:nvSpPr>
        <p:spPr bwMode="auto">
          <a:xfrm>
            <a:off x="3684588" y="3500438"/>
            <a:ext cx="2327275" cy="4000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US" b="1">
                <a:solidFill>
                  <a:srgbClr val="0070C0"/>
                </a:solidFill>
              </a:rPr>
              <a:t>-round   +round</a:t>
            </a:r>
            <a:endParaRPr lang="de-DE" b="1">
              <a:solidFill>
                <a:srgbClr val="0070C0"/>
              </a:solidFill>
            </a:endParaRPr>
          </a:p>
        </p:txBody>
      </p:sp>
      <p:cxnSp>
        <p:nvCxnSpPr>
          <p:cNvPr id="25611" name="Straight Arrow Connector 2"/>
          <p:cNvCxnSpPr>
            <a:cxnSpLocks noChangeShapeType="1"/>
          </p:cNvCxnSpPr>
          <p:nvPr/>
        </p:nvCxnSpPr>
        <p:spPr bwMode="auto">
          <a:xfrm flipV="1">
            <a:off x="4133850" y="4221163"/>
            <a:ext cx="339725" cy="86360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12" name="Straight Arrow Connector 12"/>
          <p:cNvCxnSpPr>
            <a:cxnSpLocks noChangeShapeType="1"/>
          </p:cNvCxnSpPr>
          <p:nvPr/>
        </p:nvCxnSpPr>
        <p:spPr bwMode="auto">
          <a:xfrm flipV="1">
            <a:off x="4133850" y="4221163"/>
            <a:ext cx="1230313" cy="881062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Vokale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BB22A-F7EC-4184-A2F1-0D51C52D1C7A}"/>
              </a:ext>
            </a:extLst>
          </p:cNvPr>
          <p:cNvSpPr txBox="1"/>
          <p:nvPr/>
        </p:nvSpPr>
        <p:spPr>
          <a:xfrm>
            <a:off x="628617" y="1124744"/>
            <a:ext cx="1744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Umfrage</a:t>
            </a:r>
            <a:r>
              <a:rPr lang="en-US" b="1" dirty="0">
                <a:solidFill>
                  <a:srgbClr val="FF0000"/>
                </a:solidFill>
              </a:rPr>
              <a:t> #2</a:t>
            </a:r>
          </a:p>
        </p:txBody>
      </p:sp>
    </p:spTree>
    <p:extLst>
      <p:ext uri="{BB962C8B-B14F-4D97-AF65-F5344CB8AC3E}">
        <p14:creationId xmlns:p14="http://schemas.microsoft.com/office/powerpoint/2010/main" val="163692198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Vokale des Deutschen</a:t>
            </a:r>
          </a:p>
        </p:txBody>
      </p:sp>
      <p:pic>
        <p:nvPicPr>
          <p:cNvPr id="26629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1"/>
          <p:cNvSpPr>
            <a:spLocks noChangeArrowheads="1"/>
          </p:cNvSpPr>
          <p:nvPr/>
        </p:nvSpPr>
        <p:spPr bwMode="auto">
          <a:xfrm>
            <a:off x="1403350" y="1628775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2051050" y="1641475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2" name="Oval 7"/>
          <p:cNvSpPr>
            <a:spLocks noChangeArrowheads="1"/>
          </p:cNvSpPr>
          <p:nvPr/>
        </p:nvSpPr>
        <p:spPr bwMode="auto">
          <a:xfrm>
            <a:off x="298767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3" name="Oval 8"/>
          <p:cNvSpPr>
            <a:spLocks noChangeArrowheads="1"/>
          </p:cNvSpPr>
          <p:nvPr/>
        </p:nvSpPr>
        <p:spPr bwMode="auto">
          <a:xfrm>
            <a:off x="2555875" y="2155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2051050" y="2781300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5" name="Oval 10"/>
          <p:cNvSpPr>
            <a:spLocks noChangeArrowheads="1"/>
          </p:cNvSpPr>
          <p:nvPr/>
        </p:nvSpPr>
        <p:spPr bwMode="auto">
          <a:xfrm>
            <a:off x="2771775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6" name="Oval 11"/>
          <p:cNvSpPr>
            <a:spLocks noChangeArrowheads="1"/>
          </p:cNvSpPr>
          <p:nvPr/>
        </p:nvSpPr>
        <p:spPr bwMode="auto">
          <a:xfrm>
            <a:off x="27717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7" name="Oval 12"/>
          <p:cNvSpPr>
            <a:spLocks noChangeArrowheads="1"/>
          </p:cNvSpPr>
          <p:nvPr/>
        </p:nvSpPr>
        <p:spPr bwMode="auto">
          <a:xfrm>
            <a:off x="36353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8" name="Oval 13"/>
          <p:cNvSpPr>
            <a:spLocks noChangeArrowheads="1"/>
          </p:cNvSpPr>
          <p:nvPr/>
        </p:nvSpPr>
        <p:spPr bwMode="auto">
          <a:xfrm>
            <a:off x="3708400" y="52292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39" name="Oval 14"/>
          <p:cNvSpPr>
            <a:spLocks noChangeArrowheads="1"/>
          </p:cNvSpPr>
          <p:nvPr/>
        </p:nvSpPr>
        <p:spPr bwMode="auto">
          <a:xfrm>
            <a:off x="6011863" y="52292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0" name="Oval 15"/>
          <p:cNvSpPr>
            <a:spLocks noChangeArrowheads="1"/>
          </p:cNvSpPr>
          <p:nvPr/>
        </p:nvSpPr>
        <p:spPr bwMode="auto">
          <a:xfrm>
            <a:off x="6732588" y="164147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1" name="Oval 16"/>
          <p:cNvSpPr>
            <a:spLocks noChangeArrowheads="1"/>
          </p:cNvSpPr>
          <p:nvPr/>
        </p:nvSpPr>
        <p:spPr bwMode="auto">
          <a:xfrm>
            <a:off x="6732588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2" name="Oval 17"/>
          <p:cNvSpPr>
            <a:spLocks noChangeArrowheads="1"/>
          </p:cNvSpPr>
          <p:nvPr/>
        </p:nvSpPr>
        <p:spPr bwMode="auto">
          <a:xfrm>
            <a:off x="6723063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3" name="Oval 18"/>
          <p:cNvSpPr>
            <a:spLocks noChangeArrowheads="1"/>
          </p:cNvSpPr>
          <p:nvPr/>
        </p:nvSpPr>
        <p:spPr bwMode="auto">
          <a:xfrm>
            <a:off x="4643438" y="3328988"/>
            <a:ext cx="433387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4" name="Oval 19"/>
          <p:cNvSpPr>
            <a:spLocks noChangeArrowheads="1"/>
          </p:cNvSpPr>
          <p:nvPr/>
        </p:nvSpPr>
        <p:spPr bwMode="auto">
          <a:xfrm>
            <a:off x="5003800" y="45815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6645" name="Oval 20"/>
          <p:cNvSpPr>
            <a:spLocks noChangeArrowheads="1"/>
          </p:cNvSpPr>
          <p:nvPr/>
        </p:nvSpPr>
        <p:spPr bwMode="auto">
          <a:xfrm>
            <a:off x="541972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Vokale des Deutschen</a:t>
            </a:r>
          </a:p>
        </p:txBody>
      </p:sp>
      <p:pic>
        <p:nvPicPr>
          <p:cNvPr id="27653" name="Picture 6" descr="ipa_vowe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7691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Oval 1"/>
          <p:cNvSpPr>
            <a:spLocks noChangeArrowheads="1"/>
          </p:cNvSpPr>
          <p:nvPr/>
        </p:nvSpPr>
        <p:spPr bwMode="auto">
          <a:xfrm>
            <a:off x="1403350" y="1628775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2051050" y="1641475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6" name="Oval 7"/>
          <p:cNvSpPr>
            <a:spLocks noChangeArrowheads="1"/>
          </p:cNvSpPr>
          <p:nvPr/>
        </p:nvSpPr>
        <p:spPr bwMode="auto">
          <a:xfrm>
            <a:off x="298767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7" name="Oval 8"/>
          <p:cNvSpPr>
            <a:spLocks noChangeArrowheads="1"/>
          </p:cNvSpPr>
          <p:nvPr/>
        </p:nvSpPr>
        <p:spPr bwMode="auto">
          <a:xfrm>
            <a:off x="2555875" y="2155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8" name="Oval 9"/>
          <p:cNvSpPr>
            <a:spLocks noChangeArrowheads="1"/>
          </p:cNvSpPr>
          <p:nvPr/>
        </p:nvSpPr>
        <p:spPr bwMode="auto">
          <a:xfrm>
            <a:off x="2051050" y="2781300"/>
            <a:ext cx="433388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59" name="Oval 10"/>
          <p:cNvSpPr>
            <a:spLocks noChangeArrowheads="1"/>
          </p:cNvSpPr>
          <p:nvPr/>
        </p:nvSpPr>
        <p:spPr bwMode="auto">
          <a:xfrm>
            <a:off x="2771775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0" name="Oval 11"/>
          <p:cNvSpPr>
            <a:spLocks noChangeArrowheads="1"/>
          </p:cNvSpPr>
          <p:nvPr/>
        </p:nvSpPr>
        <p:spPr bwMode="auto">
          <a:xfrm>
            <a:off x="27717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1" name="Oval 12"/>
          <p:cNvSpPr>
            <a:spLocks noChangeArrowheads="1"/>
          </p:cNvSpPr>
          <p:nvPr/>
        </p:nvSpPr>
        <p:spPr bwMode="auto">
          <a:xfrm>
            <a:off x="3635375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6732588" y="164147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6732588" y="2781300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6723063" y="39338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4643438" y="3328988"/>
            <a:ext cx="433387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5003800" y="4581525"/>
            <a:ext cx="431800" cy="503238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5419725" y="2144713"/>
            <a:ext cx="431800" cy="504825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 useBgFill="1">
        <p:nvSpPr>
          <p:cNvPr id="27668" name="TextBox 2"/>
          <p:cNvSpPr txBox="1">
            <a:spLocks noChangeArrowheads="1"/>
          </p:cNvSpPr>
          <p:nvPr/>
        </p:nvSpPr>
        <p:spPr bwMode="auto">
          <a:xfrm>
            <a:off x="5149850" y="5157788"/>
            <a:ext cx="444500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de-DE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5160963" y="5176838"/>
            <a:ext cx="433387" cy="503237"/>
          </a:xfrm>
          <a:prstGeom prst="ellipse">
            <a:avLst/>
          </a:prstGeom>
          <a:noFill/>
          <a:ln w="31750" algn="ctr">
            <a:solidFill>
              <a:srgbClr val="0070C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Vokale des Deutschen</a:t>
            </a:r>
          </a:p>
        </p:txBody>
      </p:sp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6210300" cy="521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 dirty="0">
                <a:solidFill>
                  <a:schemeClr val="bg1"/>
                </a:solidFill>
              </a:rPr>
              <a:t>    </a:t>
            </a:r>
            <a:r>
              <a:rPr lang="en-GB" sz="2800" dirty="0" err="1">
                <a:solidFill>
                  <a:schemeClr val="bg1"/>
                </a:solidFill>
              </a:rPr>
              <a:t>Übung</a:t>
            </a:r>
            <a:r>
              <a:rPr lang="en-GB" sz="2800" dirty="0">
                <a:solidFill>
                  <a:schemeClr val="bg1"/>
                </a:solidFill>
              </a:rPr>
              <a:t> 3</a:t>
            </a:r>
            <a:r>
              <a:rPr lang="de-DE" sz="2800" dirty="0">
                <a:solidFill>
                  <a:schemeClr val="bg1"/>
                </a:solidFill>
              </a:rPr>
              <a:t> (mehr </a:t>
            </a:r>
            <a:r>
              <a:rPr lang="de-DE" sz="2800">
                <a:solidFill>
                  <a:schemeClr val="bg1"/>
                </a:solidFill>
              </a:rPr>
              <a:t>am 25.4./26.4</a:t>
            </a:r>
            <a:r>
              <a:rPr lang="de-DE" sz="2800" dirty="0">
                <a:solidFill>
                  <a:schemeClr val="bg1"/>
                </a:solidFill>
              </a:rPr>
              <a:t>.)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1435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buClr>
                <a:srgbClr val="0099CC"/>
              </a:buClr>
            </a:pPr>
            <a:r>
              <a:rPr lang="de-DE" sz="1200"/>
              <a:t>Geben Sie die phonetische Klassifikation (in Worten) für die folgenden Vokale: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[e]		halb-geschlossener ungerundeter Vorderzungenvokal</a:t>
            </a:r>
          </a:p>
          <a:p>
            <a:pPr algn="l" eaLnBrk="1" hangingPunct="1">
              <a:buClr>
                <a:srgbClr val="0099CC"/>
              </a:buClr>
              <a:buFont typeface="Arial" charset="0"/>
              <a:buChar char="•"/>
            </a:pPr>
            <a:r>
              <a:rPr lang="en-US" sz="12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0839071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 dirty="0">
                <a:solidFill>
                  <a:schemeClr val="bg1"/>
                </a:solidFill>
              </a:rPr>
              <a:t>    </a:t>
            </a:r>
            <a:r>
              <a:rPr lang="en-GB" sz="2800" dirty="0" err="1">
                <a:solidFill>
                  <a:schemeClr val="bg1"/>
                </a:solidFill>
              </a:rPr>
              <a:t>Übung</a:t>
            </a:r>
            <a:r>
              <a:rPr lang="en-GB" sz="2800" dirty="0">
                <a:solidFill>
                  <a:schemeClr val="bg1"/>
                </a:solidFill>
              </a:rPr>
              <a:t> 4</a:t>
            </a:r>
            <a:r>
              <a:rPr lang="de-DE" sz="2800" dirty="0">
                <a:solidFill>
                  <a:schemeClr val="bg1"/>
                </a:solidFill>
              </a:rPr>
              <a:t> (mehr </a:t>
            </a:r>
            <a:r>
              <a:rPr lang="de-DE" sz="2800">
                <a:solidFill>
                  <a:schemeClr val="bg1"/>
                </a:solidFill>
              </a:rPr>
              <a:t>am 25.4./26.4</a:t>
            </a:r>
            <a:r>
              <a:rPr lang="de-DE" sz="2800" dirty="0">
                <a:solidFill>
                  <a:schemeClr val="bg1"/>
                </a:solidFill>
              </a:rPr>
              <a:t>.)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1435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buClr>
                <a:srgbClr val="0099CC"/>
              </a:buClr>
            </a:pPr>
            <a:r>
              <a:rPr lang="en-US" sz="1200"/>
              <a:t>Phonetische Transkription. Markieren Sie auch die betonte Silbe.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Phonetik   [fo'ne:t</a:t>
            </a:r>
            <a:r>
              <a:rPr lang="en-US" sz="1600">
                <a:latin typeface="Doulos SIL" pitchFamily="2" charset="0"/>
                <a:cs typeface="Doulos SIL" pitchFamily="2" charset="0"/>
              </a:rPr>
              <a:t>ɪ</a:t>
            </a:r>
            <a:r>
              <a:rPr lang="en-US" sz="1200">
                <a:cs typeface="Tahoma" pitchFamily="34" charset="0"/>
              </a:rPr>
              <a:t>k]</a:t>
            </a:r>
            <a:endParaRPr lang="en-US" sz="1200"/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Ostern     Chor     Sofa     Thema     Verb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Osten     Chic     Spot     Tscheche     Vers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Erde     Code     Spott     Pfeife     Whisky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Erbe     Gelenk     Story     Psyche     Zoo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Urlaub     Gelee     Storch     Phrase     Zoom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en-US" sz="1200"/>
              <a:t>Urteil     Jade     Jazz     Rhetorik     Xerographie</a:t>
            </a:r>
          </a:p>
          <a:p>
            <a:pPr lvl="1" algn="l" eaLnBrk="1" hangingPunct="1">
              <a:buClr>
                <a:srgbClr val="0099CC"/>
              </a:buClr>
            </a:pPr>
            <a:r>
              <a:rPr lang="de-DE" sz="12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718742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Organisatorisches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 dirty="0" err="1">
                <a:latin typeface="Arial"/>
                <a:cs typeface="Arial"/>
              </a:rPr>
              <a:t>Kurs</a:t>
            </a:r>
            <a:r>
              <a:rPr lang="en-US" b="1" dirty="0">
                <a:latin typeface="Arial"/>
                <a:cs typeface="Arial"/>
              </a:rPr>
              <a:t>-Homepage</a:t>
            </a:r>
            <a:r>
              <a:rPr lang="en-US" dirty="0">
                <a:latin typeface="Arial"/>
                <a:cs typeface="Arial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regelmäßig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besuchen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sz="1600">
                <a:hlinkClick r:id="rId4"/>
              </a:rPr>
              <a:t>http://www.coli.uni-saarland.de/courses/einf_phon_phon/2024_SS/phonphon.html</a:t>
            </a:r>
            <a:endParaRPr lang="en-US" sz="1600" dirty="0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/>
              <a:t>Termine</a:t>
            </a:r>
            <a:r>
              <a:rPr lang="en-US" dirty="0"/>
              <a:t>, </a:t>
            </a:r>
            <a:r>
              <a:rPr lang="en-US" dirty="0" err="1"/>
              <a:t>Themen</a:t>
            </a:r>
            <a:r>
              <a:rPr lang="en-US" dirty="0"/>
              <a:t>, </a:t>
            </a:r>
            <a:r>
              <a:rPr lang="en-US" dirty="0" err="1"/>
              <a:t>Folien</a:t>
            </a:r>
            <a:r>
              <a:rPr lang="en-US" dirty="0"/>
              <a:t>, </a:t>
            </a:r>
            <a:r>
              <a:rPr lang="en-US" dirty="0" err="1"/>
              <a:t>Literatur</a:t>
            </a:r>
            <a:r>
              <a:rPr lang="en-US" dirty="0"/>
              <a:t>, </a:t>
            </a:r>
            <a:r>
              <a:rPr lang="en-US" dirty="0" err="1"/>
              <a:t>Ressourcen</a:t>
            </a:r>
            <a:r>
              <a:rPr lang="en-US" dirty="0"/>
              <a:t>, </a:t>
            </a:r>
            <a:r>
              <a:rPr lang="en-US" dirty="0" err="1"/>
              <a:t>usw</a:t>
            </a:r>
            <a:r>
              <a:rPr lang="en-US" dirty="0"/>
              <a:t>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dirty="0" err="1">
                <a:solidFill>
                  <a:srgbClr val="FF0000"/>
                </a:solidFill>
              </a:rPr>
              <a:t>aktuelle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Ankündigungen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Klausurtermin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usw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5625" y="3140968"/>
            <a:ext cx="828675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 b="1">
                <a:latin typeface="Arial"/>
                <a:cs typeface="Arial"/>
              </a:rPr>
              <a:t>Upload link für Ü</a:t>
            </a:r>
            <a:r>
              <a:rPr lang="de-DE" b="1">
                <a:latin typeface="Arial"/>
                <a:cs typeface="Arial"/>
              </a:rPr>
              <a:t>bungsaufgaben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Teams oder OneDrive (wird nach der Sitzung aktualisiert)</a:t>
            </a:r>
            <a:endParaRPr lang="en-US" dirty="0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>
                <a:solidFill>
                  <a:srgbClr val="FF0000"/>
                </a:solidFill>
              </a:rPr>
              <a:t>aktuelle </a:t>
            </a:r>
            <a:r>
              <a:rPr lang="en-US" dirty="0" err="1">
                <a:solidFill>
                  <a:srgbClr val="FF0000"/>
                </a:solidFill>
              </a:rPr>
              <a:t>Ankündigungen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insbes</a:t>
            </a:r>
            <a:r>
              <a:rPr lang="en-US" dirty="0"/>
              <a:t>. </a:t>
            </a:r>
            <a:r>
              <a:rPr lang="en-US" err="1"/>
              <a:t>Übung</a:t>
            </a:r>
            <a:r>
              <a:rPr lang="en-US"/>
              <a:t>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Kurs-Homepage oder Teams?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Phonetische Fonts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799211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Doulos SIL (Unicode; MS Office, Mac)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1600">
                <a:hlinkClick r:id="rId4"/>
              </a:rPr>
              <a:t>https://software.sil.org/doulos</a:t>
            </a:r>
            <a:endParaRPr lang="de-DE" sz="1600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TIPA (</a:t>
            </a:r>
            <a:r>
              <a:rPr lang="en-US"/>
              <a:t>LaTeX; alle OS, z.B. Pakete für Ubuntu Linux usw.)</a:t>
            </a:r>
            <a:endParaRPr lang="de-DE"/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sz="1600">
                <a:hlinkClick r:id="rId5"/>
              </a:rPr>
              <a:t>http://www.ctan.org/tex-archive/fonts/tipa/tipa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236605688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Zusätzliche Informationen (Begleitbuch)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683999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Lesen: 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RJ 2.2-2.4 (ignorieren Sie vorerst die Akustik)</a:t>
            </a:r>
          </a:p>
          <a:p>
            <a:pPr marL="341312" lvl="1" indent="0" algn="l" eaLnBrk="1" hangingPunct="1">
              <a:buClr>
                <a:srgbClr val="0099CC"/>
              </a:buClr>
            </a:pPr>
            <a:r>
              <a:rPr lang="en-US"/>
              <a:t>oder 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CYF 1.3, 2.7-2.12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56832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635375" y="3644900"/>
            <a:ext cx="3887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de-DE" sz="2800"/>
              <a:t>Danke!</a:t>
            </a:r>
            <a:endParaRPr lang="en-US" sz="2800"/>
          </a:p>
        </p:txBody>
      </p:sp>
      <p:pic>
        <p:nvPicPr>
          <p:cNvPr id="31750" name="Picture 6" descr="uds-eul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57338"/>
            <a:ext cx="15668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Phonetik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Wissenschaft von der </a:t>
            </a:r>
            <a:r>
              <a:rPr lang="en-US" i="1"/>
              <a:t>gesprochenen Sprache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Grundlagen und Bedingungen der menschlichen Sprachproduktion und -wahrnehmung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Wie werden Sprachlaute produziert und wahrgenommen?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Anatomie und Physiologie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Sprachproduktion, Phonation (Stimmgebung), Artikulation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Sprachakustik, Sprachsignal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Sprachwahrnehmung (Perzeption)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Artikulatorische Phonetik, Akustische Phonetik, Auditiv-perzeptive Phonetik, Neurophonetik</a:t>
            </a:r>
          </a:p>
        </p:txBody>
      </p:sp>
    </p:spTree>
    <p:extLst>
      <p:ext uri="{BB962C8B-B14F-4D97-AF65-F5344CB8AC3E}">
        <p14:creationId xmlns:p14="http://schemas.microsoft.com/office/powerpoint/2010/main" val="39948115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Phonetiker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Was machen Phonetiker?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wir </a:t>
            </a:r>
            <a:r>
              <a:rPr lang="en-US" i="1"/>
              <a:t>beobachten,</a:t>
            </a:r>
            <a:r>
              <a:rPr lang="en-US"/>
              <a:t>  wie Leute sprechen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wir </a:t>
            </a:r>
            <a:r>
              <a:rPr lang="en-US" i="1"/>
              <a:t>beschreiben</a:t>
            </a:r>
            <a:r>
              <a:rPr lang="en-US"/>
              <a:t>  Sprache auf der Ebene der Aussprache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wir </a:t>
            </a:r>
            <a:r>
              <a:rPr lang="en-US" i="1"/>
              <a:t>messen </a:t>
            </a:r>
            <a:r>
              <a:rPr lang="en-US"/>
              <a:t> Eigenschaften der gesprochenen Sprache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wir </a:t>
            </a:r>
            <a:r>
              <a:rPr lang="en-US" i="1"/>
              <a:t>modellieren </a:t>
            </a:r>
            <a:r>
              <a:rPr lang="en-US"/>
              <a:t> sprachliches Verhalten und sprachl. Verarbeitung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wir </a:t>
            </a:r>
            <a:r>
              <a:rPr lang="en-US" i="1"/>
              <a:t>erklären</a:t>
            </a:r>
            <a:r>
              <a:rPr lang="en-US"/>
              <a:t>  den kommunikativen Beitrag lautsprachlicher Muster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en-US"/>
              <a:t>wir konstruieren </a:t>
            </a:r>
            <a:r>
              <a:rPr lang="en-US" i="1"/>
              <a:t>Theorien, Hypothesen und Modelle </a:t>
            </a:r>
            <a:r>
              <a:rPr lang="en-US"/>
              <a:t> phonetischer Ereignisse – und wir testen sie im Experiment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Einige Anwendungen der Phonetik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Das Verständnis der Mechanismen der gesprochenen Sprache, also der Prozesse der Sprachproduktion und Sprachwahrnehmung, ist unverzichtbar für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Lernen und Lehren von Fremdsprachen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Aussprachewörterbücher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Sprachpathologie und Sprach- und Sprechstörungen, klinische Phonetik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forensische Phonetik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Sprachtechnologie (automatische Spracherkennung, Sprachsynthese, "speech-to-speech" Übersetzung, Dialogsysteme)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48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Phonetiker und Sprachkorpora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Wir machen technische Aufnahmen gesprochener Sprache.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Auswahl: Sprache, Sprecher, Signal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Diese Wahl legt uns auf bestimmte Analysen fest.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 dirty="0"/>
              <a:t>Sprache</a:t>
            </a:r>
            <a:r>
              <a:rPr lang="de-DE" dirty="0"/>
              <a:t>: Sprachlaute, präzise oder informelle Sprache; Monolog, Diskurs, Dialog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 dirty="0"/>
              <a:t>Sprecher</a:t>
            </a:r>
            <a:r>
              <a:rPr lang="de-DE" dirty="0"/>
              <a:t>: (z.B., regionale oder "Standard"-Sprecher)</a:t>
            </a:r>
          </a:p>
          <a:p>
            <a:pPr lvl="2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i="1" dirty="0"/>
              <a:t>Signal</a:t>
            </a:r>
            <a:r>
              <a:rPr lang="de-DE" dirty="0"/>
              <a:t>: akustisch=Mikrophon, elektromyographisch, physiologisch, neurologisch, EGG, EPG, MEG, fMRI)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 dirty="0"/>
              <a:t>Signaltyp bestimmt das experimentelle Design: Nur das akustische Signal ermöglicht natürliche Aufnahmen.</a:t>
            </a:r>
          </a:p>
          <a:p>
            <a:pPr marL="341312" lvl="1" indent="0" algn="l" eaLnBrk="1" hangingPunct="1">
              <a:buClr>
                <a:srgbClr val="0099CC"/>
              </a:buClr>
            </a:pPr>
            <a:endParaRPr lang="de-DE" dirty="0"/>
          </a:p>
          <a:p>
            <a:pPr marL="341312" lvl="1" indent="0" algn="l" eaLnBrk="1" hangingPunct="1">
              <a:buClr>
                <a:srgbClr val="0099CC"/>
              </a:buClr>
            </a:pPr>
            <a:r>
              <a:rPr lang="de-DE" b="1" dirty="0">
                <a:solidFill>
                  <a:srgbClr val="FF0000"/>
                </a:solidFill>
              </a:rPr>
              <a:t>Umfrage #1</a:t>
            </a:r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248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Phonetische Transkription - IPA</a:t>
            </a:r>
          </a:p>
        </p:txBody>
      </p:sp>
      <p:sp>
        <p:nvSpPr>
          <p:cNvPr id="661509" name="Text Box 5"/>
          <p:cNvSpPr txBox="1">
            <a:spLocks noChangeArrowheads="1"/>
          </p:cNvSpPr>
          <p:nvPr/>
        </p:nvSpPr>
        <p:spPr bwMode="auto">
          <a:xfrm>
            <a:off x="468313" y="692150"/>
            <a:ext cx="828675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574675" indent="-2333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Phonetische Transkription (Dt., Standardtext)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"Einst stritten sich Nordwind und Sonne…"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>
                <a:solidFill>
                  <a:srgbClr val="000000"/>
                </a:solidFill>
              </a:rPr>
              <a:t>[</a:t>
            </a:r>
            <a:r>
              <a:rPr lang="de-DE" sz="2400">
                <a:solidFill>
                  <a:srgbClr val="000000"/>
                </a:solidFill>
                <a:latin typeface="Doulos SIL" pitchFamily="2" charset="0"/>
                <a:cs typeface="Doulos SIL" pitchFamily="2" charset="0"/>
              </a:rPr>
              <a:t>ˈʔ</a:t>
            </a:r>
            <a:r>
              <a:rPr lang="en-US" sz="2400">
                <a:solidFill>
                  <a:srgbClr val="000000"/>
                </a:solidFill>
                <a:latin typeface="Doulos SIL" pitchFamily="2" charset="0"/>
                <a:cs typeface="Doulos SIL" pitchFamily="2" charset="0"/>
              </a:rPr>
              <a:t>aɪns ʃtʁɪtn zɪç ˈnɔɐtvɪnt ʊnt ˈzɔnə</a:t>
            </a:r>
            <a:r>
              <a:rPr lang="de-DE">
                <a:solidFill>
                  <a:srgbClr val="000000"/>
                </a:solidFill>
              </a:rPr>
              <a:t>]</a:t>
            </a:r>
            <a:endParaRPr lang="de-DE"/>
          </a:p>
          <a:p>
            <a:pPr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IPA = International Phonetic Association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Ziel: universelles phonetisches Alphabet, mit dem alle Sprachlaute aller Sprachen beschrieben werden können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Ziel: universelles Klassifikationssystem für alle Sprachlaute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gegründet 1886 in Paris</a:t>
            </a:r>
          </a:p>
          <a:p>
            <a:pPr lvl="1" algn="l" eaLnBrk="1" hangingPunct="1">
              <a:buClr>
                <a:srgbClr val="0099CC"/>
              </a:buClr>
              <a:buFont typeface="Wingdings" pitchFamily="2" charset="2"/>
              <a:buChar char="§"/>
            </a:pPr>
            <a:r>
              <a:rPr lang="de-DE"/>
              <a:t>letzte Revision: Kiel 1989 (Alphabet: 1995/96)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ud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6165850"/>
            <a:ext cx="10112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endParaRPr lang="de-DE" sz="2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gradFill rotWithShape="0">
            <a:gsLst>
              <a:gs pos="0">
                <a:srgbClr val="0099CC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hangingPunct="1"/>
            <a:r>
              <a:rPr lang="en-GB" sz="2800">
                <a:solidFill>
                  <a:schemeClr val="bg1"/>
                </a:solidFill>
              </a:rPr>
              <a:t>    IPA: Konsonanten</a:t>
            </a:r>
          </a:p>
        </p:txBody>
      </p:sp>
      <p:pic>
        <p:nvPicPr>
          <p:cNvPr id="19461" name="Picture 6" descr="ipa_conson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0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1252</Words>
  <Application>Microsoft Office PowerPoint</Application>
  <PresentationFormat>On-screen Show (4:3)</PresentationFormat>
  <Paragraphs>241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Doulos SIL</vt:lpstr>
      <vt:lpstr>Tahoma</vt:lpstr>
      <vt:lpstr>Times New Roman</vt:lpstr>
      <vt:lpstr>Verdana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Saarland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Phonetik</dc:title>
  <dc:subject>Einf. PhonPhon</dc:subject>
  <dc:creator>Bernd Möbius</dc:creator>
  <cp:lastModifiedBy>Bernd Möbius</cp:lastModifiedBy>
  <cp:revision>1069</cp:revision>
  <cp:lastPrinted>2013-04-22T10:11:00Z</cp:lastPrinted>
  <dcterms:created xsi:type="dcterms:W3CDTF">2004-05-18T15:23:37Z</dcterms:created>
  <dcterms:modified xsi:type="dcterms:W3CDTF">2024-04-22T08:09:06Z</dcterms:modified>
</cp:coreProperties>
</file>