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587" r:id="rId2"/>
    <p:sldId id="662" r:id="rId3"/>
    <p:sldId id="663" r:id="rId4"/>
    <p:sldId id="649" r:id="rId5"/>
    <p:sldId id="706" r:id="rId6"/>
    <p:sldId id="699" r:id="rId7"/>
    <p:sldId id="707" r:id="rId8"/>
    <p:sldId id="708" r:id="rId9"/>
    <p:sldId id="709" r:id="rId10"/>
    <p:sldId id="710" r:id="rId11"/>
    <p:sldId id="711" r:id="rId12"/>
    <p:sldId id="712" r:id="rId13"/>
    <p:sldId id="713" r:id="rId14"/>
    <p:sldId id="714" r:id="rId15"/>
    <p:sldId id="715" r:id="rId16"/>
    <p:sldId id="716" r:id="rId17"/>
    <p:sldId id="717" r:id="rId18"/>
    <p:sldId id="718" r:id="rId19"/>
    <p:sldId id="719" r:id="rId20"/>
    <p:sldId id="694" r:id="rId21"/>
    <p:sldId id="720" r:id="rId22"/>
    <p:sldId id="721" r:id="rId23"/>
    <p:sldId id="722" r:id="rId24"/>
    <p:sldId id="723" r:id="rId25"/>
    <p:sldId id="724" r:id="rId26"/>
    <p:sldId id="725" r:id="rId27"/>
    <p:sldId id="726" r:id="rId28"/>
    <p:sldId id="727" r:id="rId29"/>
    <p:sldId id="728" r:id="rId30"/>
    <p:sldId id="585" r:id="rId31"/>
  </p:sldIdLst>
  <p:sldSz cx="9144000" cy="6858000" type="screen4x3"/>
  <p:notesSz cx="7099300" cy="10234613"/>
  <p:defaultTextStyle>
    <a:defPPr>
      <a:defRPr lang="en-GB"/>
    </a:defPPr>
    <a:lvl1pPr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CCCCFF"/>
    <a:srgbClr val="CCECFF"/>
    <a:srgbClr val="FFFF66"/>
    <a:srgbClr val="99FFCC"/>
    <a:srgbClr val="990000"/>
    <a:srgbClr val="CC33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9886" autoAdjust="0"/>
  </p:normalViewPr>
  <p:slideViewPr>
    <p:cSldViewPr>
      <p:cViewPr varScale="1">
        <p:scale>
          <a:sx n="65" d="100"/>
          <a:sy n="65" d="100"/>
        </p:scale>
        <p:origin x="528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-2957" y="-77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l" defTabSz="949325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l" defTabSz="949325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B5178FC1-5E10-4843-AC57-87C171DCD3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47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l" defTabSz="949325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7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217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l" defTabSz="949325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17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50F6F50-F684-45F4-8786-23F27B76442F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91033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84FC9552-278A-477D-961A-1EBF565CBEA5}" type="slidenum">
              <a:rPr lang="de-DE" sz="1200" smtClean="0">
                <a:latin typeface="Times New Roman" pitchFamily="18" charset="0"/>
              </a:rPr>
              <a:pPr eaLnBrk="1" hangingPunct="1"/>
              <a:t>1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10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76479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11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56013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12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28489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13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97991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14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2424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15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90211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16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07785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17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78324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18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24220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19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4638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9C6317-A3E8-47B4-8E41-2E7EA55347FB}" type="slidenum">
              <a:rPr lang="de-DE"/>
              <a:pPr/>
              <a:t>2</a:t>
            </a:fld>
            <a:endParaRPr lang="de-DE"/>
          </a:p>
        </p:txBody>
      </p:sp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20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21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83073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22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042859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23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72900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24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842312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25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600812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26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780560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27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559002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28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103895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29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73605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977C4D-D9DD-4CCD-B008-052F73309381}" type="slidenum">
              <a:rPr lang="de-DE"/>
              <a:pPr/>
              <a:t>3</a:t>
            </a:fld>
            <a:endParaRPr lang="de-DE"/>
          </a:p>
        </p:txBody>
      </p:sp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27E86781-7F71-4987-80FB-9BFAAF755BA3}" type="slidenum">
              <a:rPr lang="de-DE" sz="1200" smtClean="0">
                <a:latin typeface="Times New Roman" pitchFamily="18" charset="0"/>
              </a:rPr>
              <a:pPr eaLnBrk="1" hangingPunct="1"/>
              <a:t>30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4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5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71105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6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96577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7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87774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8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49782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493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E9114A-2619-4AB1-B866-C99149E98939}" type="slidenum">
              <a:rPr lang="de-DE" sz="1200" smtClean="0">
                <a:latin typeface="Times New Roman" pitchFamily="18" charset="0"/>
              </a:rPr>
              <a:pPr eaLnBrk="1" hangingPunct="1"/>
              <a:t>9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1379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4C350-49AC-486B-B36D-C3F8B2B77D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63970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D293C-0365-488E-BF79-D71C7C8B2A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423741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08C872-5A87-4165-A7CE-21EE20CF12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576090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FD51C-F84F-4331-8B43-E347417D54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4643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F4568-A26F-4C06-BA9F-AB551792C8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220215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6137D-A632-45EC-84EC-340C042D47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011493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60AEDE-FB41-4A71-842B-ACA3B0590D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369667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007C7-11BC-44F8-9159-7231E835BB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67589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DBC5F-C9B8-4A9B-909E-023E91BECC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122404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57770-B1E1-4A82-89E3-3B048CF755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153967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BED58-1670-44CC-BE87-AF8F85CDFD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77652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fld id="{FE8BA74D-1569-4056-9612-A5420D1149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190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673100" indent="-2921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0541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637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82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40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97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54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911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684213" y="2944019"/>
            <a:ext cx="7543800" cy="298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err="1"/>
              <a:t>Distinktive</a:t>
            </a:r>
            <a:r>
              <a:rPr lang="en-US" sz="2800"/>
              <a:t> </a:t>
            </a:r>
            <a:r>
              <a:rPr lang="en-US" sz="2800" err="1"/>
              <a:t>Merkmale</a:t>
            </a:r>
            <a:endParaRPr lang="de-DE" sz="2800"/>
          </a:p>
          <a:p>
            <a:pPr eaLnBrk="1" hangingPunct="1"/>
            <a:r>
              <a:rPr lang="de-DE"/>
              <a:t>14.5.2024</a:t>
            </a:r>
          </a:p>
          <a:p>
            <a:pPr eaLnBrk="1" hangingPunct="1"/>
            <a:endParaRPr lang="de-DE"/>
          </a:p>
          <a:p>
            <a:pPr eaLnBrk="1" hangingPunct="1"/>
            <a:r>
              <a:rPr lang="de-DE" sz="2400"/>
              <a:t>Bernd Möbius</a:t>
            </a:r>
          </a:p>
          <a:p>
            <a:pPr eaLnBrk="1" hangingPunct="1">
              <a:lnSpc>
                <a:spcPct val="50000"/>
              </a:lnSpc>
            </a:pPr>
            <a:endParaRPr lang="de-DE" sz="2400"/>
          </a:p>
          <a:p>
            <a:pPr eaLnBrk="1" hangingPunct="1">
              <a:lnSpc>
                <a:spcPct val="50000"/>
              </a:lnSpc>
            </a:pPr>
            <a:r>
              <a:rPr lang="de-DE"/>
              <a:t>Sprachwissenschaft und Sprachtechnologie</a:t>
            </a:r>
          </a:p>
          <a:p>
            <a:pPr eaLnBrk="1" hangingPunct="1">
              <a:lnSpc>
                <a:spcPct val="50000"/>
              </a:lnSpc>
            </a:pPr>
            <a:r>
              <a:rPr lang="de-DE"/>
              <a:t>Universität des Saarlandes</a:t>
            </a:r>
            <a:endParaRPr lang="de-DE" sz="1600"/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323850" y="1125538"/>
            <a:ext cx="84963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sz="2800"/>
              <a:t>Einführung in die Phonetik und Phonologie</a:t>
            </a:r>
          </a:p>
          <a:p>
            <a:pPr eaLnBrk="1" hangingPunct="1"/>
            <a:r>
              <a:rPr lang="de-DE" sz="2400" err="1"/>
              <a:t>SoSe</a:t>
            </a:r>
            <a:r>
              <a:rPr lang="de-DE" sz="2400"/>
              <a:t> 2024</a:t>
            </a:r>
            <a:endParaRPr lang="en-GB" sz="240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2054" name="Picture 6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uds-eul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37063"/>
            <a:ext cx="1568450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(nach Wiese, 2000)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44730" y="661383"/>
            <a:ext cx="8503733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1312" lvl="1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</a:rPr>
              <a:t>Definitionen der f</a:t>
            </a:r>
            <a:r>
              <a:rPr lang="de-DE">
                <a:latin typeface="Tahoma"/>
                <a:ea typeface="Tahoma"/>
                <a:cs typeface="Tahoma"/>
              </a:rPr>
              <a:t>ür das Deutsche verwendeten Merkmale</a:t>
            </a:r>
          </a:p>
          <a:p>
            <a:pPr marL="798512" lvl="1" indent="-457200" algn="l" eaLnBrk="1" hangingPunct="1">
              <a:buClr>
                <a:srgbClr val="0099CC"/>
              </a:buClr>
              <a:buFont typeface="+mj-lt"/>
              <a:buAutoNum type="arabicPeriod" startAt="5"/>
            </a:pPr>
            <a:r>
              <a:rPr lang="en-US" b="1">
                <a:sym typeface="Symbol"/>
              </a:rPr>
              <a:t>nasal/oral [nas]</a:t>
            </a:r>
            <a:r>
              <a:rPr lang="en-US">
                <a:sym typeface="Symbol"/>
              </a:rPr>
              <a:t>. Nasale Laute werden mit gesenktem Velum produziert, so dass die Luft (auch) durch den Nasaltrakt entstr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ömen kann.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31" y="2245587"/>
            <a:ext cx="8654537" cy="3888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F8E0E50-A809-E2C8-5653-8620973AA742}"/>
              </a:ext>
            </a:extLst>
          </p:cNvPr>
          <p:cNvSpPr/>
          <p:nvPr/>
        </p:nvSpPr>
        <p:spPr bwMode="auto">
          <a:xfrm>
            <a:off x="244730" y="3485535"/>
            <a:ext cx="8719757" cy="246888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334436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(nach Wiese, 2000)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31" y="2245587"/>
            <a:ext cx="8654537" cy="3888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F8E0E50-A809-E2C8-5653-8620973AA742}"/>
              </a:ext>
            </a:extLst>
          </p:cNvPr>
          <p:cNvSpPr/>
          <p:nvPr/>
        </p:nvSpPr>
        <p:spPr bwMode="auto">
          <a:xfrm>
            <a:off x="244730" y="3758213"/>
            <a:ext cx="8719757" cy="246888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44730" y="552201"/>
            <a:ext cx="8654537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1312" lvl="1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</a:rPr>
              <a:t>Definitionen der f</a:t>
            </a:r>
            <a:r>
              <a:rPr lang="de-DE">
                <a:latin typeface="Tahoma"/>
                <a:ea typeface="Tahoma"/>
                <a:cs typeface="Tahoma"/>
              </a:rPr>
              <a:t>ür das Deutsche verwendeten Merkmale</a:t>
            </a:r>
          </a:p>
          <a:p>
            <a:pPr marL="798512" lvl="1" indent="-457200" algn="l" eaLnBrk="1" hangingPunct="1">
              <a:buClr>
                <a:srgbClr val="0099CC"/>
              </a:buClr>
              <a:buFont typeface="+mj-lt"/>
              <a:buAutoNum type="arabicPeriod" startAt="6"/>
            </a:pPr>
            <a:r>
              <a:rPr lang="en-US" b="1">
                <a:latin typeface="Tahoma"/>
                <a:ea typeface="Tahoma"/>
                <a:cs typeface="Tahoma"/>
              </a:rPr>
              <a:t>spread/nonspread glottis [</a:t>
            </a:r>
            <a:r>
              <a:rPr lang="en-US" b="1">
                <a:latin typeface="Tahoma"/>
                <a:ea typeface="Tahoma"/>
                <a:cs typeface="Tahoma"/>
                <a:sym typeface="Symbol"/>
              </a:rPr>
              <a:t>spread]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Öffnungsgrad der Glottis; aspirierte Konsonanten und [h] werden mit geöffneter (gespreizter) Glottis produziert, wodurch eine nichtperiodische Komponente im akustischen Signal entsteht.</a:t>
            </a:r>
          </a:p>
        </p:txBody>
      </p:sp>
    </p:spTree>
    <p:extLst>
      <p:ext uri="{BB962C8B-B14F-4D97-AF65-F5344CB8AC3E}">
        <p14:creationId xmlns:p14="http://schemas.microsoft.com/office/powerpoint/2010/main" val="3544536087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(nach Wiese, 2000)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44730" y="661383"/>
            <a:ext cx="8503733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1312" lvl="1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</a:rPr>
              <a:t>Definitionen der f</a:t>
            </a:r>
            <a:r>
              <a:rPr lang="de-DE">
                <a:latin typeface="Tahoma"/>
                <a:ea typeface="Tahoma"/>
                <a:cs typeface="Tahoma"/>
              </a:rPr>
              <a:t>ür das Deutsche verwendeten Merkmale</a:t>
            </a:r>
          </a:p>
          <a:p>
            <a:pPr marL="798512" lvl="1" indent="-457200" algn="l" eaLnBrk="1" hangingPunct="1">
              <a:buClr>
                <a:srgbClr val="0099CC"/>
              </a:buClr>
              <a:buFont typeface="+mj-lt"/>
              <a:buAutoNum type="arabicPeriod" startAt="7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constricted/nonconstricted glottis [constr]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Öffnungsgrad der Glottis; glottale und glottalisierte Laute werden mit verengter Glottis produziert, die eine modale Phonation verhindert.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31" y="2245587"/>
            <a:ext cx="8654537" cy="3888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F8E0E50-A809-E2C8-5653-8620973AA742}"/>
              </a:ext>
            </a:extLst>
          </p:cNvPr>
          <p:cNvSpPr/>
          <p:nvPr/>
        </p:nvSpPr>
        <p:spPr bwMode="auto">
          <a:xfrm>
            <a:off x="244730" y="3991512"/>
            <a:ext cx="8719757" cy="246888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265358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(nach Wiese, 2000)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44730" y="661383"/>
            <a:ext cx="8503733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1312" lvl="1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</a:rPr>
              <a:t>Definitionen der f</a:t>
            </a:r>
            <a:r>
              <a:rPr lang="de-DE">
                <a:latin typeface="Tahoma"/>
                <a:ea typeface="Tahoma"/>
                <a:cs typeface="Tahoma"/>
              </a:rPr>
              <a:t>ür das Deutsche verwendeten Merkmale</a:t>
            </a:r>
          </a:p>
          <a:p>
            <a:pPr marL="798512" lvl="1" indent="-457200" algn="l" eaLnBrk="1" hangingPunct="1">
              <a:buClr>
                <a:srgbClr val="0099CC"/>
              </a:buClr>
              <a:buFont typeface="+mj-lt"/>
              <a:buAutoNum type="arabicPeriod" startAt="8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labial/nonlabial [lab]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Labiale Laute werden mit einer Verengung an den Lippen produziert.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31" y="2245587"/>
            <a:ext cx="8654537" cy="3888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F8E0E50-A809-E2C8-5653-8620973AA742}"/>
              </a:ext>
            </a:extLst>
          </p:cNvPr>
          <p:cNvSpPr/>
          <p:nvPr/>
        </p:nvSpPr>
        <p:spPr bwMode="auto">
          <a:xfrm>
            <a:off x="252030" y="4179837"/>
            <a:ext cx="8719757" cy="246888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539687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(nach Wiese, 2000)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31" y="2245587"/>
            <a:ext cx="8654537" cy="3888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F8E0E50-A809-E2C8-5653-8620973AA742}"/>
              </a:ext>
            </a:extLst>
          </p:cNvPr>
          <p:cNvSpPr/>
          <p:nvPr/>
        </p:nvSpPr>
        <p:spPr bwMode="auto">
          <a:xfrm>
            <a:off x="244730" y="4397252"/>
            <a:ext cx="8719757" cy="246888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44730" y="552201"/>
            <a:ext cx="8654537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1312" lvl="1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</a:rPr>
              <a:t>Definitionen der f</a:t>
            </a:r>
            <a:r>
              <a:rPr lang="de-DE">
                <a:latin typeface="Tahoma"/>
                <a:ea typeface="Tahoma"/>
                <a:cs typeface="Tahoma"/>
              </a:rPr>
              <a:t>ür das Deutsche verwendeten Merkmale</a:t>
            </a:r>
          </a:p>
          <a:p>
            <a:pPr marL="798512" lvl="1" indent="-457200" algn="l" eaLnBrk="1" hangingPunct="1">
              <a:buClr>
                <a:srgbClr val="0099CC"/>
              </a:buClr>
              <a:buFont typeface="+mj-lt"/>
              <a:buAutoNum type="arabicPeriod" startAt="9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dental/nondental [dent]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Dentale Konsonanten werden unter Verwendung der Zähne als pasivem Artikulator produziert, oft als zusätzliche Artikulationsstelle, z.B. zur Unterscheidung zweischen bilabialen und labiodentalen Lauten.</a:t>
            </a:r>
          </a:p>
        </p:txBody>
      </p:sp>
    </p:spTree>
    <p:extLst>
      <p:ext uri="{BB962C8B-B14F-4D97-AF65-F5344CB8AC3E}">
        <p14:creationId xmlns:p14="http://schemas.microsoft.com/office/powerpoint/2010/main" val="1206629318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(nach Wiese, 2000)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44730" y="661383"/>
            <a:ext cx="8503733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1312" lvl="1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</a:rPr>
              <a:t>Definitionen der f</a:t>
            </a:r>
            <a:r>
              <a:rPr lang="de-DE">
                <a:latin typeface="Tahoma"/>
                <a:ea typeface="Tahoma"/>
                <a:cs typeface="Tahoma"/>
              </a:rPr>
              <a:t>ür das Deutsche verwendeten Merkmale</a:t>
            </a:r>
          </a:p>
          <a:p>
            <a:pPr marL="798512" lvl="1" indent="-457200" algn="l" eaLnBrk="1" hangingPunct="1">
              <a:buClr>
                <a:srgbClr val="0099CC"/>
              </a:buClr>
              <a:buFont typeface="+mj-lt"/>
              <a:buAutoNum type="arabicPeriod" startAt="10"/>
            </a:pPr>
            <a:r>
              <a:rPr lang="en-US" b="1">
                <a:sym typeface="Symbol"/>
              </a:rPr>
              <a:t>coronal/noncoronal[cor]</a:t>
            </a:r>
            <a:r>
              <a:rPr lang="en-US">
                <a:sym typeface="Symbol"/>
              </a:rPr>
              <a:t>. Koronale Laute werden durch Ann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äherung des Zungenblattes an die Zähne oder den harten Gaumen produziert.</a:t>
            </a:r>
            <a:endParaRPr lang="de-DE"/>
          </a:p>
          <a:p>
            <a:pPr marL="798512" lvl="1" indent="-457200" algn="l" eaLnBrk="1" hangingPunct="1">
              <a:buClr>
                <a:srgbClr val="0099CC"/>
              </a:buClr>
              <a:buFont typeface="+mj-lt"/>
              <a:buAutoNum type="arabicPeriod" startAt="10"/>
            </a:pP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31" y="2245587"/>
            <a:ext cx="8654537" cy="3888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F8E0E50-A809-E2C8-5653-8620973AA742}"/>
              </a:ext>
            </a:extLst>
          </p:cNvPr>
          <p:cNvSpPr/>
          <p:nvPr/>
        </p:nvSpPr>
        <p:spPr bwMode="auto">
          <a:xfrm>
            <a:off x="244730" y="4653136"/>
            <a:ext cx="8719757" cy="246888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748127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(nach Wiese, 2000)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31" y="2245587"/>
            <a:ext cx="8654537" cy="3888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F8E0E50-A809-E2C8-5653-8620973AA742}"/>
              </a:ext>
            </a:extLst>
          </p:cNvPr>
          <p:cNvSpPr/>
          <p:nvPr/>
        </p:nvSpPr>
        <p:spPr bwMode="auto">
          <a:xfrm>
            <a:off x="244730" y="4840346"/>
            <a:ext cx="8719757" cy="548640"/>
          </a:xfrm>
          <a:prstGeom prst="rect">
            <a:avLst/>
          </a:prstGeom>
          <a:noFill/>
          <a:ln w="31750" cap="flat" cmpd="sng" algn="ctr">
            <a:solidFill>
              <a:srgbClr val="FF0000">
                <a:alpha val="95000"/>
              </a:srgbClr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44730" y="552201"/>
            <a:ext cx="8654537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11"/>
            </a:pPr>
            <a:r>
              <a:rPr lang="en-US" b="1">
                <a:latin typeface="Tahoma"/>
                <a:ea typeface="Tahoma"/>
                <a:cs typeface="Tahoma"/>
              </a:rPr>
              <a:t>dorsal/nondorsal [</a:t>
            </a:r>
            <a:r>
              <a:rPr lang="en-US" b="1">
                <a:latin typeface="Tahoma"/>
                <a:ea typeface="Tahoma"/>
                <a:cs typeface="Tahoma"/>
                <a:sym typeface="Symbol"/>
              </a:rPr>
              <a:t>dors]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Dorsale Laute werden durch Annäherung des Zungenrückens an den harten oder weichen Gaumen produziert.</a:t>
            </a:r>
          </a:p>
          <a:p>
            <a:pPr marL="723900" lvl="1" indent="-377825" algn="l" eaLnBrk="1" hangingPunct="1">
              <a:buClr>
                <a:srgbClr val="0099CC"/>
              </a:buClr>
              <a:buFont typeface="+mj-lt"/>
              <a:buAutoNum type="arabicPeriod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d. front/nonfront [front]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Sekundäres Merkmal dorsaler Laute, z.B. zur Unterscheidung zwischen palatalen und velaren Lauten.</a:t>
            </a:r>
          </a:p>
        </p:txBody>
      </p:sp>
    </p:spTree>
    <p:extLst>
      <p:ext uri="{BB962C8B-B14F-4D97-AF65-F5344CB8AC3E}">
        <p14:creationId xmlns:p14="http://schemas.microsoft.com/office/powerpoint/2010/main" val="2001017876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(nach Wiese, 2000)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31" y="2245587"/>
            <a:ext cx="8654537" cy="3888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F8E0E50-A809-E2C8-5653-8620973AA742}"/>
              </a:ext>
            </a:extLst>
          </p:cNvPr>
          <p:cNvSpPr/>
          <p:nvPr/>
        </p:nvSpPr>
        <p:spPr bwMode="auto">
          <a:xfrm>
            <a:off x="244730" y="5385394"/>
            <a:ext cx="8719757" cy="640080"/>
          </a:xfrm>
          <a:prstGeom prst="rect">
            <a:avLst/>
          </a:prstGeom>
          <a:noFill/>
          <a:ln w="31750" cap="flat" cmpd="sng" algn="ctr">
            <a:solidFill>
              <a:srgbClr val="FF0000">
                <a:alpha val="95000"/>
              </a:srgbClr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44730" y="552201"/>
            <a:ext cx="8654537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12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tongue position [tpos]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Verwendet für Laute, bei deren Produktion die Zunge</a:t>
            </a:r>
            <a:r>
              <a:rPr lang="de-DE">
                <a:latin typeface="Tahoma"/>
                <a:ea typeface="Tahoma"/>
                <a:cs typeface="Tahoma"/>
                <a:sym typeface="Symbol"/>
              </a:rPr>
              <a:t> als unabhängiger Artikulator fungiert; nicht immer distinktiv; alle Konsonanten außer laryngalen/glottalen Lauten.</a:t>
            </a:r>
            <a:endParaRPr lang="en-US">
              <a:latin typeface="Tahoma"/>
              <a:ea typeface="Tahoma"/>
              <a:cs typeface="Tahoma"/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2697324296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(nach Wiese, 2000)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31" y="2245587"/>
            <a:ext cx="8654537" cy="3888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F8E0E50-A809-E2C8-5653-8620973AA742}"/>
              </a:ext>
            </a:extLst>
          </p:cNvPr>
          <p:cNvSpPr/>
          <p:nvPr/>
        </p:nvSpPr>
        <p:spPr bwMode="auto">
          <a:xfrm>
            <a:off x="244730" y="5385394"/>
            <a:ext cx="8719757" cy="640080"/>
          </a:xfrm>
          <a:prstGeom prst="rect">
            <a:avLst/>
          </a:prstGeom>
          <a:noFill/>
          <a:ln w="31750" cap="flat" cmpd="sng" algn="ctr">
            <a:solidFill>
              <a:srgbClr val="FF0000">
                <a:alpha val="95000"/>
              </a:srgbClr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44730" y="497452"/>
            <a:ext cx="8654537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803275" lvl="1" indent="-457200" algn="l" eaLnBrk="1" hangingPunct="1">
              <a:buClr>
                <a:srgbClr val="0099CC"/>
              </a:buClr>
              <a:buFont typeface="+mj-lt"/>
              <a:buAutoNum type="arabicPeriod" startAt="12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tongue position [tpos]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</a:t>
            </a:r>
          </a:p>
          <a:p>
            <a:pPr marL="1292225" lvl="2" indent="-377825" algn="l" eaLnBrk="1" hangingPunct="1">
              <a:buClr>
                <a:srgbClr val="0099CC"/>
              </a:buClr>
              <a:buFont typeface="+mj-lt"/>
              <a:buAutoNum type="arabicPeriod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t.p. high/nonhigh [high]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Sekundäres Merkmal für Laute, deren Produktion eine aktive Anhebung der Zunge involviert.</a:t>
            </a:r>
          </a:p>
          <a:p>
            <a:pPr marL="1292225" lvl="2" indent="-377825" algn="l" eaLnBrk="1" hangingPunct="1">
              <a:buClr>
                <a:srgbClr val="0099CC"/>
              </a:buClr>
              <a:buFont typeface="+mj-lt"/>
              <a:buAutoNum type="arabicPeriod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t.p. low/nonlow [low]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Sekundäres Merkmal für Laute, deren Produktion eine aktive Absenkung der Zunge involviert.</a:t>
            </a:r>
          </a:p>
        </p:txBody>
      </p:sp>
    </p:spTree>
    <p:extLst>
      <p:ext uri="{BB962C8B-B14F-4D97-AF65-F5344CB8AC3E}">
        <p14:creationId xmlns:p14="http://schemas.microsoft.com/office/powerpoint/2010/main" val="4221391310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(nach Wiese, 2000)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13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high/nonhigh [high]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Hohe Laute werden mit relativ nach oben bewegter Zunge produziert.</a:t>
            </a:r>
            <a:endParaRPr lang="de-DE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47" y="1936882"/>
            <a:ext cx="8739681" cy="2362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07453F7-E035-1E03-F24D-68DD21D1E34F}"/>
              </a:ext>
            </a:extLst>
          </p:cNvPr>
          <p:cNvSpPr/>
          <p:nvPr/>
        </p:nvSpPr>
        <p:spPr bwMode="auto">
          <a:xfrm>
            <a:off x="241847" y="2492896"/>
            <a:ext cx="8719757" cy="246888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64227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523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523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l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73523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GB" sz="2800">
                <a:solidFill>
                  <a:schemeClr val="bg1"/>
                </a:solidFill>
              </a:rPr>
              <a:t>    </a:t>
            </a:r>
            <a:r>
              <a:rPr lang="en-GB" sz="2800" err="1">
                <a:solidFill>
                  <a:schemeClr val="bg1"/>
                </a:solidFill>
              </a:rPr>
              <a:t>Distinktive</a:t>
            </a:r>
            <a:r>
              <a:rPr lang="en-GB" sz="2800">
                <a:solidFill>
                  <a:schemeClr val="bg1"/>
                </a:solidFill>
              </a:rPr>
              <a:t> </a:t>
            </a:r>
            <a:r>
              <a:rPr lang="en-GB" sz="2800" err="1">
                <a:solidFill>
                  <a:schemeClr val="bg1"/>
                </a:solidFill>
              </a:rPr>
              <a:t>Merkmale</a:t>
            </a:r>
            <a:endParaRPr lang="en-GB" sz="2800">
              <a:solidFill>
                <a:schemeClr val="bg1"/>
              </a:solidFill>
            </a:endParaRPr>
          </a:p>
        </p:txBody>
      </p:sp>
      <p:sp>
        <p:nvSpPr>
          <p:cNvPr id="735237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4675" indent="-23336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225425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362200" indent="-457200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3009900" indent="-457200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4671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9243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3815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8387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 err="1">
                <a:latin typeface="Tahoma" pitchFamily="34" charset="0"/>
              </a:rPr>
              <a:t>Ziel</a:t>
            </a:r>
            <a:r>
              <a:rPr lang="en-US" sz="2000">
                <a:latin typeface="Tahoma" pitchFamily="34" charset="0"/>
              </a:rPr>
              <a:t> der </a:t>
            </a:r>
            <a:r>
              <a:rPr lang="en-US" sz="2000" err="1">
                <a:latin typeface="Tahoma" pitchFamily="34" charset="0"/>
              </a:rPr>
              <a:t>Verwendung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distinktiver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Merkmale</a:t>
            </a:r>
            <a:endParaRPr lang="en-US" sz="2000">
              <a:latin typeface="Tahoma" pitchFamily="34" charset="0"/>
            </a:endParaRPr>
          </a:p>
          <a:p>
            <a:pPr lvl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 err="1">
                <a:latin typeface="Tahoma" pitchFamily="34" charset="0"/>
              </a:rPr>
              <a:t>Beschreibung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aller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Sprachlaute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aller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Sprachen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mit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einem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universellen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Inventar</a:t>
            </a:r>
            <a:r>
              <a:rPr lang="en-US" sz="2000">
                <a:latin typeface="Tahoma" pitchFamily="34" charset="0"/>
              </a:rPr>
              <a:t> von </a:t>
            </a:r>
            <a:r>
              <a:rPr lang="en-US" sz="2000" err="1">
                <a:latin typeface="Tahoma" pitchFamily="34" charset="0"/>
              </a:rPr>
              <a:t>Merkmalen</a:t>
            </a:r>
            <a:endParaRPr lang="en-US" sz="2000">
              <a:latin typeface="Tahoma" pitchFamily="34" charset="0"/>
            </a:endParaRPr>
          </a:p>
          <a:p>
            <a:pPr lvl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 err="1">
                <a:latin typeface="Tahoma" pitchFamily="34" charset="0"/>
              </a:rPr>
              <a:t>Beschreibung</a:t>
            </a:r>
            <a:r>
              <a:rPr lang="en-US" sz="2000">
                <a:latin typeface="Tahoma" pitchFamily="34" charset="0"/>
              </a:rPr>
              <a:t> von </a:t>
            </a:r>
            <a:r>
              <a:rPr lang="en-US" sz="2000" err="1">
                <a:latin typeface="Tahoma" pitchFamily="34" charset="0"/>
              </a:rPr>
              <a:t>Phonemen</a:t>
            </a:r>
            <a:r>
              <a:rPr lang="en-US" sz="2000">
                <a:latin typeface="Tahoma" pitchFamily="34" charset="0"/>
              </a:rPr>
              <a:t>/</a:t>
            </a:r>
            <a:r>
              <a:rPr lang="en-US" sz="2000" err="1">
                <a:latin typeface="Tahoma" pitchFamily="34" charset="0"/>
              </a:rPr>
              <a:t>Allophonen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einer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Sprache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durch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einen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Vektor</a:t>
            </a:r>
            <a:r>
              <a:rPr lang="en-US" sz="2000">
                <a:latin typeface="Tahoma" pitchFamily="34" charset="0"/>
              </a:rPr>
              <a:t> (</a:t>
            </a:r>
            <a:r>
              <a:rPr lang="en-US" sz="2000" err="1">
                <a:latin typeface="Tahoma" pitchFamily="34" charset="0"/>
              </a:rPr>
              <a:t>zumeist</a:t>
            </a:r>
            <a:r>
              <a:rPr lang="en-US" sz="2000">
                <a:latin typeface="Tahoma" pitchFamily="34" charset="0"/>
              </a:rPr>
              <a:t>) bin</a:t>
            </a:r>
            <a:r>
              <a:rPr lang="de-DE" sz="2000" err="1">
                <a:latin typeface="Tahoma" pitchFamily="34" charset="0"/>
              </a:rPr>
              <a:t>ärer</a:t>
            </a:r>
            <a:r>
              <a:rPr lang="de-DE" sz="2000">
                <a:latin typeface="Tahoma" pitchFamily="34" charset="0"/>
              </a:rPr>
              <a:t> Merkmale</a:t>
            </a:r>
            <a:endParaRPr lang="en-US" sz="2000">
              <a:latin typeface="Tahoma" pitchFamily="34" charset="0"/>
            </a:endParaRPr>
          </a:p>
          <a:p>
            <a:pPr lvl="2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 err="1">
                <a:latin typeface="Tahoma" pitchFamily="34" charset="0"/>
              </a:rPr>
              <a:t>jedes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Phonem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unterscheidet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sich</a:t>
            </a:r>
            <a:r>
              <a:rPr lang="en-US" sz="2000">
                <a:latin typeface="Tahoma" pitchFamily="34" charset="0"/>
              </a:rPr>
              <a:t> von </a:t>
            </a:r>
            <a:r>
              <a:rPr lang="en-US" sz="2000" err="1">
                <a:latin typeface="Tahoma" pitchFamily="34" charset="0"/>
              </a:rPr>
              <a:t>allen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anderen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durch</a:t>
            </a:r>
            <a:r>
              <a:rPr lang="en-US" sz="2000">
                <a:latin typeface="Tahoma" pitchFamily="34" charset="0"/>
              </a:rPr>
              <a:t> seine </a:t>
            </a:r>
            <a:r>
              <a:rPr lang="en-US" sz="2000" err="1">
                <a:latin typeface="Tahoma" pitchFamily="34" charset="0"/>
              </a:rPr>
              <a:t>spezifische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Konstellation</a:t>
            </a:r>
            <a:r>
              <a:rPr lang="en-US" sz="2000">
                <a:latin typeface="Tahoma" pitchFamily="34" charset="0"/>
              </a:rPr>
              <a:t> von </a:t>
            </a:r>
            <a:r>
              <a:rPr lang="en-US" sz="2000" err="1">
                <a:latin typeface="Tahoma" pitchFamily="34" charset="0"/>
              </a:rPr>
              <a:t>Merkmalsausprägungen</a:t>
            </a:r>
            <a:endParaRPr lang="en-US" sz="2000">
              <a:latin typeface="Tahoma" pitchFamily="34" charset="0"/>
            </a:endParaRPr>
          </a:p>
          <a:p>
            <a:pPr lvl="2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>
                <a:latin typeface="Tahoma" pitchFamily="34" charset="0"/>
              </a:rPr>
              <a:t>die </a:t>
            </a:r>
            <a:r>
              <a:rPr lang="en-US" sz="2000" err="1">
                <a:latin typeface="Tahoma" pitchFamily="34" charset="0"/>
              </a:rPr>
              <a:t>bedeutungsunterscheidende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Funktion</a:t>
            </a:r>
            <a:r>
              <a:rPr lang="en-US" sz="2000">
                <a:latin typeface="Tahoma" pitchFamily="34" charset="0"/>
              </a:rPr>
              <a:t> von </a:t>
            </a:r>
            <a:r>
              <a:rPr lang="en-US" sz="2000" err="1">
                <a:latin typeface="Tahoma" pitchFamily="34" charset="0"/>
              </a:rPr>
              <a:t>Phonemen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wird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durch</a:t>
            </a:r>
            <a:r>
              <a:rPr lang="en-US" sz="2000">
                <a:latin typeface="Tahoma" pitchFamily="34" charset="0"/>
              </a:rPr>
              <a:t> seine </a:t>
            </a:r>
            <a:r>
              <a:rPr lang="en-US" sz="2000" err="1">
                <a:latin typeface="Tahoma" pitchFamily="34" charset="0"/>
              </a:rPr>
              <a:t>distinktiven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Merkmale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bewirkt</a:t>
            </a:r>
            <a:endParaRPr lang="en-US" sz="2000">
              <a:latin typeface="Tahoma" pitchFamily="34" charset="0"/>
            </a:endParaRPr>
          </a:p>
          <a:p>
            <a:pPr lvl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 err="1">
                <a:latin typeface="Tahoma" pitchFamily="34" charset="0"/>
              </a:rPr>
              <a:t>Erfassung</a:t>
            </a:r>
            <a:r>
              <a:rPr lang="en-US" sz="2000">
                <a:latin typeface="Tahoma" pitchFamily="34" charset="0"/>
              </a:rPr>
              <a:t> von </a:t>
            </a:r>
            <a:r>
              <a:rPr lang="en-US" sz="2000" err="1">
                <a:latin typeface="Tahoma" pitchFamily="34" charset="0"/>
              </a:rPr>
              <a:t>Regularitäten</a:t>
            </a:r>
            <a:r>
              <a:rPr lang="en-US" sz="2000">
                <a:latin typeface="Tahoma" pitchFamily="34" charset="0"/>
              </a:rPr>
              <a:t> in </a:t>
            </a:r>
            <a:r>
              <a:rPr lang="en-US" sz="2000" err="1">
                <a:latin typeface="Tahoma" pitchFamily="34" charset="0"/>
              </a:rPr>
              <a:t>Lautsystemen</a:t>
            </a:r>
            <a:endParaRPr lang="en-US" sz="2000">
              <a:latin typeface="Tahoma" pitchFamily="34" charset="0"/>
            </a:endParaRPr>
          </a:p>
          <a:p>
            <a:pPr lvl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 err="1">
                <a:latin typeface="Tahoma" pitchFamily="34" charset="0"/>
              </a:rPr>
              <a:t>Erfassung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natürlicher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Lautklassen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mit</a:t>
            </a:r>
            <a:r>
              <a:rPr lang="en-US" sz="2000">
                <a:latin typeface="Tahoma" pitchFamily="34" charset="0"/>
              </a:rPr>
              <a:t> </a:t>
            </a:r>
            <a:r>
              <a:rPr lang="en-US" sz="2000" err="1">
                <a:latin typeface="Tahoma" pitchFamily="34" charset="0"/>
              </a:rPr>
              <a:t>gemeinsamen</a:t>
            </a:r>
            <a:r>
              <a:rPr lang="en-US" sz="2000">
                <a:latin typeface="Tahoma" pitchFamily="34" charset="0"/>
              </a:rPr>
              <a:t> Eigenschaften</a:t>
            </a:r>
            <a:endParaRPr lang="en-US" sz="2000" i="1">
              <a:latin typeface="Tahoma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CDBC5F-C9B8-4A9B-909E-023E91BECC8A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072048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(nach Wiese, 2000)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14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low/nonlow [low]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Tiefe Laute werden mit relativ nach unten bewegter Zunge produziert.</a:t>
            </a:r>
            <a:endParaRPr lang="de-DE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47" y="1936882"/>
            <a:ext cx="8739681" cy="2362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07453F7-E035-1E03-F24D-68DD21D1E34F}"/>
              </a:ext>
            </a:extLst>
          </p:cNvPr>
          <p:cNvSpPr/>
          <p:nvPr/>
        </p:nvSpPr>
        <p:spPr bwMode="auto">
          <a:xfrm>
            <a:off x="241847" y="2754314"/>
            <a:ext cx="8719757" cy="246888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955467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(nach Wiese, 2000)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15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front/nonfront [front]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Vordere Laute werden mit relativ nach vorne bewegter Zunge produziert.</a:t>
            </a:r>
            <a:endParaRPr lang="de-DE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47" y="1936882"/>
            <a:ext cx="8739681" cy="2362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07453F7-E035-1E03-F24D-68DD21D1E34F}"/>
              </a:ext>
            </a:extLst>
          </p:cNvPr>
          <p:cNvSpPr/>
          <p:nvPr/>
        </p:nvSpPr>
        <p:spPr bwMode="auto">
          <a:xfrm>
            <a:off x="241847" y="2971755"/>
            <a:ext cx="8719757" cy="246888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171476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(nach Wiese, 2000)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16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back/nonback [back]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Hintere Laute werden mit relativ nach hinten bewegter Zunge produziert.</a:t>
            </a:r>
            <a:endParaRPr lang="de-DE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47" y="1936882"/>
            <a:ext cx="8739681" cy="2362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07453F7-E035-1E03-F24D-68DD21D1E34F}"/>
              </a:ext>
            </a:extLst>
          </p:cNvPr>
          <p:cNvSpPr/>
          <p:nvPr/>
        </p:nvSpPr>
        <p:spPr bwMode="auto">
          <a:xfrm>
            <a:off x="227383" y="3233169"/>
            <a:ext cx="8719757" cy="246888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602518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(nach Wiese, 2000)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17"/>
            </a:pPr>
            <a:r>
              <a:rPr lang="en-US" b="1">
                <a:latin typeface="Tahoma"/>
                <a:ea typeface="Tahoma"/>
                <a:cs typeface="Tahoma"/>
              </a:rPr>
              <a:t>rounded/unrounded [</a:t>
            </a:r>
            <a:r>
              <a:rPr lang="en-US" b="1">
                <a:latin typeface="Tahoma"/>
                <a:ea typeface="Tahoma"/>
                <a:cs typeface="Tahoma"/>
                <a:sym typeface="Symbol"/>
              </a:rPr>
              <a:t>round]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Gerundete Laute werden mit vorgestülpten Lippen produziert.</a:t>
            </a:r>
            <a:endParaRPr lang="de-DE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47" y="1936882"/>
            <a:ext cx="8739681" cy="2362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07453F7-E035-1E03-F24D-68DD21D1E34F}"/>
              </a:ext>
            </a:extLst>
          </p:cNvPr>
          <p:cNvSpPr/>
          <p:nvPr/>
        </p:nvSpPr>
        <p:spPr bwMode="auto">
          <a:xfrm>
            <a:off x="236665" y="3451840"/>
            <a:ext cx="8719757" cy="246888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925442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(nach Wiese, 2000)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18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advanced/nonadvanced tongue root [ATR]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Laute mit bzw. ohne vorgezogene Zungenwurzel; davon abhängig Erweiterung des pharyngalen Raums.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47" y="1936882"/>
            <a:ext cx="8739681" cy="2362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07453F7-E035-1E03-F24D-68DD21D1E34F}"/>
              </a:ext>
            </a:extLst>
          </p:cNvPr>
          <p:cNvSpPr/>
          <p:nvPr/>
        </p:nvSpPr>
        <p:spPr bwMode="auto">
          <a:xfrm>
            <a:off x="241847" y="3703320"/>
            <a:ext cx="8719757" cy="246888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128024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(nach Wiese, 2000)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19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long/short [long]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Lange bzw. kurze Laute.</a:t>
            </a:r>
            <a:r>
              <a:rPr lang="en-US" b="1">
                <a:latin typeface="Tahoma"/>
                <a:ea typeface="Tahoma"/>
                <a:cs typeface="Tahoma"/>
                <a:sym typeface="Symbol"/>
              </a:rPr>
              <a:t> 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19"/>
            </a:pPr>
            <a:endParaRPr lang="en-US">
              <a:latin typeface="Tahoma"/>
              <a:ea typeface="Tahoma"/>
              <a:cs typeface="Tahoma"/>
              <a:sym typeface="Symbol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47" y="1936882"/>
            <a:ext cx="8739681" cy="2362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07453F7-E035-1E03-F24D-68DD21D1E34F}"/>
              </a:ext>
            </a:extLst>
          </p:cNvPr>
          <p:cNvSpPr/>
          <p:nvPr/>
        </p:nvSpPr>
        <p:spPr bwMode="auto">
          <a:xfrm>
            <a:off x="241847" y="3945461"/>
            <a:ext cx="8719757" cy="246888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18965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  <a:sym typeface="Symbol"/>
              </a:rPr>
              <a:t>Weitere gebr</a:t>
            </a:r>
            <a:r>
              <a:rPr lang="de-DE">
                <a:latin typeface="Tahoma"/>
                <a:ea typeface="Tahoma"/>
                <a:cs typeface="Tahoma"/>
                <a:sym typeface="Symbol"/>
              </a:rPr>
              <a:t>äuchliche Merkmale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: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20"/>
            </a:pPr>
            <a:r>
              <a:rPr lang="en-US" b="1">
                <a:latin typeface="Tahoma"/>
                <a:ea typeface="Tahoma"/>
                <a:cs typeface="Tahoma"/>
              </a:rPr>
              <a:t>anterior/posterior [</a:t>
            </a:r>
            <a:r>
              <a:rPr lang="en-US" b="1">
                <a:latin typeface="Tahoma"/>
                <a:ea typeface="Tahoma"/>
                <a:cs typeface="Tahoma"/>
                <a:sym typeface="Symbol"/>
              </a:rPr>
              <a:t>ant]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Laute mit einer Verengung im Bereich der Alveolen (anterior) bzw. des Gaumens (posterior).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20"/>
            </a:pPr>
            <a:endParaRPr lang="en-US">
              <a:latin typeface="Tahoma"/>
              <a:ea typeface="Tahoma"/>
              <a:cs typeface="Tahoma"/>
              <a:sym typeface="Symbol"/>
            </a:endParaRPr>
          </a:p>
          <a:p>
            <a:pPr marL="0" indent="0" algn="l" eaLnBrk="1" hangingPunct="1">
              <a:buClr>
                <a:srgbClr val="0099CC"/>
              </a:buClr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	[+ant]				[-ant]</a:t>
            </a:r>
          </a:p>
          <a:p>
            <a:pPr marL="0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  <a:sym typeface="Symbol"/>
              </a:rPr>
              <a:t>	dental				retroflex</a:t>
            </a:r>
          </a:p>
          <a:p>
            <a:pPr marL="0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  <a:sym typeface="Symbol"/>
              </a:rPr>
              <a:t>	alveolar				postalveolar</a:t>
            </a:r>
          </a:p>
          <a:p>
            <a:pPr marL="0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  <a:sym typeface="Symbol"/>
              </a:rPr>
              <a:t>					palatal</a:t>
            </a:r>
          </a:p>
        </p:txBody>
      </p:sp>
    </p:spTree>
    <p:extLst>
      <p:ext uri="{BB962C8B-B14F-4D97-AF65-F5344CB8AC3E}">
        <p14:creationId xmlns:p14="http://schemas.microsoft.com/office/powerpoint/2010/main" val="3516737936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  <a:sym typeface="Symbol"/>
              </a:rPr>
              <a:t>Weitere gebr</a:t>
            </a:r>
            <a:r>
              <a:rPr lang="de-DE">
                <a:latin typeface="Tahoma"/>
                <a:ea typeface="Tahoma"/>
                <a:cs typeface="Tahoma"/>
                <a:sym typeface="Symbol"/>
              </a:rPr>
              <a:t>äuchliche Merkmale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: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21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distributed/nondistributed [dist]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Distribuierte Laute werden mit einer Verengung des Vokaltrakts über einen größeren Abschnitt der midsagittalen Achse produziert.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21"/>
            </a:pPr>
            <a:endParaRPr lang="en-US">
              <a:latin typeface="Tahoma"/>
              <a:ea typeface="Tahoma"/>
              <a:cs typeface="Tahoma"/>
              <a:sym typeface="Symbol"/>
            </a:endParaRPr>
          </a:p>
          <a:p>
            <a:pPr marL="0" indent="0" algn="l" eaLnBrk="1" hangingPunct="1">
              <a:buClr>
                <a:srgbClr val="0099CC"/>
              </a:buClr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	[+dist]				[-dist]</a:t>
            </a:r>
          </a:p>
          <a:p>
            <a:pPr marL="0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  <a:sym typeface="Symbol"/>
              </a:rPr>
              <a:t>	dental				alveolar</a:t>
            </a:r>
          </a:p>
          <a:p>
            <a:pPr marL="0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  <a:sym typeface="Symbol"/>
              </a:rPr>
              <a:t>	postalveolar			retroflex</a:t>
            </a:r>
          </a:p>
          <a:p>
            <a:pPr marL="0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  <a:sym typeface="Symbol"/>
              </a:rPr>
              <a:t>	palatal</a:t>
            </a:r>
          </a:p>
        </p:txBody>
      </p:sp>
    </p:spTree>
    <p:extLst>
      <p:ext uri="{BB962C8B-B14F-4D97-AF65-F5344CB8AC3E}">
        <p14:creationId xmlns:p14="http://schemas.microsoft.com/office/powerpoint/2010/main" val="2182131340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5109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  <a:sym typeface="Symbol"/>
              </a:rPr>
              <a:t>Weitere gebr</a:t>
            </a:r>
            <a:r>
              <a:rPr lang="de-DE">
                <a:latin typeface="Tahoma"/>
                <a:ea typeface="Tahoma"/>
                <a:cs typeface="Tahoma"/>
                <a:sym typeface="Symbol"/>
              </a:rPr>
              <a:t>äuchliche Merkmale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: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22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strident/nonstrident [strid]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Bei scharfen Lauten bricht sich der Luftstrom an zwei Oberflächen: bei Verengung an den Alveolen oder dicht dahinter zusätzlich an den Zähnen, wodurch eine intensive Friktionskomponente entsteht.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22"/>
            </a:pPr>
            <a:endParaRPr lang="en-US">
              <a:latin typeface="Tahoma"/>
              <a:ea typeface="Tahoma"/>
              <a:cs typeface="Tahoma"/>
              <a:sym typeface="Symbol"/>
            </a:endParaRPr>
          </a:p>
          <a:p>
            <a:pPr marL="0" indent="0" algn="l" eaLnBrk="1" hangingPunct="1">
              <a:buClr>
                <a:srgbClr val="0099CC"/>
              </a:buClr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	[+strid]			[-strid]</a:t>
            </a:r>
          </a:p>
          <a:p>
            <a:pPr marL="0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  <a:sym typeface="Symbol"/>
              </a:rPr>
              <a:t>	/s/				/</a:t>
            </a:r>
            <a:r>
              <a:rPr lang="el-GR">
                <a:latin typeface="Tahoma"/>
                <a:ea typeface="Tahoma"/>
                <a:cs typeface="Tahoma"/>
                <a:sym typeface="Symbol"/>
              </a:rPr>
              <a:t>θ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/</a:t>
            </a:r>
          </a:p>
          <a:p>
            <a:pPr marL="0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  <a:sym typeface="Symbol"/>
              </a:rPr>
              <a:t>	/z/				/ð/</a:t>
            </a:r>
          </a:p>
          <a:p>
            <a:pPr marL="0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  <a:sym typeface="Symbol"/>
              </a:rPr>
              <a:t>	/ʃ/				/ç/</a:t>
            </a:r>
          </a:p>
          <a:p>
            <a:pPr marL="0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  <a:sym typeface="Symbol"/>
              </a:rPr>
              <a:t>	/ʒ/				/j/</a:t>
            </a:r>
          </a:p>
          <a:p>
            <a:pPr marL="0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  <a:sym typeface="Symbol"/>
              </a:rPr>
              <a:t>	/t/				/ts/</a:t>
            </a:r>
          </a:p>
        </p:txBody>
      </p:sp>
    </p:spTree>
    <p:extLst>
      <p:ext uri="{BB962C8B-B14F-4D97-AF65-F5344CB8AC3E}">
        <p14:creationId xmlns:p14="http://schemas.microsoft.com/office/powerpoint/2010/main" val="4077017155"/>
      </p:ext>
    </p:extLst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2708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  <a:sym typeface="Symbol"/>
              </a:rPr>
              <a:t>Weitere gebr</a:t>
            </a:r>
            <a:r>
              <a:rPr lang="de-DE">
                <a:latin typeface="Tahoma"/>
                <a:ea typeface="Tahoma"/>
                <a:cs typeface="Tahoma"/>
                <a:sym typeface="Symbol"/>
              </a:rPr>
              <a:t>äuchliche Merkmale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:</a:t>
            </a: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23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lateral/central [lat]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Laterale Laute erlauben das Entströmen der Luft seitlich an der Zunge vorbei.</a:t>
            </a:r>
            <a:endParaRPr lang="en-US">
              <a:sym typeface="Symbol"/>
            </a:endParaRP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23"/>
            </a:pPr>
            <a:r>
              <a:rPr lang="en-US" b="1">
                <a:sym typeface="Symbol"/>
              </a:rPr>
              <a:t>tense/lax [tense]</a:t>
            </a:r>
            <a:r>
              <a:rPr lang="en-US">
                <a:sym typeface="Symbol"/>
              </a:rPr>
              <a:t>. Gespannte Vokale werden mit einer st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ärkeren Spannung des Zungenrückens oder der Zungenwurzel produ</a:t>
            </a:r>
            <a:r>
              <a:rPr lang="en-US">
                <a:sym typeface="Symbol"/>
              </a:rPr>
              <a:t>ziert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</a:t>
            </a:r>
            <a:endParaRPr lang="en-US" b="1">
              <a:sym typeface="Symbol"/>
            </a:endParaRPr>
          </a:p>
          <a:p>
            <a:pPr marL="457200" indent="-457200" algn="l" eaLnBrk="1" hangingPunct="1">
              <a:buClr>
                <a:srgbClr val="0099CC"/>
              </a:buClr>
              <a:buFont typeface="+mj-lt"/>
              <a:buAutoNum type="arabicPeriod" startAt="23"/>
            </a:pPr>
            <a:r>
              <a:rPr lang="en-US" b="1">
                <a:sym typeface="Symbol"/>
              </a:rPr>
              <a:t>syllabic/nonsyllabic [syl]</a:t>
            </a:r>
            <a:r>
              <a:rPr lang="en-US">
                <a:sym typeface="Symbol"/>
              </a:rPr>
              <a:t>. Silbische Laute konstituieren einen Silbengipfel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23557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282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7283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l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73728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GB" sz="2800">
                <a:solidFill>
                  <a:schemeClr val="bg1"/>
                </a:solidFill>
              </a:rPr>
              <a:t>    Distinktive Merkmale</a:t>
            </a:r>
          </a:p>
        </p:txBody>
      </p:sp>
      <p:sp>
        <p:nvSpPr>
          <p:cNvPr id="737285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4862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4675" indent="-23336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225425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362200" indent="-457200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3009900" indent="-457200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4671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9243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3815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8387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>
                <a:latin typeface="Tahoma" pitchFamily="34" charset="0"/>
              </a:rPr>
              <a:t>historische Entwicklung von Systemen distinktiver Merkmale</a:t>
            </a:r>
          </a:p>
          <a:p>
            <a:pPr lvl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>
                <a:latin typeface="Tahoma" pitchFamily="34" charset="0"/>
              </a:rPr>
              <a:t>Trubetzkoy (1939), Jakobson (1939)</a:t>
            </a:r>
          </a:p>
          <a:p>
            <a:pPr lvl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>
                <a:latin typeface="Tahoma" pitchFamily="34" charset="0"/>
              </a:rPr>
              <a:t>Jakobson, Fant und Halle (1952) [artikulatorisch, akustisch]</a:t>
            </a:r>
          </a:p>
          <a:p>
            <a:pPr lvl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>
                <a:latin typeface="Tahoma" pitchFamily="34" charset="0"/>
              </a:rPr>
              <a:t>Chomsky und Halle (1968) [SPE, Generative Phonologie]</a:t>
            </a:r>
          </a:p>
          <a:p>
            <a:pPr lvl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>
                <a:latin typeface="Tahoma" pitchFamily="34" charset="0"/>
              </a:rPr>
              <a:t>Fant (1973) [rein akustisch]</a:t>
            </a:r>
          </a:p>
          <a:p>
            <a:pPr lvl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>
                <a:latin typeface="Tahoma" pitchFamily="34" charset="0"/>
              </a:rPr>
              <a:t>Ladefoged (1982) ["traditionell"]</a:t>
            </a:r>
          </a:p>
          <a:p>
            <a:pPr lvl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>
                <a:latin typeface="Tahoma" pitchFamily="34" charset="0"/>
              </a:rPr>
              <a:t>Clements (1985) [Merkmalsgeometrie]</a:t>
            </a:r>
          </a:p>
          <a:p>
            <a:pPr lvl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>
                <a:latin typeface="Tahoma" pitchFamily="34" charset="0"/>
              </a:rPr>
              <a:t>…</a:t>
            </a:r>
          </a:p>
          <a:p>
            <a:pPr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>
                <a:latin typeface="Tahoma" pitchFamily="34" charset="0"/>
              </a:rPr>
              <a:t>es gibt bislang kein definitives, universelles Merkmalssystem</a:t>
            </a:r>
          </a:p>
          <a:p>
            <a:pPr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000">
                <a:latin typeface="Tahoma" pitchFamily="34" charset="0"/>
              </a:rPr>
              <a:t>zumeist Mischung aus artikulatorischen, akustischen und auditiven Merkmalen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CDBC5F-C9B8-4A9B-909E-023E91BECC8A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28774"/>
      </p:ext>
    </p:extLst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</a:endParaRP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3635375" y="3644900"/>
            <a:ext cx="3887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de-DE" sz="2800"/>
              <a:t>Danke!</a:t>
            </a:r>
            <a:endParaRPr lang="en-US" sz="2800"/>
          </a:p>
        </p:txBody>
      </p:sp>
      <p:pic>
        <p:nvPicPr>
          <p:cNvPr id="31750" name="Picture 6" descr="uds-eule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557338"/>
            <a:ext cx="1566863" cy="220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Deutsches Konsonantensystem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indent="0" algn="l" eaLnBrk="1" hangingPunct="1">
              <a:buClr>
                <a:srgbClr val="0099CC"/>
              </a:buClr>
            </a:pPr>
            <a:r>
              <a:rPr lang="en-US"/>
              <a:t>[nach: Wiese (2000), S. 23]</a:t>
            </a:r>
            <a:endParaRPr lang="de-DE"/>
          </a:p>
          <a:p>
            <a:pPr lvl="1" algn="l" eaLnBrk="1" hangingPunct="1">
              <a:buClr>
                <a:srgbClr val="0099CC"/>
              </a:buClr>
              <a:buFont typeface="Wingdings" pitchFamily="2" charset="2"/>
              <a:buChar char="§"/>
            </a:pPr>
            <a:endParaRPr lang="en-US"/>
          </a:p>
          <a:p>
            <a:pPr marL="900113" lvl="2" indent="-176213" algn="l" eaLnBrk="1" hangingPunct="1">
              <a:buClr>
                <a:srgbClr val="0099CC"/>
              </a:buClr>
              <a:buFont typeface="Wingdings" pitchFamily="2" charset="2"/>
              <a:buChar char="§"/>
            </a:pP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33" y="1484784"/>
            <a:ext cx="8654537" cy="3888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481152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Deutsches Vokalsystem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363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indent="0" algn="l" eaLnBrk="1" hangingPunct="1">
              <a:buClr>
                <a:srgbClr val="0099CC"/>
              </a:buClr>
            </a:pPr>
            <a:r>
              <a:rPr lang="en-US"/>
              <a:t>[nach: Wiese (2000), S. 20]</a:t>
            </a:r>
          </a:p>
          <a:p>
            <a:pPr marL="0" indent="0" algn="l" eaLnBrk="1" hangingPunct="1">
              <a:buClr>
                <a:srgbClr val="0099CC"/>
              </a:buClr>
            </a:pPr>
            <a:endParaRPr lang="en-US"/>
          </a:p>
          <a:p>
            <a:pPr marL="0" indent="0" algn="l" eaLnBrk="1" hangingPunct="1">
              <a:buClr>
                <a:srgbClr val="0099CC"/>
              </a:buClr>
            </a:pPr>
            <a:endParaRPr lang="en-US"/>
          </a:p>
          <a:p>
            <a:pPr marL="0" indent="0" algn="l" eaLnBrk="1" hangingPunct="1">
              <a:buClr>
                <a:srgbClr val="0099CC"/>
              </a:buClr>
            </a:pPr>
            <a:endParaRPr lang="en-US"/>
          </a:p>
          <a:p>
            <a:pPr marL="0" indent="0" algn="l" eaLnBrk="1" hangingPunct="1">
              <a:buClr>
                <a:srgbClr val="0099CC"/>
              </a:buClr>
            </a:pPr>
            <a:endParaRPr lang="en-US"/>
          </a:p>
          <a:p>
            <a:pPr marL="0" indent="0" algn="l" eaLnBrk="1" hangingPunct="1">
              <a:buClr>
                <a:srgbClr val="0099CC"/>
              </a:buClr>
            </a:pPr>
            <a:endParaRPr lang="en-US"/>
          </a:p>
          <a:p>
            <a:pPr marL="0" indent="0" algn="l" eaLnBrk="1" hangingPunct="1">
              <a:buClr>
                <a:srgbClr val="0099CC"/>
              </a:buClr>
            </a:pPr>
            <a:endParaRPr lang="en-US"/>
          </a:p>
          <a:p>
            <a:pPr marL="0" indent="0" algn="l" eaLnBrk="1" hangingPunct="1">
              <a:buClr>
                <a:srgbClr val="0099CC"/>
              </a:buClr>
            </a:pPr>
            <a:r>
              <a:rPr lang="en-US"/>
              <a:t>alle Vokale sind au</a:t>
            </a:r>
            <a:r>
              <a:rPr lang="en-US">
                <a:latin typeface="Tahoma"/>
                <a:ea typeface="Tahoma"/>
                <a:cs typeface="Tahoma"/>
              </a:rPr>
              <a:t>ß</a:t>
            </a:r>
            <a:r>
              <a:rPr lang="en-US"/>
              <a:t>erdem [+voice], [+continuant], [</a:t>
            </a:r>
            <a:r>
              <a:rPr lang="en-US">
                <a:sym typeface="Symbol"/>
              </a:rPr>
              <a:t></a:t>
            </a:r>
            <a:r>
              <a:rPr lang="en-US"/>
              <a:t>obstruent]</a:t>
            </a:r>
            <a:endParaRPr lang="de-DE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26964"/>
            <a:ext cx="8739681" cy="2362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087264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(nach Wiese, 2000)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44731" y="661383"/>
            <a:ext cx="828675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1312" lvl="1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</a:rPr>
              <a:t>Definitionen der f</a:t>
            </a:r>
            <a:r>
              <a:rPr lang="de-DE">
                <a:latin typeface="Tahoma"/>
                <a:ea typeface="Tahoma"/>
                <a:cs typeface="Tahoma"/>
              </a:rPr>
              <a:t>ür das Deutsche verwendeten Merkmale</a:t>
            </a:r>
            <a:endParaRPr lang="en-US">
              <a:latin typeface="Tahoma"/>
              <a:ea typeface="Tahoma"/>
              <a:cs typeface="Tahoma"/>
            </a:endParaRPr>
          </a:p>
          <a:p>
            <a:pPr marL="798512" lvl="1" indent="-457200" algn="l" eaLnBrk="1" hangingPunct="1">
              <a:buClr>
                <a:srgbClr val="0099CC"/>
              </a:buClr>
              <a:buFont typeface="+mj-lt"/>
              <a:buAutoNum type="arabicPeriod"/>
            </a:pPr>
            <a:r>
              <a:rPr lang="en-US" b="1">
                <a:latin typeface="Tahoma"/>
                <a:ea typeface="Tahoma"/>
                <a:cs typeface="Tahoma"/>
              </a:rPr>
              <a:t>voiced/voiceless [</a:t>
            </a:r>
            <a:r>
              <a:rPr lang="en-US" b="1">
                <a:latin typeface="Tahoma"/>
                <a:ea typeface="Tahoma"/>
                <a:cs typeface="Tahoma"/>
                <a:sym typeface="Symbol"/>
              </a:rPr>
              <a:t>voice]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Stimmhafte Laute werden mit einer laryngalen Konfiguration produziert, die eine periodische Stimmlippenschwingung erlaubt.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31" y="2245587"/>
            <a:ext cx="8654537" cy="3888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5F7B932-D099-BF2E-C8A0-4613DC39DB69}"/>
              </a:ext>
            </a:extLst>
          </p:cNvPr>
          <p:cNvSpPr/>
          <p:nvPr/>
        </p:nvSpPr>
        <p:spPr bwMode="auto">
          <a:xfrm>
            <a:off x="244731" y="2245587"/>
            <a:ext cx="8654537" cy="519113"/>
          </a:xfrm>
          <a:prstGeom prst="rect">
            <a:avLst/>
          </a:prstGeom>
          <a:noFill/>
          <a:ln w="31750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62625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(nach Wiese, 2000)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44731" y="661383"/>
            <a:ext cx="828675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1312" lvl="1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</a:rPr>
              <a:t>Definitionen der f</a:t>
            </a:r>
            <a:r>
              <a:rPr lang="de-DE">
                <a:latin typeface="Tahoma"/>
                <a:ea typeface="Tahoma"/>
                <a:cs typeface="Tahoma"/>
              </a:rPr>
              <a:t>ür das Deutsche verwendeten Merkmale</a:t>
            </a:r>
          </a:p>
          <a:p>
            <a:pPr marL="798512" lvl="1" indent="-457200" algn="l" eaLnBrk="1" hangingPunct="1">
              <a:buClr>
                <a:srgbClr val="0099CC"/>
              </a:buClr>
              <a:buFont typeface="+mj-lt"/>
              <a:buAutoNum type="arabicPeriod" startAt="2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consonantal/nonconsonantal [cons]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Konsonantische Laute werden mit einer Konstriktion des Vokaltrakts produziert, die ein ungehindertes Entströmen der Luft verhindert.</a:t>
            </a:r>
          </a:p>
          <a:p>
            <a:pPr marL="798512" lvl="1" indent="-457200" algn="l" eaLnBrk="1" hangingPunct="1">
              <a:buClr>
                <a:srgbClr val="0099CC"/>
              </a:buClr>
              <a:buFont typeface="+mj-lt"/>
              <a:buAutoNum type="arabicPeriod" startAt="2"/>
            </a:pP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31" y="2245587"/>
            <a:ext cx="8654537" cy="3888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F8E0E50-A809-E2C8-5653-8620973AA742}"/>
              </a:ext>
            </a:extLst>
          </p:cNvPr>
          <p:cNvSpPr/>
          <p:nvPr/>
        </p:nvSpPr>
        <p:spPr bwMode="auto">
          <a:xfrm>
            <a:off x="244731" y="2780928"/>
            <a:ext cx="8719757" cy="246888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65771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(nach Wiese, 2000)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44730" y="661383"/>
            <a:ext cx="8503733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1312" lvl="1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</a:rPr>
              <a:t>Definitionen der f</a:t>
            </a:r>
            <a:r>
              <a:rPr lang="de-DE">
                <a:latin typeface="Tahoma"/>
                <a:ea typeface="Tahoma"/>
                <a:cs typeface="Tahoma"/>
              </a:rPr>
              <a:t>ür das Deutsche verwendeten Merkmale</a:t>
            </a:r>
          </a:p>
          <a:p>
            <a:pPr marL="798512" lvl="1" indent="-457200" algn="l" eaLnBrk="1" hangingPunct="1">
              <a:buClr>
                <a:srgbClr val="0099CC"/>
              </a:buClr>
              <a:buFont typeface="+mj-lt"/>
              <a:buAutoNum type="arabicPeriod" startAt="3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obstruent/sonorant [obstr]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Obstruente Konsonanten werden mit einer Konstriktion des Vokaltrakts produziert, die turbulenten Luftstrom erzeugt, oder mit einem Verschluss des Vokaltrakts.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31" y="2245587"/>
            <a:ext cx="8654537" cy="3888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F8E0E50-A809-E2C8-5653-8620973AA742}"/>
              </a:ext>
            </a:extLst>
          </p:cNvPr>
          <p:cNvSpPr/>
          <p:nvPr/>
        </p:nvSpPr>
        <p:spPr bwMode="auto">
          <a:xfrm>
            <a:off x="244730" y="3003138"/>
            <a:ext cx="8719757" cy="246888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209486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GB" sz="2800">
                <a:solidFill>
                  <a:schemeClr val="bg1"/>
                </a:solidFill>
              </a:rPr>
              <a:t>    Distinktive Merkmale (nach Wiese, 2000)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44730" y="661383"/>
            <a:ext cx="8503733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574675" indent="-23336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1312" lvl="1" indent="0" algn="l" eaLnBrk="1" hangingPunct="1">
              <a:buClr>
                <a:srgbClr val="0099CC"/>
              </a:buClr>
            </a:pPr>
            <a:r>
              <a:rPr lang="en-US">
                <a:latin typeface="Tahoma"/>
                <a:ea typeface="Tahoma"/>
                <a:cs typeface="Tahoma"/>
              </a:rPr>
              <a:t>Definitionen der f</a:t>
            </a:r>
            <a:r>
              <a:rPr lang="de-DE">
                <a:latin typeface="Tahoma"/>
                <a:ea typeface="Tahoma"/>
                <a:cs typeface="Tahoma"/>
              </a:rPr>
              <a:t>ür das Deutsche verwendeten Merkmale</a:t>
            </a:r>
          </a:p>
          <a:p>
            <a:pPr marL="798512" lvl="1" indent="-457200" algn="l" eaLnBrk="1" hangingPunct="1">
              <a:buClr>
                <a:srgbClr val="0099CC"/>
              </a:buClr>
              <a:buFont typeface="+mj-lt"/>
              <a:buAutoNum type="arabicPeriod" startAt="4"/>
            </a:pPr>
            <a:r>
              <a:rPr lang="en-US" b="1">
                <a:latin typeface="Tahoma"/>
                <a:ea typeface="Tahoma"/>
                <a:cs typeface="Tahoma"/>
                <a:sym typeface="Symbol"/>
              </a:rPr>
              <a:t>continuant/stop [cont]</a:t>
            </a:r>
            <a:r>
              <a:rPr lang="en-US">
                <a:latin typeface="Tahoma"/>
                <a:ea typeface="Tahoma"/>
                <a:cs typeface="Tahoma"/>
                <a:sym typeface="Symbol"/>
              </a:rPr>
              <a:t>. Kontinuierliche Konsonanten erlauben das ununterbrochene Entströmen der Luft.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31" y="2245587"/>
            <a:ext cx="8654537" cy="3888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F8E0E50-A809-E2C8-5653-8620973AA742}"/>
              </a:ext>
            </a:extLst>
          </p:cNvPr>
          <p:cNvSpPr/>
          <p:nvPr/>
        </p:nvSpPr>
        <p:spPr bwMode="auto">
          <a:xfrm>
            <a:off x="244730" y="3239711"/>
            <a:ext cx="8719757" cy="246888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49175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000000"/>
      </a:hlink>
      <a:folHlink>
        <a:srgbClr val="0000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1322</Words>
  <Application>Microsoft Office PowerPoint</Application>
  <PresentationFormat>On-screen Show (4:3)</PresentationFormat>
  <Paragraphs>156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Symbol</vt:lpstr>
      <vt:lpstr>Tahoma</vt:lpstr>
      <vt:lpstr>Times New Roman</vt:lpstr>
      <vt:lpstr>Verdana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 Stuttgart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Einf.PhonPhon: Distinktive Merkmale</dc:title>
  <dc:subject>5th ISCA Speech Synthesis Workshop, 14.-16.6.2004</dc:subject>
  <dc:creator>Bernd Möbius</dc:creator>
  <cp:lastModifiedBy>Bernd Möbius</cp:lastModifiedBy>
  <cp:revision>1119</cp:revision>
  <dcterms:created xsi:type="dcterms:W3CDTF">2004-05-18T15:23:37Z</dcterms:created>
  <dcterms:modified xsi:type="dcterms:W3CDTF">2024-05-13T09:08:33Z</dcterms:modified>
</cp:coreProperties>
</file>