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634" r:id="rId3"/>
    <p:sldId id="648" r:id="rId4"/>
    <p:sldId id="649" r:id="rId5"/>
    <p:sldId id="659" r:id="rId6"/>
    <p:sldId id="660" r:id="rId7"/>
    <p:sldId id="661" r:id="rId8"/>
    <p:sldId id="662" r:id="rId9"/>
    <p:sldId id="663" r:id="rId10"/>
    <p:sldId id="664" r:id="rId11"/>
    <p:sldId id="665" r:id="rId12"/>
    <p:sldId id="650" r:id="rId13"/>
    <p:sldId id="670" r:id="rId14"/>
    <p:sldId id="669" r:id="rId15"/>
    <p:sldId id="655" r:id="rId16"/>
    <p:sldId id="666" r:id="rId17"/>
    <p:sldId id="667" r:id="rId18"/>
    <p:sldId id="668" r:id="rId19"/>
    <p:sldId id="651" r:id="rId20"/>
    <p:sldId id="585" r:id="rId2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94" d="100"/>
          <a:sy n="94" d="100"/>
        </p:scale>
        <p:origin x="5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94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42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B470-0C29-40B5-82EC-3B2FD149A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5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481B-80A1-4537-9E19-345C05EBF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78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575C-CA8F-48C0-9143-5F07CAAE3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30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812-82A5-4B89-AC47-876329188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943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3ACA-2D54-4FA3-A797-A4922537E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12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CBE3-47B1-4C82-9F3D-3F2401D50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685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B913-0183-4679-958B-5BDA2688A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7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94D6-77AA-45C9-8746-24ABA4168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140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BBFB-FCEB-4099-AEA1-B07131AB7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149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0656-AF70-44FA-99C9-ED5A0173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92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B298-7B87-46BF-99FB-E0438508C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06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56EFCC-B54D-41E3-AC5F-B5684F528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+mn-cs"/>
              </a:rPr>
              <a:t>Anatomie und </a:t>
            </a:r>
            <a:r>
              <a:rPr lang="de-DE" sz="2800">
                <a:solidFill>
                  <a:srgbClr val="000000"/>
                </a:solidFill>
                <a:cs typeface="+mn-cs"/>
              </a:rPr>
              <a:t>Physiologie des Gehörs</a:t>
            </a:r>
            <a:endParaRPr lang="de-DE" sz="28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25.6.2024</a:t>
            </a: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cs typeface="+mn-cs"/>
              </a:rPr>
              <a:t>Bernd Möbius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cs typeface="+mn-cs"/>
              </a:rPr>
              <a:t>Universität des Saarlandes</a:t>
            </a:r>
            <a:endParaRPr lang="de-DE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 err="1">
                <a:solidFill>
                  <a:srgbClr val="000000"/>
                </a:solidFill>
                <a:cs typeface="+mn-cs"/>
              </a:rPr>
              <a:t>SoSe</a:t>
            </a:r>
            <a:r>
              <a:rPr lang="de-DE" sz="2400">
                <a:solidFill>
                  <a:srgbClr val="000000"/>
                </a:solidFill>
                <a:cs typeface="+mn-cs"/>
              </a:rPr>
              <a:t> 2024</a:t>
            </a:r>
            <a:endParaRPr lang="en-GB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Frequenzen: Ortskodierung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267" y="6071592"/>
            <a:ext cx="550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[http://teddysratlab.blogspot.com/2011/03/and-ears-to-hear.html]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6" y="764704"/>
            <a:ext cx="848665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15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Vom Schall zu neuronalen Impulsen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Luftdruckschwankungen </a:t>
            </a:r>
            <a:r>
              <a:rPr lang="en-US">
                <a:sym typeface="Symbol"/>
              </a:rPr>
              <a:t></a:t>
            </a:r>
            <a:r>
              <a:rPr lang="en-US"/>
              <a:t> Vibrationen </a:t>
            </a:r>
            <a:r>
              <a:rPr lang="en-US">
                <a:sym typeface="Symbol"/>
              </a:rPr>
              <a:t></a:t>
            </a:r>
            <a:r>
              <a:rPr lang="en-US"/>
              <a:t> ovales Fenster</a:t>
            </a:r>
            <a:r>
              <a:rPr lang="de-DE"/>
              <a:t> </a:t>
            </a:r>
            <a:endParaRPr lang="en-US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Umsetzung Vibrationen </a:t>
            </a:r>
            <a:r>
              <a:rPr lang="en-US">
                <a:sym typeface="Symbol"/>
              </a:rPr>
              <a:t></a:t>
            </a:r>
            <a:r>
              <a:rPr lang="en-US"/>
              <a:t> Flüssigkeitsbewegungen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Bewegung der Perilymphe </a:t>
            </a:r>
            <a:r>
              <a:rPr lang="de-DE">
                <a:sym typeface="Symbol"/>
              </a:rPr>
              <a:t></a:t>
            </a:r>
            <a:r>
              <a:rPr lang="de-DE"/>
              <a:t> stehende Wellen in Cochlea </a:t>
            </a:r>
            <a:r>
              <a:rPr lang="de-DE">
                <a:sym typeface="Symbol"/>
              </a:rPr>
              <a:t> </a:t>
            </a:r>
            <a:r>
              <a:rPr lang="en-US"/>
              <a:t>Ortskodierung der Frequenzanteile</a:t>
            </a:r>
          </a:p>
        </p:txBody>
      </p:sp>
    </p:spTree>
    <p:extLst>
      <p:ext uri="{BB962C8B-B14F-4D97-AF65-F5344CB8AC3E}">
        <p14:creationId xmlns:p14="http://schemas.microsoft.com/office/powerpoint/2010/main" val="33375365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Ortskodierung der Frequenzanteile (Klavier)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1EA5A-028C-4357-B3C1-181B80A6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1" y="1309353"/>
            <a:ext cx="7380312" cy="1328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5DE85-BA25-4E37-A4A4-E0AE2EADB546}"/>
              </a:ext>
            </a:extLst>
          </p:cNvPr>
          <p:cNvSpPr txBox="1"/>
          <p:nvPr/>
        </p:nvSpPr>
        <p:spPr>
          <a:xfrm>
            <a:off x="665077" y="909243"/>
            <a:ext cx="1325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tiefe T</a:t>
            </a:r>
            <a:r>
              <a:rPr lang="de-DE"/>
              <a:t>öne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FFD20-B975-49EB-A67D-12F0C125A81B}"/>
              </a:ext>
            </a:extLst>
          </p:cNvPr>
          <p:cNvSpPr txBox="1"/>
          <p:nvPr/>
        </p:nvSpPr>
        <p:spPr>
          <a:xfrm>
            <a:off x="6837055" y="909243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hohe T</a:t>
            </a:r>
            <a:r>
              <a:rPr lang="de-DE"/>
              <a:t>öne</a:t>
            </a:r>
            <a:endParaRPr lang="en-US"/>
          </a:p>
        </p:txBody>
      </p:sp>
      <p:pic>
        <p:nvPicPr>
          <p:cNvPr id="1026" name="Picture 2" descr="Die Tonlagen | spielend Klavier lernen">
            <a:extLst>
              <a:ext uri="{FF2B5EF4-FFF2-40B4-BE49-F238E27FC236}">
                <a16:creationId xmlns:a16="http://schemas.microsoft.com/office/drawing/2014/main" id="{B49BFA80-5844-4633-84E9-069CAE91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39622"/>
            <a:ext cx="6336703" cy="11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7C0B1F-9022-469B-80D5-2F2729690354}"/>
              </a:ext>
            </a:extLst>
          </p:cNvPr>
          <p:cNvSpPr txBox="1"/>
          <p:nvPr/>
        </p:nvSpPr>
        <p:spPr>
          <a:xfrm>
            <a:off x="890523" y="3459626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Oktaven</a:t>
            </a:r>
          </a:p>
          <a:p>
            <a:r>
              <a:rPr lang="de-DE"/>
              <a:t>(n</a:t>
            </a:r>
            <a:r>
              <a:rPr lang="en-US"/>
              <a:t>*f)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DC3C7-34F1-424C-9620-6D453673D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82779"/>
            <a:ext cx="2232248" cy="876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59EF34-456A-4420-97E6-1EA04E1B216E}"/>
              </a:ext>
            </a:extLst>
          </p:cNvPr>
          <p:cNvSpPr txBox="1"/>
          <p:nvPr/>
        </p:nvSpPr>
        <p:spPr>
          <a:xfrm>
            <a:off x="2483768" y="5050660"/>
            <a:ext cx="109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Akkord</a:t>
            </a:r>
            <a:r>
              <a:rPr lang="de-DE"/>
              <a:t>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55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Vom Schall zu neuronalen Impulsen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accent6"/>
                </a:solidFill>
              </a:rPr>
              <a:t>Luftdruckschwankungen </a:t>
            </a:r>
            <a:r>
              <a:rPr lang="en-US">
                <a:solidFill>
                  <a:schemeClr val="accent6"/>
                </a:solidFill>
                <a:sym typeface="Symbol"/>
              </a:rPr>
              <a:t></a:t>
            </a:r>
            <a:r>
              <a:rPr lang="en-US">
                <a:solidFill>
                  <a:schemeClr val="accent6"/>
                </a:solidFill>
              </a:rPr>
              <a:t> Vibrationen </a:t>
            </a:r>
            <a:r>
              <a:rPr lang="en-US">
                <a:solidFill>
                  <a:schemeClr val="accent6"/>
                </a:solidFill>
                <a:sym typeface="Symbol"/>
              </a:rPr>
              <a:t></a:t>
            </a:r>
            <a:r>
              <a:rPr lang="en-US">
                <a:solidFill>
                  <a:schemeClr val="accent6"/>
                </a:solidFill>
              </a:rPr>
              <a:t> ovales Fenster</a:t>
            </a:r>
            <a:r>
              <a:rPr lang="de-DE">
                <a:solidFill>
                  <a:schemeClr val="accent6"/>
                </a:solidFill>
              </a:rPr>
              <a:t> </a:t>
            </a:r>
            <a:endParaRPr lang="en-US">
              <a:solidFill>
                <a:schemeClr val="accent6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accent6"/>
                </a:solidFill>
              </a:rPr>
              <a:t>Umsetzung Vibrationen </a:t>
            </a:r>
            <a:r>
              <a:rPr lang="en-US">
                <a:solidFill>
                  <a:schemeClr val="accent6"/>
                </a:solidFill>
                <a:sym typeface="Symbol"/>
              </a:rPr>
              <a:t></a:t>
            </a:r>
            <a:r>
              <a:rPr lang="en-US">
                <a:solidFill>
                  <a:schemeClr val="accent6"/>
                </a:solidFill>
              </a:rPr>
              <a:t> Flüssigkeitsbewegungen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solidFill>
                  <a:schemeClr val="accent6"/>
                </a:solidFill>
              </a:rPr>
              <a:t>Bewegung der Perilymphe </a:t>
            </a:r>
            <a:r>
              <a:rPr lang="de-DE">
                <a:solidFill>
                  <a:schemeClr val="accent6"/>
                </a:solidFill>
                <a:sym typeface="Symbol"/>
              </a:rPr>
              <a:t></a:t>
            </a:r>
            <a:r>
              <a:rPr lang="de-DE">
                <a:solidFill>
                  <a:schemeClr val="accent6"/>
                </a:solidFill>
              </a:rPr>
              <a:t> stehende Wellen in Cochlea </a:t>
            </a:r>
            <a:r>
              <a:rPr lang="de-DE">
                <a:solidFill>
                  <a:schemeClr val="accent6"/>
                </a:solidFill>
                <a:sym typeface="Symbol"/>
              </a:rPr>
              <a:t> </a:t>
            </a:r>
            <a:r>
              <a:rPr lang="en-US">
                <a:solidFill>
                  <a:schemeClr val="accent6"/>
                </a:solidFill>
              </a:rPr>
              <a:t>Ortskodierung der Frequenzanteile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Erregung der Haarzellen des Cortischen Organs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Haarzellen bestehen aus ca. 100 Sinneshärchen (Stereozilien)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Bewegung der Stereozilien bewirkt Ausschüttung chemischer </a:t>
            </a:r>
            <a:r>
              <a:rPr lang="en-US"/>
              <a:t>Transmitter an Nervenfaser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Hörnervfasern übertragen das resultierende elektrophysiologische Signal an primären auditorischen Kortex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550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Auditorisches System: Überblick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4512"/>
            <a:ext cx="8852748" cy="37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549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Bahnen des auditorischen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7" y="764704"/>
            <a:ext cx="7945508" cy="5306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327]</a:t>
            </a:r>
          </a:p>
        </p:txBody>
      </p:sp>
    </p:spTree>
    <p:extLst>
      <p:ext uri="{BB962C8B-B14F-4D97-AF65-F5344CB8AC3E}">
        <p14:creationId xmlns:p14="http://schemas.microsoft.com/office/powerpoint/2010/main" val="22556141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Sprachareale im Gehirn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417]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6984776" cy="48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843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Sprachareale im Gehirn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721180"/>
            <a:ext cx="13991649" cy="54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398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Literatur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Clark, Colin Yallop, and Janet Fletcher (2007): An Introduction to Phonetics and Phonology. 3rd edition. Blackwell, Oxford.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E. Bruce Goldstein (1997): Wahrnehmungspsychologie. Spektrum </a:t>
            </a:r>
            <a:r>
              <a:rPr lang="en-US"/>
              <a:t>Akademischer Verlag, Heidelberg.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Keith Johnson (1997): Acoustic and Auditory Phonetics. Blackwell, Oxford.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J. MacDonald and H. McGurk (1978): Visual inuences on speech perception process. Perception and Psychophysics 24, 253-257.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Bernd Pompino-Marschall (1995): Einführung in die Phonetik. De </a:t>
            </a:r>
            <a:r>
              <a:rPr lang="en-US"/>
              <a:t>Gruyter, Berlin.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Henning Reetz (1999): Artikulatorische und akustische Phonetik. </a:t>
            </a:r>
            <a:r>
              <a:rPr lang="en-US"/>
              <a:t>Wissenschaftlicher Verlag, Trier.</a:t>
            </a:r>
          </a:p>
        </p:txBody>
      </p:sp>
    </p:spTree>
    <p:extLst>
      <p:ext uri="{BB962C8B-B14F-4D97-AF65-F5344CB8AC3E}">
        <p14:creationId xmlns:p14="http://schemas.microsoft.com/office/powerpoint/2010/main" val="333753654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Hören und Sprachwahrnehmung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Hören/Audition: Im Gehör wird Schall (Luftdruckschwankungen) in neuronale Impulse umgewandelt.</a:t>
            </a:r>
            <a:endParaRPr lang="en-US"/>
          </a:p>
          <a:p>
            <a:pPr marL="449263" lvl="1" indent="-1857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Wahrnehmung des für Lautsprache relevanten Frequenzbereichs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Herausfilterung irrelevanter Hintergrundgeräusche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Anpassung an idiosynkratische Sprechermerkmale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Sprachwahrnehmung, Verstehen: Interpretation neuronaler Impulse als Lautsprache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de-DE"/>
              <a:t>Dekodierung und Segmentierung in bedeutungsvolle Elemente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de-DE"/>
              <a:t>Assoziierung identizierter Elemente mit mentalen </a:t>
            </a:r>
            <a:r>
              <a:rPr lang="en-US"/>
              <a:t>Repräsentationen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de-DE"/>
              <a:t>Assoziierung erkannter Repräsentationen mit semantischen </a:t>
            </a:r>
            <a:r>
              <a:rPr lang="en-US"/>
              <a:t>Konzepten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069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Äußeres Ohr, Mittelohr, Innenohr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352928" cy="5156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322]</a:t>
            </a:r>
          </a:p>
        </p:txBody>
      </p:sp>
    </p:spTree>
    <p:extLst>
      <p:ext uri="{BB962C8B-B14F-4D97-AF65-F5344CB8AC3E}">
        <p14:creationId xmlns:p14="http://schemas.microsoft.com/office/powerpoint/2010/main" val="36404594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Mittelohr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322]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5472608" cy="52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95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324]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9061"/>
            <a:ext cx="7593211" cy="51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0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Cochlea: Querschnitt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5328592" cy="52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69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Cochlea: Querschnitt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057938"/>
            <a:ext cx="8125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[http://www.britannica.com/EBchecked/media/534/A-cross-section-through-one-of-the-turns-of-the]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1369"/>
            <a:ext cx="6264696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52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Cortisches Organ: Querschnitt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2702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1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Cortisches Organ: Perspektivische Darstellung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325]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5672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49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(4:3)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Einf.PhonPhon: Gehoer</dc:title>
  <dc:subject>5th ISCA Speech Synthesis Workshop, 14.-16.6.2004</dc:subject>
  <dc:creator>Bernd Möbius</dc:creator>
  <cp:lastModifiedBy>Bernd Möbius</cp:lastModifiedBy>
  <cp:revision>1051</cp:revision>
  <dcterms:created xsi:type="dcterms:W3CDTF">2004-05-18T15:23:37Z</dcterms:created>
  <dcterms:modified xsi:type="dcterms:W3CDTF">2024-06-23T03:48:03Z</dcterms:modified>
</cp:coreProperties>
</file>