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721" r:id="rId3"/>
    <p:sldId id="701" r:id="rId4"/>
    <p:sldId id="702" r:id="rId5"/>
    <p:sldId id="703" r:id="rId6"/>
    <p:sldId id="704" r:id="rId7"/>
    <p:sldId id="705" r:id="rId8"/>
    <p:sldId id="706" r:id="rId9"/>
    <p:sldId id="707" r:id="rId10"/>
    <p:sldId id="708" r:id="rId11"/>
    <p:sldId id="709" r:id="rId12"/>
    <p:sldId id="585" r:id="rId13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  <a:srgbClr val="FFFF66"/>
    <a:srgbClr val="99FFCC"/>
    <a:srgbClr val="990000"/>
    <a:srgbClr val="CC3300"/>
    <a:srgbClr val="0099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9885" autoAdjust="0"/>
  </p:normalViewPr>
  <p:slideViewPr>
    <p:cSldViewPr>
      <p:cViewPr varScale="1">
        <p:scale>
          <a:sx n="62" d="100"/>
          <a:sy n="62" d="100"/>
        </p:scale>
        <p:origin x="13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5AB7C13-148A-4740-A0F3-1430DD6FB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3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5B83502-9D7D-48C9-B798-2D2F6CD1BB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365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49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FC9552-278A-477D-961A-1EBF565CBEA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93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147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445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C0BCEF52-724E-40AD-A9D6-69719E85994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38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90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79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488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28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390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755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1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38FC7-73D4-4747-8170-8350D953CF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510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7208-AD05-4410-A78A-CC08746367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8276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43395-E50E-46CE-945C-408AFAD40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7208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C350-49AC-486B-B36D-C3F8B2B77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8436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D51C-F84F-4331-8B43-E347417D54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67558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4568-A26F-4C06-BA9F-AB551792C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08171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137D-A632-45EC-84EC-340C042D47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8657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AEDE-FB41-4A71-842B-ACA3B0590D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30806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07C7-11BC-44F8-9159-7231E835BB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1780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DBC5F-C9B8-4A9B-909E-023E91BECC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69781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7770-B1E1-4A82-89E3-3B048CF755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282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CAFA-9086-4866-966E-39DA08344A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4667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ED58-1670-44CC-BE87-AF8F85CDFD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77897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293C-0365-488E-BF79-D71C7C8B2A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8375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C872-5A87-4165-A7CE-21EE20CF12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3376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6A22-B9A4-4A81-B8B4-E37CC411CE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6431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BE384-E6F3-49D2-839E-E2A56F3B3A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2684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989D6-B656-4233-A771-72B35B5D6A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197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C69EF-B601-4D72-A715-3AE3F036AC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129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C2C4-CE7A-4E4D-993F-4A1B4D0A90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5757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2CB2-AB5A-468D-A11C-61DE7F3E1A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85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D35C-3D55-4B29-B67A-1D684A8EF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0488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AFC3D7-BFB8-4CBF-8019-4D9E9287F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FE8BA74D-1569-4056-9612-A5420D1149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5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4213" y="2944019"/>
            <a:ext cx="754380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srgbClr val="000000"/>
                </a:solidFill>
                <a:cs typeface="+mn-cs"/>
              </a:rPr>
              <a:t>Digitalisierung von Sprachsignalen</a:t>
            </a: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>
                <a:solidFill>
                  <a:srgbClr val="000000"/>
                </a:solidFill>
                <a:cs typeface="+mn-cs"/>
              </a:rPr>
              <a:t>11</a:t>
            </a:r>
            <a:r>
              <a:rPr kumimoji="0" lang="de-DE" sz="20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.6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.2024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Bernd Möbius</a:t>
            </a: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Sprachwissenschaft und Sprachtechnologie</a:t>
            </a: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Universität des Saarlandes</a:t>
            </a: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496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Einführung in die Phonetik und Phonologie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SoSe 2024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054" name="Picture 6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780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Quantisierungsstufen und -genauigkeit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2" y="692150"/>
            <a:ext cx="856818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Wie genau sollten Signalamplituden quantisiert werden? Oder:       Wieviele Quantisierungsstufen sollten angesetzt werden?</a:t>
            </a:r>
            <a:endParaRPr lang="en-US" b="1"/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digitale Darstellung durch binary digits (bits): 0/1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2 bit = 2</a:t>
            </a:r>
            <a:r>
              <a:rPr lang="en-US" baseline="30000">
                <a:cs typeface="+mn-cs"/>
              </a:rPr>
              <a:t>2</a:t>
            </a:r>
            <a:r>
              <a:rPr lang="en-US">
                <a:cs typeface="+mn-cs"/>
              </a:rPr>
              <a:t> = 4 Stufen, oder 3 bit = 2</a:t>
            </a:r>
            <a:r>
              <a:rPr lang="en-US" baseline="30000">
                <a:cs typeface="+mn-cs"/>
              </a:rPr>
              <a:t>3</a:t>
            </a:r>
            <a:r>
              <a:rPr lang="en-US">
                <a:cs typeface="+mn-cs"/>
              </a:rPr>
              <a:t> = 8 Stufen, usw.</a:t>
            </a:r>
            <a:endParaRPr lang="en-US" b="1">
              <a:cs typeface="+mn-cs"/>
            </a:endParaRP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Praxis: 16 bit = 2</a:t>
            </a:r>
            <a:r>
              <a:rPr lang="en-US" baseline="30000">
                <a:cs typeface="+mn-cs"/>
              </a:rPr>
              <a:t>16</a:t>
            </a:r>
            <a:r>
              <a:rPr lang="en-US">
                <a:cs typeface="+mn-cs"/>
              </a:rPr>
              <a:t> = 65536 Stufen; Wertebereich: -32768  ̵  32767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Quantisierungsrauschen ist bei 16 bit vernachlässigbar</a:t>
            </a:r>
          </a:p>
          <a:p>
            <a:pPr marL="263525" lvl="1" eaLnBrk="1" hangingPunct="1">
              <a:spcBef>
                <a:spcPct val="50000"/>
              </a:spcBef>
              <a:buClr>
                <a:srgbClr val="0099CC"/>
              </a:buClr>
              <a:defRPr/>
            </a:pPr>
            <a:endParaRPr lang="en-US"/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"Protokoll" der Digitalisierung von Audiosignalen, z.B.: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"Das Sprachsignal wurde mit 16 bit Genauigkeit quantisiert und mit einer Abtastrate (oder Abtastfrequenz) von 16 kHz abgetastet."</a:t>
            </a:r>
          </a:p>
        </p:txBody>
      </p:sp>
    </p:spTree>
    <p:extLst>
      <p:ext uri="{BB962C8B-B14F-4D97-AF65-F5344CB8AC3E}">
        <p14:creationId xmlns:p14="http://schemas.microsoft.com/office/powerpoint/2010/main" val="58841716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492500" y="3644900"/>
            <a:ext cx="431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/>
              <a:t>Danke!</a:t>
            </a:r>
            <a:endParaRPr lang="en-US" sz="2800"/>
          </a:p>
        </p:txBody>
      </p:sp>
      <p:pic>
        <p:nvPicPr>
          <p:cNvPr id="13318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Kontinuierliche und diskrete Signale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kontinuierliches (analoges) Signal</a:t>
            </a:r>
            <a:endParaRPr lang="en-US" b="1"/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graphisch repräsentiert als kontinuierliche Kurve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Amplitudenwerte zu allen Zeitpunkten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theoretisch unendlich viele Zeit- und Amplitudenwerte (beliebig viele Stellen nach dem Komma, z.B. "Amplitude von 3.211178... Volt bei 1.034678 Sek.")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diskretes (digitales) Signal: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graphisch repräsentiert durch einzelne, diskrete Balken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Sequenz separater Amplitudenwerte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begrenzte Anzahl unterschiedlicher Zeit- und Amplitudenwerte</a:t>
            </a:r>
          </a:p>
        </p:txBody>
      </p:sp>
    </p:spTree>
    <p:extLst>
      <p:ext uri="{BB962C8B-B14F-4D97-AF65-F5344CB8AC3E}">
        <p14:creationId xmlns:p14="http://schemas.microsoft.com/office/powerpoint/2010/main" val="7645056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Kontinuierliche und diskrete Signale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4492" y="-742245"/>
            <a:ext cx="5184576" cy="8054457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5991696"/>
            <a:ext cx="78870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Kontinuierliche und diskrete Sinusschwingung [Johnson, 1997, S.23]</a:t>
            </a:r>
          </a:p>
        </p:txBody>
      </p:sp>
    </p:spTree>
    <p:extLst>
      <p:ext uri="{BB962C8B-B14F-4D97-AF65-F5344CB8AC3E}">
        <p14:creationId xmlns:p14="http://schemas.microsoft.com/office/powerpoint/2010/main" val="93048681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Analog-Digital-Konvertierung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A/D-Konvertierung – Schritt 1: </a:t>
            </a:r>
            <a:r>
              <a:rPr lang="en-US" b="1"/>
              <a:t>Abtastung</a:t>
            </a:r>
            <a:r>
              <a:rPr lang="en-US"/>
              <a:t> (</a:t>
            </a:r>
            <a:r>
              <a:rPr lang="en-US" i="1"/>
              <a:t>sampling</a:t>
            </a:r>
            <a:r>
              <a:rPr lang="en-US" b="1"/>
              <a:t>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Begrenzung der Nachkommastellen auf der Zeitachse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scheibchenwiese Zerlegung des kontinuierlichen Zeitsignals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diskrete Zeitpunkte: Abtastwerte (</a:t>
            </a:r>
            <a:r>
              <a:rPr lang="en-US" i="1">
                <a:cs typeface="+mn-cs"/>
              </a:rPr>
              <a:t>samples</a:t>
            </a:r>
            <a:r>
              <a:rPr lang="en-US" b="1">
                <a:cs typeface="+mn-cs"/>
              </a:rPr>
              <a:t>)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Dichte der Abtastwerte pro Zeiteinheit (Sek.): Abtastrate (</a:t>
            </a:r>
            <a:r>
              <a:rPr lang="en-US" i="1">
                <a:cs typeface="+mn-cs"/>
              </a:rPr>
              <a:t>sampling rate</a:t>
            </a:r>
            <a:r>
              <a:rPr lang="en-US">
                <a:cs typeface="+mn-cs"/>
              </a:rPr>
              <a:t>)</a:t>
            </a:r>
            <a:r>
              <a:rPr lang="en-US" b="1">
                <a:cs typeface="+mn-cs"/>
              </a:rPr>
              <a:t> </a:t>
            </a:r>
            <a:r>
              <a:rPr lang="en-US">
                <a:cs typeface="+mn-cs"/>
              </a:rPr>
              <a:t>oder</a:t>
            </a:r>
            <a:r>
              <a:rPr lang="en-US" b="1">
                <a:cs typeface="+mn-cs"/>
              </a:rPr>
              <a:t> </a:t>
            </a:r>
            <a:r>
              <a:rPr lang="en-US">
                <a:cs typeface="+mn-cs"/>
              </a:rPr>
              <a:t>Abtastfrequenz (</a:t>
            </a:r>
            <a:r>
              <a:rPr lang="en-US" i="1">
                <a:cs typeface="+mn-cs"/>
              </a:rPr>
              <a:t>sampling frequency)</a:t>
            </a:r>
            <a:r>
              <a:rPr lang="en-US">
                <a:cs typeface="+mn-cs"/>
              </a:rPr>
              <a:t> [Hz]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A/D-Konvertierung – Schritt 2: </a:t>
            </a:r>
            <a:r>
              <a:rPr lang="en-US" b="1"/>
              <a:t>Quantisierung (</a:t>
            </a:r>
            <a:r>
              <a:rPr lang="en-US" i="1"/>
              <a:t>quantization</a:t>
            </a:r>
            <a:r>
              <a:rPr lang="en-US" b="1"/>
              <a:t>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Begrenzung der Nachkommastellen auf der Amplitudenachse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scheibchenweise Zerlegung der kontinuierlichen Amplituden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diskrete Amplitudenwerte: Amplitudenstufen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Dichte der Amplitudenwerte: Quantisierungsgenauigkeit (</a:t>
            </a:r>
            <a:r>
              <a:rPr lang="en-US" i="1"/>
              <a:t>quantization accuracy</a:t>
            </a:r>
            <a:r>
              <a:rPr lang="en-US"/>
              <a:t>) [bit]</a:t>
            </a:r>
          </a:p>
        </p:txBody>
      </p:sp>
    </p:spTree>
    <p:extLst>
      <p:ext uri="{BB962C8B-B14F-4D97-AF65-F5344CB8AC3E}">
        <p14:creationId xmlns:p14="http://schemas.microsoft.com/office/powerpoint/2010/main" val="225649324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Abtastung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31702" y="5622167"/>
            <a:ext cx="70589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Die Periodizität einer Sinusschwingung lässt sich mit (mind.) </a:t>
            </a:r>
          </a:p>
          <a:p>
            <a:pPr eaLnBrk="1" hangingPunct="1"/>
            <a:r>
              <a:rPr lang="de-DE"/>
              <a:t>2 Abtastwerten darstellen. [Johnson, 1997, S.25]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9775" y="-812035"/>
            <a:ext cx="4730532" cy="787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4414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Abtasttheorem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Welche Abtastrate ist für periodische Schwingungen erforderlich?</a:t>
            </a:r>
            <a:endParaRPr lang="en-US" b="1"/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2 Abtastwerte pro Grundperiode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Abtastrate </a:t>
            </a:r>
            <a:r>
              <a:rPr lang="en-US">
                <a:cs typeface="+mn-cs"/>
                <a:sym typeface="Symbol"/>
              </a:rPr>
              <a:t></a:t>
            </a:r>
            <a:r>
              <a:rPr lang="en-US">
                <a:cs typeface="+mn-cs"/>
              </a:rPr>
              <a:t> 2 * Grundfrequenz</a:t>
            </a:r>
            <a:endParaRPr lang="en-US" b="1">
              <a:cs typeface="+mn-cs"/>
            </a:endParaRP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z.B.: 100 Hz Sinusschwingung </a:t>
            </a:r>
            <a:r>
              <a:rPr lang="en-US">
                <a:cs typeface="+mn-cs"/>
                <a:sym typeface="Symbol"/>
              </a:rPr>
              <a:t></a:t>
            </a:r>
            <a:r>
              <a:rPr lang="en-US">
                <a:cs typeface="+mn-cs"/>
              </a:rPr>
              <a:t> 200 Hz Abtastrate</a:t>
            </a:r>
          </a:p>
          <a:p>
            <a:pPr marL="539750" lvl="2" indent="0" eaLnBrk="1" hangingPunct="1">
              <a:spcBef>
                <a:spcPct val="50000"/>
              </a:spcBef>
              <a:buClr>
                <a:srgbClr val="0099CC"/>
              </a:buClr>
              <a:defRPr/>
            </a:pPr>
            <a:r>
              <a:rPr lang="en-US">
                <a:cs typeface="+mn-cs"/>
              </a:rPr>
              <a:t>     → </a:t>
            </a:r>
            <a:r>
              <a:rPr lang="en-US" b="1">
                <a:cs typeface="+mn-cs"/>
              </a:rPr>
              <a:t>Abtasttheorem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Was bedeutet dies für komplexe Signale (z.B. Sprachsignale)?</a:t>
            </a:r>
            <a:endParaRPr lang="en-US" b="1"/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z.B. Nutzinformation im Sprachsignal bis ca. 8 kHz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erfordert 16 kHz Abtastrate 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(vgl. Audio-CDROM: 44,1 kHz)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b="1"/>
              <a:t>Nyquist-Frequenz</a:t>
            </a:r>
            <a:r>
              <a:rPr lang="en-US"/>
              <a:t>: 0.5 * Abtastrate</a:t>
            </a:r>
            <a:endParaRPr lang="en-US" b="1"/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höchstfrequenter Anteil am abzutastenden Signal</a:t>
            </a:r>
          </a:p>
        </p:txBody>
      </p:sp>
    </p:spTree>
    <p:extLst>
      <p:ext uri="{BB962C8B-B14F-4D97-AF65-F5344CB8AC3E}">
        <p14:creationId xmlns:p14="http://schemas.microsoft.com/office/powerpoint/2010/main" val="44032581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Alias-Effekte durch Unterabtastung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6448" y="-618176"/>
            <a:ext cx="3786968" cy="6408715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8625" y="4440377"/>
            <a:ext cx="82867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Unterabtastung einer Sinusschwingung [Johnson, 1997, S.27]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Das digitale Signal enthält eine niederfrequente Komponente und repräsentiert das hochfrequente analoge Signal nicht korrekt.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Praxis: Tiefpassfilter schneidet alle Frequenzen oberhalb der Nyquist-Frequenz ab (Frequenzbandbegrenzung).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58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Quantisierung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1290" y="-1088468"/>
            <a:ext cx="5040560" cy="8458872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2134" y="5660521"/>
            <a:ext cx="8286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2 unterschiedliche Quantisierungen (20 vs. 200 Stufen) der Amplitude einer Sinusschwingung [Johnson, 1997, S.29]</a:t>
            </a:r>
          </a:p>
        </p:txBody>
      </p:sp>
    </p:spTree>
    <p:extLst>
      <p:ext uri="{BB962C8B-B14F-4D97-AF65-F5344CB8AC3E}">
        <p14:creationId xmlns:p14="http://schemas.microsoft.com/office/powerpoint/2010/main" val="5264468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Quantisierungsrauschen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2134" y="5660521"/>
            <a:ext cx="8286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Differenz zwischen kontinuierlichem und quantisiertem Signal [Johnson, 1997, S.31]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0118" y="-1107295"/>
            <a:ext cx="4968551" cy="842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800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0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507</Words>
  <Application>Microsoft Office PowerPoint</Application>
  <PresentationFormat>On-screen Show (4:3)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Tahoma</vt:lpstr>
      <vt:lpstr>Times New Roman</vt:lpstr>
      <vt:lpstr>Verdana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Einf.PhonPhon: Digitalisierung</dc:title>
  <dc:subject>5th ISCA Speech Synthesis Workshop, 14.-16.6.2004</dc:subject>
  <dc:creator>Bernd Möbius</dc:creator>
  <cp:lastModifiedBy>Bernd Möbius</cp:lastModifiedBy>
  <cp:revision>1160</cp:revision>
  <dcterms:created xsi:type="dcterms:W3CDTF">2004-05-18T15:23:37Z</dcterms:created>
  <dcterms:modified xsi:type="dcterms:W3CDTF">2024-06-04T11:49:28Z</dcterms:modified>
</cp:coreProperties>
</file>