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handoutMasterIdLst>
    <p:handoutMasterId r:id="rId51"/>
  </p:handoutMasterIdLst>
  <p:sldIdLst>
    <p:sldId id="721" r:id="rId3"/>
    <p:sldId id="723" r:id="rId4"/>
    <p:sldId id="674" r:id="rId5"/>
    <p:sldId id="682" r:id="rId6"/>
    <p:sldId id="683" r:id="rId7"/>
    <p:sldId id="684" r:id="rId8"/>
    <p:sldId id="685" r:id="rId9"/>
    <p:sldId id="686" r:id="rId10"/>
    <p:sldId id="722" r:id="rId11"/>
    <p:sldId id="724" r:id="rId12"/>
    <p:sldId id="725" r:id="rId13"/>
    <p:sldId id="726" r:id="rId14"/>
    <p:sldId id="727" r:id="rId15"/>
    <p:sldId id="728" r:id="rId16"/>
    <p:sldId id="729" r:id="rId17"/>
    <p:sldId id="730" r:id="rId18"/>
    <p:sldId id="731" r:id="rId19"/>
    <p:sldId id="732" r:id="rId20"/>
    <p:sldId id="733" r:id="rId21"/>
    <p:sldId id="734" r:id="rId22"/>
    <p:sldId id="676" r:id="rId23"/>
    <p:sldId id="647" r:id="rId24"/>
    <p:sldId id="654" r:id="rId25"/>
    <p:sldId id="677" r:id="rId26"/>
    <p:sldId id="735" r:id="rId27"/>
    <p:sldId id="655" r:id="rId28"/>
    <p:sldId id="736" r:id="rId29"/>
    <p:sldId id="737" r:id="rId30"/>
    <p:sldId id="656" r:id="rId31"/>
    <p:sldId id="739" r:id="rId32"/>
    <p:sldId id="657" r:id="rId33"/>
    <p:sldId id="738" r:id="rId34"/>
    <p:sldId id="658" r:id="rId35"/>
    <p:sldId id="659" r:id="rId36"/>
    <p:sldId id="660" r:id="rId37"/>
    <p:sldId id="646" r:id="rId38"/>
    <p:sldId id="710" r:id="rId39"/>
    <p:sldId id="711" r:id="rId40"/>
    <p:sldId id="712" r:id="rId41"/>
    <p:sldId id="713" r:id="rId42"/>
    <p:sldId id="714" r:id="rId43"/>
    <p:sldId id="717" r:id="rId44"/>
    <p:sldId id="718" r:id="rId45"/>
    <p:sldId id="719" r:id="rId46"/>
    <p:sldId id="720" r:id="rId47"/>
    <p:sldId id="699" r:id="rId48"/>
    <p:sldId id="585" r:id="rId4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66"/>
    <a:srgbClr val="99FFCC"/>
    <a:srgbClr val="990000"/>
    <a:srgbClr val="CC33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9885" autoAdjust="0"/>
  </p:normalViewPr>
  <p:slideViewPr>
    <p:cSldViewPr>
      <p:cViewPr>
        <p:scale>
          <a:sx n="99" d="100"/>
          <a:sy n="99" d="100"/>
        </p:scale>
        <p:origin x="268" y="-7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AB7C13-148A-4740-A0F3-1430DD6FB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B83502-9D7D-48C9-B798-2D2F6CD1BB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49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FC9552-278A-477D-961A-1EBF565CBEA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9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14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ED738DE0-F88D-4BA7-B25D-C6102BF2C0A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86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F9977D-34F1-4210-B568-7DB1617D203C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742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2432ACC-6CF9-4E77-9E9B-3CCBD303B88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501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197AC05-A429-458C-9EAC-2206FD03AE81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165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E48CAC7-52E8-4AE6-99DA-5420C196C9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212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577BCFE-CB30-45E8-93D1-9066BB194606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096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97BE74D8-3046-48F8-90B7-50EEDA2CE215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571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ED91BF64-339A-4801-A12D-62A318E14F7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611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D239B0F2-831B-4629-AF6F-DE570B85F55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466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D66E15B-99C4-4D13-B818-6C31A66513F2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90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91A671F-FA7C-47D7-97D4-FBBB22A7A2B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704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D89BA9ED-1EA4-4DB5-8C82-383395552D3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833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57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563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755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FC5EDEA-71AB-44AE-8E2E-3CA51E33D619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466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57B2050-E42F-4DAC-991A-226874B5F933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FC5EDEA-71AB-44AE-8E2E-3CA51E33D619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886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BFDEF71-9BE8-4E22-9C9D-CDE707EDF0D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9C04D83-3444-49F9-B276-81D805957BEF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2E692C7-682C-45A7-AE75-39A4DFF9A23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955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024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2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3181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8292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9127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170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0606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278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4989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C19645-0BF5-457D-935F-33CCDDC54CA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834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BCEF52-724E-40AD-A9D6-69719E85994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30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32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05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529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91A671F-FA7C-47D7-97D4-FBBB22A7A2B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72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8FC7-73D4-4747-8170-8350D953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7208-AD05-4410-A78A-CC087463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7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3395-E50E-46CE-945C-408AFAD4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0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436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755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817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865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080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780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978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282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CAFA-9086-4866-966E-39DA08344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66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789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8375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376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A22-B9A4-4A81-B8B4-E37CC411C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43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E384-E6F3-49D2-839E-E2A56F3B3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89D6-B656-4233-A771-72B35B5D6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197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69EF-B601-4D72-A715-3AE3F036A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2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C2C4-CE7A-4E4D-993F-4A1B4D0A9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5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CB2-AB5A-468D-A11C-61DE7F3E1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35C-3D55-4B29-B67A-1D684A8E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48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AFC3D7-BFB8-4CBF-8019-4D9E9287F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5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o-physik.de/nachrichten/plopp-so-schnell-ist-der-schal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plab.net/Vocal_Tract_Model/index-e.htm" TargetMode="External"/><Relationship Id="rId4" Type="http://schemas.openxmlformats.org/officeDocument/2006/relationships/image" Target="../media/image2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0000"/>
                </a:solidFill>
                <a:cs typeface="+mn-cs"/>
              </a:rPr>
              <a:t>Akustische Phonetik</a:t>
            </a: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rgbClr val="000000"/>
                </a:solidFill>
                <a:cs typeface="+mn-cs"/>
              </a:rPr>
              <a:t>28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.5./</a:t>
            </a:r>
            <a:r>
              <a:rPr lang="de-DE">
                <a:solidFill>
                  <a:srgbClr val="000000"/>
                </a:solidFill>
                <a:cs typeface="+mn-cs"/>
              </a:rPr>
              <a:t>4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.6.2024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Bernd Möbius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Sprachwissenschaft und Sprachtechnologie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Universität des Saarlandes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Einführung in die Phonetik und Phonologie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SoSe 2024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780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Einfache Schwingungen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59690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5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Einfache Schwingungen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Einfache periodische Schwingung (Sinusschwingungen)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zyklisch wiederkehrende, einfache Schwingungsmuster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bestimmt durch</a:t>
            </a:r>
            <a:endParaRPr lang="en-US">
              <a:cs typeface="+mn-cs"/>
            </a:endParaRP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Grundperiode T</a:t>
            </a:r>
            <a:r>
              <a:rPr lang="en-US" baseline="-25000">
                <a:cs typeface="+mn-cs"/>
              </a:rPr>
              <a:t>0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Amplitude A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Phase </a:t>
            </a:r>
            <a:r>
              <a:rPr lang="en-US">
                <a:cs typeface="+mn-cs"/>
                <a:sym typeface="Symbol"/>
              </a:rPr>
              <a:t>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Grundfrequenz [Hz]:  1 / Grundperiode [s]</a:t>
            </a:r>
          </a:p>
          <a:p>
            <a:pPr marL="803275" lvl="2" indent="-442913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>
                <a:cs typeface="+mn-cs"/>
              </a:rPr>
              <a:t>F</a:t>
            </a:r>
            <a:r>
              <a:rPr lang="en-US" baseline="-25000">
                <a:cs typeface="+mn-cs"/>
              </a:rPr>
              <a:t>0</a:t>
            </a:r>
            <a:r>
              <a:rPr lang="en-US">
                <a:cs typeface="+mn-cs"/>
              </a:rPr>
              <a:t> = 1 / T</a:t>
            </a:r>
            <a:r>
              <a:rPr lang="en-US" baseline="-25000"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577568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Phasenbeziehung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792011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Zwei Sinusschwingungen mit gleicher Frequenz und Amplitude, aber zeitlich versetzten Minima, Maxima und Nulldurchgängen</a:t>
            </a:r>
            <a:endParaRPr lang="en-US"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>
                <a:cs typeface="+mn-cs"/>
                <a:sym typeface="Symbol"/>
              </a:rPr>
              <a:t>    Phasenverschiebung (hier: Phasenwinkel 90º)</a:t>
            </a:r>
            <a:endParaRPr lang="en-US">
              <a:cs typeface="+mn-cs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5472112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9767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Frequenzunterschiede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Zwei Sinusschwingungen mit gleicher Amplitude und Phase, aber unterschiedlicher Frequenz</a:t>
            </a:r>
            <a:r>
              <a:rPr lang="en-US">
                <a:cs typeface="+mn-cs"/>
              </a:rPr>
              <a:t> </a:t>
            </a:r>
            <a:r>
              <a:rPr lang="en-US">
                <a:cs typeface="+mn-cs"/>
                <a:sym typeface="Symbol"/>
              </a:rPr>
              <a:t>(hier: 1 bzw. 2 Hz)</a:t>
            </a:r>
            <a:endParaRPr lang="en-US">
              <a:cs typeface="+mn-cs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568801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490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Komplexe Schwingungen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Komplexe periodische Schwingungen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zyklisch wiederkehrende Schwingungsmuster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aus mindestens zwei Sinusschwingungen zusammengesetzt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Grundfrequenz = 1 / (komplexe Grundperiode)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Form der resultierenden komplexen Schwingung hängt von der Frequenz-, Amplituden- und Phasenrelation der Komponenten ab</a:t>
            </a:r>
          </a:p>
        </p:txBody>
      </p:sp>
    </p:spTree>
    <p:extLst>
      <p:ext uri="{BB962C8B-B14F-4D97-AF65-F5344CB8AC3E}">
        <p14:creationId xmlns:p14="http://schemas.microsoft.com/office/powerpoint/2010/main" val="411069434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Komplexe Schwingungen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Komplexe Schwingung: 2 Komponenten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zwei Sinusschwingungen (100 Hz, 1000 Hz) mit gleicher Phase und unterschiedlicher Amplitude (links)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komplexe Schwingung (rechts) resultiert aus der Addition der beiden Komponenten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</a:t>
            </a:r>
            <a:r>
              <a:rPr lang="en-US" baseline="-25000">
                <a:cs typeface="+mn-cs"/>
              </a:rPr>
              <a:t>0</a:t>
            </a:r>
            <a:r>
              <a:rPr lang="en-US">
                <a:cs typeface="+mn-cs"/>
              </a:rPr>
              <a:t> = 100 Hz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284538"/>
            <a:ext cx="78676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6048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Komplexe Schwingungen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Komplexe Schwingung (rot): 5 Komponenten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5 phasengleiche Sinusschwingungen (100, 200, 300, 400, 500 Hz)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dargestellt: nur 3 niederfrequenteste Komponenten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619283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8991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Komplexe Schwingungen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2" y="692150"/>
            <a:ext cx="86756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Komplexe Schwingung (rot): 5 Komponenten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5 phasenverschobene Sinusschwingungen (100, 200, 300, 400, 500 Hz)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dargestellt: nur 3 niederfrequenteste Komponenten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6192837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21329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Leistungsspektrum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Leistungsspektrum (Amplituden über Frequenzen) der komplexen Schwingung aus 5 Komponenten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6480175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08264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Fourieranalyse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Fouriers Theorem: Jede komplexe Schwingung kann zerlegt werden in eine Reihe von Sinusschwingungen mit jeweils eigener Frequenz, Amplitude und Phase.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0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de-DE"/>
          </a:p>
          <a:p>
            <a:pPr marL="0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de-DE"/>
          </a:p>
          <a:p>
            <a:pPr marL="0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Fourieranalyse: Leistungsspektrum der komplexen Schwingung aus 5 Komponenten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3993"/>
            <a:ext cx="6075363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1080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Lautsprachliche Kommunikation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Voraussetzungen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Schallerzeugung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Schallwahrnehmung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Schallleitendes Medium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Akustische Basiseigenschaften von Sprachlauten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Frequenzen innerhalb des menschlichen Wahrnehmungsbereichs (20 – 20000 Hz)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Amplitude: Auslenkung einer Schwingung → wahrgenommene Lautstärke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Dauer: wahrnehmbare Mindestdauer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Klangfarbe (Timbre)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de-DE"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6CDCB-C41B-4818-A69F-5C1BFB64E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21" y="4941168"/>
            <a:ext cx="1619557" cy="1481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2663D-89D3-408B-95AD-AB15A371BF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01" y="4941168"/>
            <a:ext cx="1907704" cy="13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79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Fourieranalyse und Leistungsspektrum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Unterschiede zwischen Ergebnis der Fourieranalyse und idealisiertem Leistungsspektrum: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breitere Gipfel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zusätzliche Gipfel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Ursachen für diese Unterschiede: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Fourieranalyse nimmt unendlich langes Signal an; Analyse aber nur über 2 Grundperioden (quasi-periodisches Signal)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Unterschiede zwischen analogem und digitalem Signal</a:t>
            </a:r>
          </a:p>
        </p:txBody>
      </p:sp>
    </p:spTree>
    <p:extLst>
      <p:ext uri="{BB962C8B-B14F-4D97-AF65-F5344CB8AC3E}">
        <p14:creationId xmlns:p14="http://schemas.microsoft.com/office/powerpoint/2010/main" val="191636634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Sprachsignal und Spektrogramm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827584" y="5373216"/>
            <a:ext cx="74888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348077" y="5173161"/>
            <a:ext cx="2712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3568" y="3212976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39753" y="3820978"/>
            <a:ext cx="2664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f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73020" y="1196752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8453" y="1731198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7504" y="980728"/>
            <a:ext cx="8712968" cy="22322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3" y="545604"/>
            <a:ext cx="4086796" cy="266737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827584" y="980728"/>
            <a:ext cx="1440160" cy="41044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347664" y="1326257"/>
            <a:ext cx="920080" cy="325487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1543848" y="1541623"/>
            <a:ext cx="723896" cy="275147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827584" y="636657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F1</a:t>
            </a:r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1208572" y="83671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F2</a:t>
            </a:r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1543848" y="114151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F3</a:t>
            </a:r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4410298" y="2795155"/>
            <a:ext cx="2664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760" y="545604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1145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Formanten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Spektrale Gipfel (Energiemaxima): </a:t>
            </a:r>
            <a:r>
              <a:rPr lang="en-US" b="1"/>
              <a:t>Formanten </a:t>
            </a:r>
            <a:r>
              <a:rPr lang="en-US" b="1" dirty="0"/>
              <a:t>(F1, F2, ..., </a:t>
            </a:r>
            <a:r>
              <a:rPr lang="en-US" b="1" dirty="0" err="1"/>
              <a:t>Fn</a:t>
            </a:r>
            <a:r>
              <a:rPr lang="en-US" b="1" dirty="0"/>
              <a:t>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Formanten entstehen infolge selektiver Verstärkung bestimmter Frequenzen, entsprechend der </a:t>
            </a:r>
            <a:r>
              <a:rPr lang="en-US" b="1">
                <a:cs typeface="+mn-cs"/>
              </a:rPr>
              <a:t>Resonanz</a:t>
            </a:r>
            <a:r>
              <a:rPr lang="en-US">
                <a:cs typeface="+mn-cs"/>
              </a:rPr>
              <a:t>charakteristika des menschlichen Vokaltrakts (und ggf. Nasaltrakts).</a:t>
            </a:r>
            <a:endParaRPr lang="en-US" dirty="0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Die Unterscheidung zwischen </a:t>
            </a:r>
            <a:r>
              <a:rPr lang="en-US" b="1">
                <a:cs typeface="+mn-cs"/>
              </a:rPr>
              <a:t>Stimmquelle</a:t>
            </a:r>
            <a:r>
              <a:rPr lang="en-US">
                <a:cs typeface="+mn-cs"/>
              </a:rPr>
              <a:t> (</a:t>
            </a:r>
            <a:r>
              <a:rPr lang="en-US" i="1">
                <a:cs typeface="+mn-cs"/>
              </a:rPr>
              <a:t>Anregung</a:t>
            </a:r>
            <a:r>
              <a:rPr lang="en-US">
                <a:cs typeface="+mn-cs"/>
              </a:rPr>
              <a:t>) und </a:t>
            </a:r>
            <a:r>
              <a:rPr lang="en-US" i="1">
                <a:cs typeface="+mn-cs"/>
              </a:rPr>
              <a:t>Schallformung</a:t>
            </a:r>
            <a:r>
              <a:rPr lang="en-US">
                <a:cs typeface="+mn-cs"/>
              </a:rPr>
              <a:t> im Vokaltrakt (akustisches</a:t>
            </a:r>
            <a:r>
              <a:rPr lang="en-US" b="1">
                <a:cs typeface="+mn-cs"/>
              </a:rPr>
              <a:t> </a:t>
            </a:r>
            <a:r>
              <a:rPr lang="en-US" b="1" dirty="0">
                <a:cs typeface="+mn-cs"/>
              </a:rPr>
              <a:t>F</a:t>
            </a:r>
            <a:r>
              <a:rPr lang="en-US" b="1">
                <a:cs typeface="+mn-cs"/>
              </a:rPr>
              <a:t>ilter</a:t>
            </a:r>
            <a:r>
              <a:rPr lang="en-US">
                <a:cs typeface="+mn-cs"/>
              </a:rPr>
              <a:t>) führt zum        </a:t>
            </a:r>
            <a:r>
              <a:rPr lang="en-US" b="1">
                <a:cs typeface="+mn-cs"/>
              </a:rPr>
              <a:t>Quelle-Filter-Modell</a:t>
            </a:r>
            <a:r>
              <a:rPr lang="en-US">
                <a:cs typeface="+mn-cs"/>
              </a:rPr>
              <a:t> der Sprachproduktion.</a:t>
            </a:r>
            <a:endParaRPr lang="en-US" dirty="0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Literatur:</a:t>
            </a:r>
            <a:endParaRPr lang="en-US" dirty="0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>
                <a:cs typeface="+mn-cs"/>
              </a:rPr>
              <a:t>Gunnar </a:t>
            </a:r>
            <a:r>
              <a:rPr lang="en-US" dirty="0" err="1">
                <a:cs typeface="+mn-cs"/>
              </a:rPr>
              <a:t>Fant</a:t>
            </a:r>
            <a:r>
              <a:rPr lang="en-US" dirty="0">
                <a:cs typeface="+mn-cs"/>
              </a:rPr>
              <a:t> (1960): Acoustic theory of speech production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>
                <a:cs typeface="+mn-cs"/>
              </a:rPr>
              <a:t>Gerold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Ungeheuer</a:t>
            </a:r>
            <a:r>
              <a:rPr lang="en-US" dirty="0">
                <a:cs typeface="+mn-cs"/>
              </a:rPr>
              <a:t> (1962): </a:t>
            </a:r>
            <a:r>
              <a:rPr lang="en-US" dirty="0" err="1">
                <a:cs typeface="+mn-cs"/>
              </a:rPr>
              <a:t>Elemente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akustischen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Theorie</a:t>
            </a:r>
            <a:r>
              <a:rPr lang="en-US" dirty="0">
                <a:cs typeface="+mn-cs"/>
              </a:rPr>
              <a:t> der </a:t>
            </a:r>
            <a:r>
              <a:rPr lang="en-US" dirty="0" err="1">
                <a:cs typeface="+mn-cs"/>
              </a:rPr>
              <a:t>Vokalartikulation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Quelle-Filter-Modell der Sprachproduktion</a:t>
            </a:r>
          </a:p>
        </p:txBody>
      </p:sp>
      <p:pic>
        <p:nvPicPr>
          <p:cNvPr id="1028" name="Picture 4" descr="http://image.slidesharecdn.com/class07emersonphoneticsfall2014sourcefiltervowelsvelumarticulation-141102182533-conversion-gate02/95/class-07-emersonphoneticsfall2014sourcefiltervowelsvelumarticulation-12-638.jpg?cb=14149537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864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3142426"/>
            <a:ext cx="127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Anregung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1400" y="2539880"/>
            <a:ext cx="1796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Schallformung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 bwMode="auto">
          <a:xfrm flipH="1">
            <a:off x="4788024" y="2739935"/>
            <a:ext cx="1933376" cy="8285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4860032" y="3342481"/>
            <a:ext cx="1872208" cy="308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Quelle-Filter-Modell der Sprachproduktion</a:t>
            </a:r>
          </a:p>
        </p:txBody>
      </p:sp>
      <p:pic>
        <p:nvPicPr>
          <p:cNvPr id="4101" name="Picture 9" descr="source_filt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36613"/>
            <a:ext cx="84391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7017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Quelle-Filter-Modell der Sprachproduktion</a:t>
            </a:r>
          </a:p>
        </p:txBody>
      </p:sp>
      <p:pic>
        <p:nvPicPr>
          <p:cNvPr id="2050" name="Picture 2" descr="http://www.haskins.yale.edu/featured/heads/mmsp/graphics/fig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2" y="908720"/>
            <a:ext cx="82004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657331"/>
            <a:ext cx="2225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Glottale Anregung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4697" y="5657331"/>
            <a:ext cx="339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Vokaltrakt: Frequenzantwort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2073" y="5657331"/>
            <a:ext cx="1897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Schallspektrum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9601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Vokaltrakt: einfaches akustisches Rohrmodell</a:t>
            </a:r>
          </a:p>
        </p:txBody>
      </p:sp>
      <p:pic>
        <p:nvPicPr>
          <p:cNvPr id="6149" name="Picture 9" descr="vocaltract_ideal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49300"/>
            <a:ext cx="4968875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5307012" y="5687091"/>
            <a:ext cx="322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[Clark et al., 2007a, p.241]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29ED2-EE41-4850-970F-F81C569E9F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50" y="3612130"/>
            <a:ext cx="1907704" cy="1357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EFE09B-9F49-4A06-AEA8-21C4A5DB0E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50" y="863547"/>
            <a:ext cx="1852284" cy="2469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wn acoustic guitar&#10;&#10;Description automatically generated with low confidence">
            <a:extLst>
              <a:ext uri="{FF2B5EF4-FFF2-40B4-BE49-F238E27FC236}">
                <a16:creationId xmlns:a16="http://schemas.microsoft.com/office/drawing/2014/main" id="{A2CA615C-B2EC-41E9-80FC-5A922EF1E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852973" cy="3852973"/>
          </a:xfrm>
          <a:prstGeom prst="rect">
            <a:avLst/>
          </a:prstGeom>
        </p:spPr>
      </p:pic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Schwingungsmodi: Saite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BD3DF19-8DAA-4073-B839-D31499D46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07182"/>
            <a:ext cx="5112568" cy="56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8037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D1600189-3928-46E8-A8B4-3AEEC5048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55995"/>
            <a:ext cx="6313963" cy="5804773"/>
          </a:xfrm>
          <a:prstGeom prst="rect">
            <a:avLst/>
          </a:prstGeom>
        </p:spPr>
      </p:pic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Schwingungsmodi: Vokaltrakt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CB853-0948-4669-AD7F-6E2F4E89ADC1}"/>
              </a:ext>
            </a:extLst>
          </p:cNvPr>
          <p:cNvSpPr txBox="1"/>
          <p:nvPr/>
        </p:nvSpPr>
        <p:spPr>
          <a:xfrm>
            <a:off x="1115616" y="1052736"/>
            <a:ext cx="504056" cy="3456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F0F8F-4313-4198-AF04-A2A1A74CC7ED}"/>
              </a:ext>
            </a:extLst>
          </p:cNvPr>
          <p:cNvSpPr txBox="1"/>
          <p:nvPr/>
        </p:nvSpPr>
        <p:spPr>
          <a:xfrm>
            <a:off x="750908" y="5461193"/>
            <a:ext cx="899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Glottis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BA66C-353D-4944-86F7-61CF86BA2760}"/>
              </a:ext>
            </a:extLst>
          </p:cNvPr>
          <p:cNvSpPr txBox="1"/>
          <p:nvPr/>
        </p:nvSpPr>
        <p:spPr>
          <a:xfrm>
            <a:off x="6300192" y="5461193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Lippen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73E06B-C641-4A87-8273-EA15AAB2279B}"/>
              </a:ext>
            </a:extLst>
          </p:cNvPr>
          <p:cNvCxnSpPr/>
          <p:nvPr/>
        </p:nvCxnSpPr>
        <p:spPr bwMode="auto">
          <a:xfrm flipV="1">
            <a:off x="1151620" y="4839744"/>
            <a:ext cx="432048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89E405-3454-4AD9-B2F5-DF6E6A98513B}"/>
              </a:ext>
            </a:extLst>
          </p:cNvPr>
          <p:cNvCxnSpPr/>
          <p:nvPr/>
        </p:nvCxnSpPr>
        <p:spPr bwMode="auto">
          <a:xfrm flipH="1" flipV="1">
            <a:off x="6226741" y="4888813"/>
            <a:ext cx="342347" cy="5809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691100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Longitudinalwellen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33400" y="692150"/>
            <a:ext cx="8305800" cy="38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Akustische Signale breiten sich im “Ansatzrohr” in Form von Longitudinalwellen aus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2 physikalische Größen zur Beschreibung von Wellen: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Schalldruck </a:t>
            </a:r>
            <a:r>
              <a:rPr lang="en-GB" i="1"/>
              <a:t>p </a:t>
            </a:r>
            <a:r>
              <a:rPr lang="en-GB"/>
              <a:t>: Luftdruckänderungen durch Schall, locale Abweichung vom durchschnittlichen umgebenden Luftdruck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Schallschnelle </a:t>
            </a:r>
            <a:r>
              <a:rPr lang="en-GB" i="1"/>
              <a:t>v</a:t>
            </a:r>
            <a:r>
              <a:rPr lang="en-GB"/>
              <a:t> : Geschwindigkeit, mit der Luftteilchen infolge eines Schallereignisses um ihre Ruheposition oszillieren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Schallgeschwindigkeit</a:t>
            </a:r>
            <a:r>
              <a:rPr lang="en-GB" i="1"/>
              <a:t> c </a:t>
            </a:r>
            <a:r>
              <a:rPr lang="en-GB"/>
              <a:t>: Ausbreitungsgeschwindigkeit von Schallwellen in der Luft (oder anderen Medien)</a:t>
            </a:r>
          </a:p>
          <a:p>
            <a:pPr marL="914400" lvl="2" indent="-223838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  <a:tabLst>
                <a:tab pos="230188" algn="l"/>
                <a:tab pos="677863" algn="l"/>
                <a:tab pos="80327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</a:pPr>
            <a:r>
              <a:rPr lang="en-GB"/>
              <a:t>zur</a:t>
            </a:r>
            <a:r>
              <a:rPr lang="de-DE"/>
              <a:t>ückgelegter Weg pro Zeiteinheit </a:t>
            </a:r>
            <a:r>
              <a:rPr lang="en-US"/>
              <a:t>(z.B. 340 m/s in der Luft)</a:t>
            </a:r>
            <a:endParaRPr lang="en-GB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Sprachsignal und Spektrogramm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827584" y="5373216"/>
            <a:ext cx="74888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348077" y="5173161"/>
            <a:ext cx="2712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3568" y="3212976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39753" y="3820978"/>
            <a:ext cx="2664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f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73020" y="1196752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8453" y="1731198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"Heute ist sch</a:t>
            </a:r>
            <a:r>
              <a:rPr lang="de-DE"/>
              <a:t>önes Frühlingswetter.</a:t>
            </a:r>
            <a:r>
              <a:rPr lang="en-US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969050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Schallausbreitung</a:t>
            </a:r>
          </a:p>
        </p:txBody>
      </p:sp>
      <p:pic>
        <p:nvPicPr>
          <p:cNvPr id="6" name="Picture 5" descr="Text, background pattern&#10;&#10;Description automatically generated">
            <a:extLst>
              <a:ext uri="{FF2B5EF4-FFF2-40B4-BE49-F238E27FC236}">
                <a16:creationId xmlns:a16="http://schemas.microsoft.com/office/drawing/2014/main" id="{E8828803-D703-4D9C-AB3D-4B68FF9E8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7" y="908720"/>
            <a:ext cx="8439598" cy="38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1948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Schalldruckwellen im Vokaltrakt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6624638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7400925" y="5605463"/>
            <a:ext cx="1465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[Hess, ms.]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773813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p=0</a:t>
            </a:r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2670638" y="4221088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v=0</a:t>
            </a:r>
            <a:endParaRPr lang="de-DE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670638" y="1173923"/>
            <a:ext cx="319158" cy="5268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39752" y="4549372"/>
            <a:ext cx="446583" cy="360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195736" y="4005064"/>
            <a:ext cx="587969" cy="28086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Vokaltrakt: einfaches akustisches Rohrmodell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33400" y="692150"/>
            <a:ext cx="8305800" cy="198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(Verlustfreie) Reflexion an schallharter Wand des Rohrs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i="1"/>
              <a:t>v</a:t>
            </a:r>
            <a:r>
              <a:rPr lang="en-GB"/>
              <a:t> = 0 am Ort der Reflexion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(Verlustbehaftete) Reflexion an schallweichem Übergang vom Ansatzrohr ins freie akustische Feld (von den Lippen zur Luft)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i="1"/>
              <a:t>p</a:t>
            </a:r>
            <a:r>
              <a:rPr lang="en-GB"/>
              <a:t> = 0 am Ort der Abstrahlung</a:t>
            </a:r>
          </a:p>
        </p:txBody>
      </p:sp>
    </p:spTree>
    <p:extLst>
      <p:ext uri="{BB962C8B-B14F-4D97-AF65-F5344CB8AC3E}">
        <p14:creationId xmlns:p14="http://schemas.microsoft.com/office/powerpoint/2010/main" val="73222560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Resonanz- (Formant-) Frequenzen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9588" y="692150"/>
            <a:ext cx="8454899" cy="591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Berechnung der Resonanzfrequenzen des neutralen Ansatzrohrs (verlustfrei, konstanter Querschnitt) als Quotient aus Schallgeschwindigkeit (c = 340 m/s) und Wellenlänge: </a:t>
            </a:r>
            <a:r>
              <a:rPr lang="en-GB" i="1"/>
              <a:t>f </a:t>
            </a:r>
            <a:r>
              <a:rPr lang="en-GB" baseline="-25000"/>
              <a:t>i</a:t>
            </a:r>
            <a:r>
              <a:rPr lang="en-GB"/>
              <a:t> = </a:t>
            </a:r>
            <a:r>
              <a:rPr lang="en-GB" i="1"/>
              <a:t>c</a:t>
            </a:r>
            <a:r>
              <a:rPr lang="en-GB"/>
              <a:t> / </a:t>
            </a:r>
            <a:r>
              <a:rPr lang="el-GR" i="1">
                <a:cs typeface="Tahoma" pitchFamily="34" charset="0"/>
              </a:rPr>
              <a:t>λ</a:t>
            </a:r>
            <a:r>
              <a:rPr lang="en-US">
                <a:cs typeface="Tahoma" pitchFamily="34" charset="0"/>
              </a:rPr>
              <a:t> </a:t>
            </a:r>
            <a:r>
              <a:rPr lang="en-US" baseline="-25000">
                <a:cs typeface="Tahoma" pitchFamily="34" charset="0"/>
              </a:rPr>
              <a:t>i</a:t>
            </a:r>
            <a:endParaRPr lang="el-GR" baseline="-25000">
              <a:cs typeface="Tahoma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endParaRPr lang="en-GB"/>
          </a:p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Frequenzen der Resonanzen (Formanten):</a:t>
            </a:r>
          </a:p>
          <a:p>
            <a:pPr marL="688975" lvl="1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F1 = 340 / (4 * 0.17) = 340 / 0.68 			=   500 Hz</a:t>
            </a:r>
          </a:p>
          <a:p>
            <a:pPr marL="688975" lvl="1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F2 = 340 / (4/3 * 0.17) = 3 * 340 / (4 * 0.17) = 1500 Hz</a:t>
            </a:r>
          </a:p>
          <a:p>
            <a:pPr marL="688975" lvl="1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F3 = 340 / (4/5 * 0.17) = 5 * 340 / (4 * 0.17) = 2500 Hz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endParaRPr lang="en-GB"/>
          </a:p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Diese Verteilung der Resonanzfrequenzen im neutralen Ansatzrohr entspricht der Lage der Formanten des "neutralen" Vokals (schwa [ə])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Das einfache, querschnittsneutrale Rohrmodell ist inadäquat für die Berechnung der Formanten anderer Vokale (Ungeheuer, 1962)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Experiment</a:t>
            </a:r>
            <a:r>
              <a:rPr lang="en-US"/>
              <a:t> mit Weinflasche und Smartphone:</a:t>
            </a:r>
          </a:p>
          <a:p>
            <a:pPr marL="684212" lvl="1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 sz="18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https://pro-physik.de/nachrichten/plopp-so-schnell-ist-der-schall</a:t>
            </a:r>
            <a:endParaRPr lang="en-GB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Rohrmodell mit variable Querschnitt</a:t>
            </a:r>
          </a:p>
        </p:txBody>
      </p:sp>
      <p:pic>
        <p:nvPicPr>
          <p:cNvPr id="10245" name="Picture 8" descr="tube_geomet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55625"/>
            <a:ext cx="511175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5764213" y="5334000"/>
            <a:ext cx="322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[Clark et al., 2007a, p.246]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T. Arai’s 3D-Modelle</a:t>
            </a:r>
          </a:p>
        </p:txBody>
      </p:sp>
      <p:pic>
        <p:nvPicPr>
          <p:cNvPr id="3" name="Picture 2" descr="A picture containing cup, table, bottle, sitting&#10;&#10;Description automatically generated">
            <a:extLst>
              <a:ext uri="{FF2B5EF4-FFF2-40B4-BE49-F238E27FC236}">
                <a16:creationId xmlns:a16="http://schemas.microsoft.com/office/drawing/2014/main" id="{4D40B5F4-D594-4316-859F-F135E1AE3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6264696" cy="4299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E13C8-9D59-4166-87F5-90ABF7FC44DB}"/>
              </a:ext>
            </a:extLst>
          </p:cNvPr>
          <p:cNvSpPr txBox="1"/>
          <p:nvPr/>
        </p:nvSpPr>
        <p:spPr>
          <a:xfrm>
            <a:off x="528572" y="5717801"/>
            <a:ext cx="6430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[http://www.splab.net/Vocal_Tract_Model/index-e.htm]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Akustische Theorie der Vokalartikulation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0688"/>
            <a:ext cx="6761844" cy="58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18900000">
            <a:off x="1116013" y="2924175"/>
            <a:ext cx="49895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 b="1">
                <a:solidFill>
                  <a:srgbClr val="FF3300"/>
                </a:solidFill>
              </a:rPr>
              <a:t>NOT REQUIRED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Vokale (IPA)</a:t>
            </a:r>
          </a:p>
        </p:txBody>
      </p:sp>
      <p:pic>
        <p:nvPicPr>
          <p:cNvPr id="6" name="Picture 9" descr="IPA_vowel_chart_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760"/>
            <a:ext cx="6048376" cy="50352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7020272" y="2420888"/>
            <a:ext cx="0" cy="3313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>
            <a:noAutofit/>
          </a:bodyPr>
          <a:lstStyle/>
          <a:p>
            <a:endParaRPr lang="de-DE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563937" y="923497"/>
            <a:ext cx="522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400">
                <a:solidFill>
                  <a:schemeClr val="tx1"/>
                </a:solidFill>
              </a:rPr>
              <a:t>F2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38528" y="3958567"/>
            <a:ext cx="522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400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55650" y="1220555"/>
            <a:ext cx="1368078" cy="39423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1818478" y="1426293"/>
            <a:ext cx="4481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15239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Vokale (Deutsch </a:t>
            </a:r>
            <a:r>
              <a:rPr lang="en-GB">
                <a:solidFill>
                  <a:schemeClr val="bg1"/>
                </a:solidFill>
              </a:rPr>
              <a:t>[Pompino-Marschall, 1995]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8" descr="vowelspace_bob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9113"/>
            <a:ext cx="6524628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89498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Vokale (Deutsch </a:t>
            </a:r>
            <a:r>
              <a:rPr lang="en-GB">
                <a:solidFill>
                  <a:schemeClr val="bg1"/>
                </a:solidFill>
              </a:rPr>
              <a:t>[M</a:t>
            </a:r>
            <a:r>
              <a:rPr lang="de-DE">
                <a:solidFill>
                  <a:schemeClr val="bg1"/>
                </a:solidFill>
              </a:rPr>
              <a:t>ö</a:t>
            </a:r>
            <a:r>
              <a:rPr lang="en-US">
                <a:solidFill>
                  <a:schemeClr val="bg1"/>
                </a:solidFill>
              </a:rPr>
              <a:t>bius</a:t>
            </a:r>
            <a:r>
              <a:rPr lang="en-GB">
                <a:solidFill>
                  <a:schemeClr val="bg1"/>
                </a:solidFill>
              </a:rPr>
              <a:t>, 2001]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9113"/>
            <a:ext cx="7401144" cy="591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774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Sprachsignal und Spektrogramm: Vokale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</a:t>
            </a:r>
            <a:r>
              <a:rPr lang="en-US" u="sng">
                <a:solidFill>
                  <a:srgbClr val="FF0000"/>
                </a:solidFill>
              </a:rPr>
              <a:t>eu</a:t>
            </a:r>
            <a:r>
              <a:rPr lang="en-US"/>
              <a:t>t</a:t>
            </a:r>
            <a:r>
              <a:rPr lang="en-US" u="sng">
                <a:solidFill>
                  <a:srgbClr val="FF0000"/>
                </a:solidFill>
              </a:rPr>
              <a:t>e i</a:t>
            </a:r>
            <a:r>
              <a:rPr lang="en-US"/>
              <a:t>st sch</a:t>
            </a:r>
            <a:r>
              <a:rPr lang="de-DE" u="sng">
                <a:solidFill>
                  <a:srgbClr val="FF0000"/>
                </a:solidFill>
              </a:rPr>
              <a:t>ö</a:t>
            </a:r>
            <a:r>
              <a:rPr lang="de-DE"/>
              <a:t>n</a:t>
            </a:r>
            <a:r>
              <a:rPr lang="de-DE" u="sng">
                <a:solidFill>
                  <a:srgbClr val="FF0000"/>
                </a:solidFill>
              </a:rPr>
              <a:t>e</a:t>
            </a:r>
            <a:r>
              <a:rPr lang="de-DE"/>
              <a:t>s Frühlingswetter.</a:t>
            </a:r>
            <a:r>
              <a:rPr lang="en-US"/>
              <a:t>"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15616" y="1268760"/>
            <a:ext cx="57606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1720" y="1269057"/>
            <a:ext cx="504056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47864" y="1268760"/>
            <a:ext cx="432048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67944" y="1272992"/>
            <a:ext cx="21602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5529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Vokale (Deutsch, F1/F2/F3 </a:t>
            </a:r>
            <a:r>
              <a:rPr lang="en-GB">
                <a:solidFill>
                  <a:schemeClr val="bg1"/>
                </a:solidFill>
              </a:rPr>
              <a:t>[M</a:t>
            </a:r>
            <a:r>
              <a:rPr lang="de-DE">
                <a:solidFill>
                  <a:schemeClr val="bg1"/>
                </a:solidFill>
              </a:rPr>
              <a:t>ö</a:t>
            </a:r>
            <a:r>
              <a:rPr lang="en-US">
                <a:solidFill>
                  <a:schemeClr val="bg1"/>
                </a:solidFill>
              </a:rPr>
              <a:t>bius</a:t>
            </a:r>
            <a:r>
              <a:rPr lang="en-GB">
                <a:solidFill>
                  <a:schemeClr val="bg1"/>
                </a:solidFill>
              </a:rPr>
              <a:t>, 2001]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9113"/>
            <a:ext cx="740374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604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Vokale (Am. Englisch </a:t>
            </a:r>
            <a:r>
              <a:rPr lang="en-GB">
                <a:solidFill>
                  <a:schemeClr val="bg1"/>
                </a:solidFill>
              </a:rPr>
              <a:t>[Peterson and Barney, 1952]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4704"/>
            <a:ext cx="5915000" cy="57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37491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Vokale (Deutsch </a:t>
            </a:r>
            <a:r>
              <a:rPr lang="en-GB">
                <a:solidFill>
                  <a:schemeClr val="bg1"/>
                </a:solidFill>
              </a:rPr>
              <a:t>[M</a:t>
            </a:r>
            <a:r>
              <a:rPr lang="de-DE">
                <a:solidFill>
                  <a:schemeClr val="bg1"/>
                </a:solidFill>
              </a:rPr>
              <a:t>ö</a:t>
            </a:r>
            <a:r>
              <a:rPr lang="en-US">
                <a:solidFill>
                  <a:schemeClr val="bg1"/>
                </a:solidFill>
              </a:rPr>
              <a:t>bius</a:t>
            </a:r>
            <a:r>
              <a:rPr lang="en-GB">
                <a:solidFill>
                  <a:schemeClr val="bg1"/>
                </a:solidFill>
              </a:rPr>
              <a:t>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7" descr="vowelexemplars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75460"/>
            <a:ext cx="6400874" cy="57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8581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Vokaltrakt vs. verlustfreies Ansatzrohr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749" y="764704"/>
            <a:ext cx="8359775" cy="57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Im Vokaltrakt entstehen </a:t>
            </a:r>
            <a:r>
              <a:rPr lang="en-GB" sz="2000" b="1">
                <a:solidFill>
                  <a:schemeClr val="tx1"/>
                </a:solidFill>
              </a:rPr>
              <a:t>Verluste</a:t>
            </a:r>
            <a:r>
              <a:rPr lang="en-GB" sz="2000">
                <a:solidFill>
                  <a:schemeClr val="tx1"/>
                </a:solidFill>
              </a:rPr>
              <a:t> durch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Reibung der Luftteilchen untereinander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Mitschwingen der Wände des Vokaltrakts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weiches Gewebe des Vokaltrakts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vor allem: Abstrahlung der Schallenergie ins freie akustische Feld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verlustbehaftete Schwingungen werden exponentiell gedämpft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spektrales Äquivalent zur Dämpfung: </a:t>
            </a:r>
            <a:r>
              <a:rPr lang="en-GB" sz="2000" b="1">
                <a:solidFill>
                  <a:schemeClr val="tx1"/>
                </a:solidFill>
              </a:rPr>
              <a:t>Bandbreite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definiert als Frequenzband, innerhalb dessen die Schallenergie auf 50% des Maximalwertes abgeklungen ist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entsprechend einem Abfall von 3 dB (oder 0,707*Amplitudenwert)</a:t>
            </a:r>
          </a:p>
          <a:p>
            <a:pPr lvl="2" indent="-225425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 Schallenergie wird als Leistung in dB ausgedrückt</a:t>
            </a:r>
          </a:p>
          <a:p>
            <a:pPr lvl="2" indent="-225425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 Schallenergie ist proportional dem Quadrat der Amplitude</a:t>
            </a:r>
          </a:p>
          <a:p>
            <a:pPr lvl="2" indent="-225425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 50% der Leistung = Energiemaximum minus 3 dB</a:t>
            </a:r>
          </a:p>
          <a:p>
            <a:pPr lvl="2" indent="-225425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 0,5 * Leistung = √0,5 * Amplitude = 0,707 * Amplitude</a:t>
            </a:r>
          </a:p>
        </p:txBody>
      </p:sp>
    </p:spTree>
    <p:extLst>
      <p:ext uri="{BB962C8B-B14F-4D97-AF65-F5344CB8AC3E}">
        <p14:creationId xmlns:p14="http://schemas.microsoft.com/office/powerpoint/2010/main" val="2712074366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Frequenzantwort (digitaler Resonator)</a:t>
            </a:r>
          </a:p>
        </p:txBody>
      </p:sp>
      <p:pic>
        <p:nvPicPr>
          <p:cNvPr id="6" name="Picture 7" descr="digital_reson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9113"/>
            <a:ext cx="789239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048191" y="1340768"/>
            <a:ext cx="47002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1"/>
                </a:solidFill>
              </a:rPr>
              <a:t>Formantparameter:          Frequenz, Amplitude, Bandbreite</a:t>
            </a:r>
            <a:endParaRPr lang="de-D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7700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Spektrogramm: Formanten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16000" y="4968000"/>
            <a:ext cx="576064" cy="18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16000" y="4437112"/>
            <a:ext cx="576064" cy="216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16000" y="4152880"/>
            <a:ext cx="576064" cy="25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863885"/>
            <a:ext cx="23476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B1=Bandbreite(F1)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4345057"/>
            <a:ext cx="23476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B2=Bandbreite(F2)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823" y="3878770"/>
            <a:ext cx="23476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B3=Bandbreite(F3)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 flipV="1">
            <a:off x="2627784" y="5058000"/>
            <a:ext cx="360040" cy="59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628567" y="4539172"/>
            <a:ext cx="360040" cy="59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628567" y="4152880"/>
            <a:ext cx="354800" cy="126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6846451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Vom Spektrum zum Spektrogramm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Leistungsspektrum: "Schnappschuss" an einem bestimmten Zeitpunkt im Sprachsignal</a:t>
            </a:r>
            <a:endParaRPr lang="en-US" dirty="0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Spektrogramm: Zeit als 3. Dimension (neben Frequenz und Amplitude)</a:t>
            </a:r>
            <a:endParaRPr lang="en-US" dirty="0"/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x-Achse: Zeit </a:t>
            </a:r>
            <a:r>
              <a:rPr lang="en-US"/>
              <a:t>[s]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y-Achse: Frequenz [Hz]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z-Achse: Amplitude [dB] (Graustufen- oder Farbdarstellung)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Schmalband-Spektrogramm (z.B. </a:t>
            </a:r>
            <a:r>
              <a:rPr lang="en-US" dirty="0"/>
              <a:t>50 Hz</a:t>
            </a:r>
            <a:r>
              <a:rPr lang="en-US"/>
              <a:t>): gute Frequenzaufl</a:t>
            </a:r>
            <a:r>
              <a:rPr lang="de-DE"/>
              <a:t>ösung</a:t>
            </a:r>
            <a:endParaRPr lang="en-US" dirty="0"/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Breitband-Spektrogramm (z.B. </a:t>
            </a:r>
            <a:r>
              <a:rPr lang="en-US" dirty="0"/>
              <a:t>300 Hz</a:t>
            </a:r>
            <a:r>
              <a:rPr lang="en-US"/>
              <a:t>): gute Zeitauflösung</a:t>
            </a:r>
            <a:endParaRPr lang="en-US" dirty="0"/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Analysefensterlänge:</a:t>
            </a:r>
            <a:endParaRPr lang="en-US" dirty="0"/>
          </a:p>
          <a:p>
            <a:pPr marL="796925" lvl="2" indent="-1682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kurzes Zeitfenster: gute Zeitauflösung</a:t>
            </a:r>
            <a:endParaRPr lang="en-US" dirty="0"/>
          </a:p>
          <a:p>
            <a:pPr marL="796925" lvl="2" indent="-1682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langes Zeitfenster: gute Frequenzauflösung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5266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Danke!</a:t>
            </a:r>
            <a:endParaRPr lang="en-US" sz="2800"/>
          </a:p>
        </p:txBody>
      </p:sp>
      <p:pic>
        <p:nvPicPr>
          <p:cNvPr id="1331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Sprachsignal und Spektrogramm: Nasale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"Heute ist sch</a:t>
            </a:r>
            <a:r>
              <a:rPr lang="de-DE"/>
              <a:t>ö</a:t>
            </a:r>
            <a:r>
              <a:rPr lang="de-DE" u="sng">
                <a:solidFill>
                  <a:srgbClr val="FF0000"/>
                </a:solidFill>
              </a:rPr>
              <a:t>n</a:t>
            </a:r>
            <a:r>
              <a:rPr lang="de-DE"/>
              <a:t>es Früh</a:t>
            </a:r>
            <a:r>
              <a:rPr lang="de-DE" u="sng">
                <a:solidFill>
                  <a:srgbClr val="FF0000"/>
                </a:solidFill>
              </a:rPr>
              <a:t>l</a:t>
            </a:r>
            <a:r>
              <a:rPr lang="de-DE"/>
              <a:t>i</a:t>
            </a:r>
            <a:r>
              <a:rPr lang="de-DE" u="sng">
                <a:solidFill>
                  <a:srgbClr val="FF0000"/>
                </a:solidFill>
              </a:rPr>
              <a:t>ng</a:t>
            </a:r>
            <a:r>
              <a:rPr lang="de-DE"/>
              <a:t>swetter.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79912" y="1268760"/>
            <a:ext cx="288032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8144" y="1268760"/>
            <a:ext cx="288032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36096" y="1268760"/>
            <a:ext cx="21602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230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Sprachsignal und Spektrogramm: Frikative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72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</a:t>
            </a:r>
            <a:r>
              <a:rPr lang="en-US" u="sng">
                <a:solidFill>
                  <a:srgbClr val="FF0000"/>
                </a:solidFill>
              </a:rPr>
              <a:t>H</a:t>
            </a:r>
            <a:r>
              <a:rPr lang="en-US"/>
              <a:t>eute i</a:t>
            </a:r>
            <a:r>
              <a:rPr lang="en-US" u="sng">
                <a:solidFill>
                  <a:srgbClr val="FF0000"/>
                </a:solidFill>
              </a:rPr>
              <a:t>s sch</a:t>
            </a:r>
            <a:r>
              <a:rPr lang="de-DE"/>
              <a:t>öne</a:t>
            </a:r>
            <a:r>
              <a:rPr lang="de-DE" u="sng">
                <a:solidFill>
                  <a:srgbClr val="FF0000"/>
                </a:solidFill>
              </a:rPr>
              <a:t>s F</a:t>
            </a:r>
            <a:r>
              <a:rPr lang="de-DE"/>
              <a:t>rühling</a:t>
            </a:r>
            <a:r>
              <a:rPr lang="de-DE" u="sng">
                <a:solidFill>
                  <a:srgbClr val="FF0000"/>
                </a:solidFill>
              </a:rPr>
              <a:t>sw</a:t>
            </a:r>
            <a:r>
              <a:rPr lang="de-DE"/>
              <a:t>etter.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42539" y="1268760"/>
            <a:ext cx="288032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55776" y="1268760"/>
            <a:ext cx="792088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83968" y="1266718"/>
            <a:ext cx="57606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10814" y="1301849"/>
            <a:ext cx="477410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333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Sprachsignal und Spektrogramm: Plosive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457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</a:t>
            </a:r>
            <a:r>
              <a:rPr lang="en-US" u="sng">
                <a:solidFill>
                  <a:srgbClr val="FF0000"/>
                </a:solidFill>
              </a:rPr>
              <a:t>t</a:t>
            </a:r>
            <a:r>
              <a:rPr lang="en-US"/>
              <a:t>e is(t) sch</a:t>
            </a:r>
            <a:r>
              <a:rPr lang="de-DE"/>
              <a:t>önes Frühlingswe</a:t>
            </a:r>
            <a:r>
              <a:rPr lang="de-DE" u="sng">
                <a:solidFill>
                  <a:srgbClr val="FF0000"/>
                </a:solidFill>
              </a:rPr>
              <a:t>tt</a:t>
            </a:r>
            <a:r>
              <a:rPr lang="de-DE"/>
              <a:t>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702606" y="1268760"/>
            <a:ext cx="34911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92280" y="1268760"/>
            <a:ext cx="360040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34867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t?</a:t>
            </a:r>
            <a:endParaRPr lang="de-DE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040336" y="1748789"/>
            <a:ext cx="0" cy="52808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059566" y="5074658"/>
            <a:ext cx="0" cy="11046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1673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Sprachlaute...: stimmhafte Frikative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"Heute ist sch</a:t>
            </a:r>
            <a:r>
              <a:rPr lang="de-DE"/>
              <a:t>önes Frühlings</a:t>
            </a:r>
            <a:r>
              <a:rPr lang="de-DE" u="sng">
                <a:solidFill>
                  <a:srgbClr val="FF0000"/>
                </a:solidFill>
              </a:rPr>
              <a:t>w</a:t>
            </a:r>
            <a:r>
              <a:rPr lang="de-DE"/>
              <a:t>etter.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44208" y="1268760"/>
            <a:ext cx="144016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5258030"/>
            <a:ext cx="11937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voiced?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 flipV="1">
            <a:off x="6516216" y="5157192"/>
            <a:ext cx="216024" cy="33167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90500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Signalformen und Lautklassen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Grundlegende Formen des Sprachsignals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quasi-periodische Signalformen: Klang (</a:t>
            </a:r>
            <a:r>
              <a:rPr lang="en-US" i="1">
                <a:cs typeface="+mn-cs"/>
              </a:rPr>
              <a:t>sonority</a:t>
            </a:r>
            <a:r>
              <a:rPr lang="en-US">
                <a:cs typeface="+mn-cs"/>
              </a:rPr>
              <a:t>)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Vokale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Sonoranten (Approximanten, Glides, Nasale, Liquide)</a:t>
            </a:r>
          </a:p>
          <a:p>
            <a:pPr marL="442913" lvl="2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stochastische Signalformen: Rauschen (</a:t>
            </a:r>
            <a:r>
              <a:rPr lang="en-US" i="1">
                <a:cs typeface="+mn-cs"/>
              </a:rPr>
              <a:t>noise</a:t>
            </a:r>
            <a:r>
              <a:rPr lang="en-US">
                <a:cs typeface="+mn-cs"/>
              </a:rPr>
              <a:t>)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Frikative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Aspiration von Plosiven</a:t>
            </a:r>
          </a:p>
          <a:p>
            <a:pPr marL="442913" lvl="2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gemischte Anregung (</a:t>
            </a:r>
            <a:r>
              <a:rPr lang="en-US" i="1">
                <a:cs typeface="+mn-cs"/>
              </a:rPr>
              <a:t>mixed excitation</a:t>
            </a:r>
            <a:r>
              <a:rPr lang="en-US">
                <a:cs typeface="+mn-cs"/>
              </a:rPr>
              <a:t>): stimmhaftes Rauschen</a:t>
            </a:r>
          </a:p>
          <a:p>
            <a:pPr marL="720725" lvl="3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stimmhafte Frikative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transiente Signalformen: Impuls/Knall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Plosivlösungen</a:t>
            </a:r>
          </a:p>
          <a:p>
            <a:pPr marL="539750" lvl="2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/>
          </a:p>
          <a:p>
            <a:pPr marL="539750" lvl="2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/>
              <a:t>                                             </a:t>
            </a:r>
            <a:r>
              <a:rPr lang="en-US" sz="1200"/>
              <a:t>Stille Impuls     Klang          Ger</a:t>
            </a:r>
            <a:r>
              <a:rPr lang="de-DE" sz="1200"/>
              <a:t>äusch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FB06A2-A620-4023-AD91-1636ECC6A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851" y="5579080"/>
            <a:ext cx="3208412" cy="6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62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1383</Words>
  <Application>Microsoft Office PowerPoint</Application>
  <PresentationFormat>On-screen Show (4:3)</PresentationFormat>
  <Paragraphs>257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Tahoma</vt:lpstr>
      <vt:lpstr>Times New Roman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Einf.PhonPhon: Akustik</dc:title>
  <dc:subject>5th ISCA Speech Synthesis Workshop, 14.-16.6.2004</dc:subject>
  <dc:creator>Bernd Möbius</dc:creator>
  <cp:lastModifiedBy>Bernd Möbius</cp:lastModifiedBy>
  <cp:revision>1175</cp:revision>
  <dcterms:created xsi:type="dcterms:W3CDTF">2004-05-18T15:23:37Z</dcterms:created>
  <dcterms:modified xsi:type="dcterms:W3CDTF">2024-06-04T11:36:17Z</dcterms:modified>
</cp:coreProperties>
</file>