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634" r:id="rId2"/>
    <p:sldId id="648" r:id="rId3"/>
    <p:sldId id="649" r:id="rId4"/>
    <p:sldId id="650" r:id="rId5"/>
    <p:sldId id="651" r:id="rId6"/>
    <p:sldId id="683" r:id="rId7"/>
    <p:sldId id="684" r:id="rId8"/>
    <p:sldId id="685" r:id="rId9"/>
    <p:sldId id="688" r:id="rId10"/>
    <p:sldId id="690" r:id="rId11"/>
    <p:sldId id="691" r:id="rId12"/>
    <p:sldId id="692" r:id="rId13"/>
    <p:sldId id="660" r:id="rId14"/>
    <p:sldId id="652" r:id="rId15"/>
    <p:sldId id="627" r:id="rId16"/>
    <p:sldId id="641" r:id="rId17"/>
    <p:sldId id="644" r:id="rId18"/>
    <p:sldId id="642" r:id="rId19"/>
    <p:sldId id="643" r:id="rId20"/>
    <p:sldId id="645" r:id="rId21"/>
    <p:sldId id="646" r:id="rId22"/>
    <p:sldId id="647" r:id="rId23"/>
    <p:sldId id="653" r:id="rId24"/>
    <p:sldId id="654" r:id="rId25"/>
    <p:sldId id="661" r:id="rId26"/>
    <p:sldId id="662" r:id="rId27"/>
    <p:sldId id="655" r:id="rId28"/>
    <p:sldId id="656" r:id="rId29"/>
    <p:sldId id="657" r:id="rId30"/>
    <p:sldId id="585" r:id="rId31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CCCCFF"/>
    <a:srgbClr val="CCECFF"/>
    <a:srgbClr val="FFFF66"/>
    <a:srgbClr val="99FFCC"/>
    <a:srgbClr val="990000"/>
    <a:srgbClr val="CC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9868" autoAdjust="0"/>
  </p:normalViewPr>
  <p:slideViewPr>
    <p:cSldViewPr>
      <p:cViewPr varScale="1">
        <p:scale>
          <a:sx n="112" d="100"/>
          <a:sy n="112" d="100"/>
        </p:scale>
        <p:origin x="15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984D67D-E1B7-4C4C-823F-73BDDCBD4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81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6D47AC-3D68-4E35-867E-95A1B38A6B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22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1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43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849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579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748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811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819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068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376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122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80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724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5FA95AE-A1B7-4074-8F72-03A6276CAA25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5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60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78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43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205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3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10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07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170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14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366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42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312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60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47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68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447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honetics.ucla.edu/vowels/chapter2/chinese/recording2.1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Swedish_phonology#Stress_and_pitc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cs typeface="+mn-cs"/>
              </a:rPr>
              <a:t>Prosodie</a:t>
            </a:r>
            <a:endParaRPr lang="de-DE" sz="28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cs typeface="+mn-cs"/>
              </a:rPr>
              <a:t>14./21.6.2022</a:t>
            </a: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2400" dirty="0">
                <a:solidFill>
                  <a:srgbClr val="000000"/>
                </a:solidFill>
                <a:cs typeface="+mn-cs"/>
              </a:rPr>
              <a:t>Bernd Möbius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sz="24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</a:rPr>
              <a:t>Sprachwissenschaft und Sprachtechnologie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  <a:cs typeface="+mn-cs"/>
              </a:rPr>
              <a:t>Universität des Saarlandes</a:t>
            </a:r>
            <a:endParaRPr lang="de-DE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 dirty="0">
                <a:solidFill>
                  <a:srgbClr val="000000"/>
                </a:solidFill>
                <a:cs typeface="+mn-cs"/>
              </a:rPr>
              <a:t>Einführung in die Phonetik und Phonologie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400" err="1">
                <a:solidFill>
                  <a:srgbClr val="000000"/>
                </a:solidFill>
                <a:cs typeface="+mn-cs"/>
              </a:rPr>
              <a:t>SoSe</a:t>
            </a:r>
            <a:r>
              <a:rPr lang="de-DE" sz="2400">
                <a:solidFill>
                  <a:srgbClr val="000000"/>
                </a:solidFill>
                <a:cs typeface="+mn-cs"/>
              </a:rPr>
              <a:t> 2022</a:t>
            </a:r>
            <a:endParaRPr lang="en-GB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655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Satzprosodie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Intonation: Akzentuierung, Phrasierung, Satzmodus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Ambiguitäten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"Ja zur Not geht's auch am Samstag"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"Flying planes can be dangerous."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Informationsstruktur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893763" algn="l"/>
              </a:tabLst>
            </a:pPr>
            <a:r>
              <a:rPr lang="en-US"/>
              <a:t>Carter called Nixon a Republican, and then he offended him.</a:t>
            </a:r>
          </a:p>
          <a:p>
            <a:pPr marL="914400" lvl="2" indent="0" algn="l" eaLnBrk="1" hangingPunct="1">
              <a:spcBef>
                <a:spcPts val="1200"/>
              </a:spcBef>
              <a:buClr>
                <a:srgbClr val="0099CC"/>
              </a:buClr>
            </a:pPr>
            <a:r>
              <a:rPr lang="en-US">
                <a:solidFill>
                  <a:srgbClr val="FF0000"/>
                </a:solidFill>
              </a:rPr>
              <a:t>Carter</a:t>
            </a:r>
            <a:r>
              <a:rPr lang="en-US"/>
              <a:t> called </a:t>
            </a:r>
            <a:r>
              <a:rPr lang="en-US">
                <a:solidFill>
                  <a:srgbClr val="00B050"/>
                </a:solidFill>
              </a:rPr>
              <a:t>Nixon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/>
              <a:t>a Republican, and then </a:t>
            </a:r>
            <a:r>
              <a:rPr lang="en-US">
                <a:solidFill>
                  <a:srgbClr val="FF0000"/>
                </a:solidFill>
              </a:rPr>
              <a:t>he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offended </a:t>
            </a:r>
            <a:r>
              <a:rPr lang="en-US">
                <a:solidFill>
                  <a:srgbClr val="00B050"/>
                </a:solidFill>
              </a:rPr>
              <a:t>him</a:t>
            </a:r>
            <a:r>
              <a:rPr lang="en-US"/>
              <a:t>.</a:t>
            </a:r>
          </a:p>
          <a:p>
            <a:pPr marL="914400" lvl="2" indent="0" algn="l" eaLnBrk="1" hangingPunct="1">
              <a:spcBef>
                <a:spcPts val="1200"/>
              </a:spcBef>
              <a:buClr>
                <a:srgbClr val="0099CC"/>
              </a:buClr>
            </a:pPr>
            <a:r>
              <a:rPr lang="en-US">
                <a:solidFill>
                  <a:srgbClr val="FF0000"/>
                </a:solidFill>
              </a:rPr>
              <a:t>Carter</a:t>
            </a:r>
            <a:r>
              <a:rPr lang="en-US"/>
              <a:t> called </a:t>
            </a:r>
            <a:r>
              <a:rPr lang="en-US">
                <a:solidFill>
                  <a:srgbClr val="00B050"/>
                </a:solidFill>
              </a:rPr>
              <a:t>Nixon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/>
              <a:t>a Republican, and then </a:t>
            </a:r>
            <a:r>
              <a:rPr lang="en-US">
                <a:solidFill>
                  <a:srgbClr val="00B050"/>
                </a:solidFill>
              </a:rPr>
              <a:t>he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offended </a:t>
            </a:r>
            <a:r>
              <a:rPr lang="en-US">
                <a:solidFill>
                  <a:srgbClr val="FF0000"/>
                </a:solidFill>
              </a:rPr>
              <a:t>him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2669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Satzprosodie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Intonation: Akzentuierung, Phrasierung, Satzmodus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Ambiguitäten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"Ja zur Not geht's auch am Samstag"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"Flying planes can be dangerous."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Informationsstruktur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893763" algn="l"/>
              </a:tabLst>
            </a:pPr>
            <a:r>
              <a:rPr lang="en-US"/>
              <a:t>Carter called Nixon a Republican, and then he offended him.</a:t>
            </a:r>
          </a:p>
          <a:p>
            <a:pPr marL="914400" lvl="2" indent="0" algn="l" eaLnBrk="1" hangingPunct="1">
              <a:spcBef>
                <a:spcPts val="1200"/>
              </a:spcBef>
              <a:buClr>
                <a:srgbClr val="0099CC"/>
              </a:buClr>
            </a:pPr>
            <a:r>
              <a:rPr lang="en-US">
                <a:solidFill>
                  <a:srgbClr val="FF0000"/>
                </a:solidFill>
              </a:rPr>
              <a:t>Carter</a:t>
            </a:r>
            <a:r>
              <a:rPr lang="en-US"/>
              <a:t> called </a:t>
            </a:r>
            <a:r>
              <a:rPr lang="en-US">
                <a:solidFill>
                  <a:srgbClr val="00B050"/>
                </a:solidFill>
              </a:rPr>
              <a:t>Nixon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/>
              <a:t>a Republican, and then </a:t>
            </a:r>
            <a:r>
              <a:rPr lang="en-US">
                <a:solidFill>
                  <a:srgbClr val="FF0000"/>
                </a:solidFill>
              </a:rPr>
              <a:t>he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offended </a:t>
            </a:r>
            <a:r>
              <a:rPr lang="en-US">
                <a:solidFill>
                  <a:srgbClr val="00B050"/>
                </a:solidFill>
              </a:rPr>
              <a:t>him</a:t>
            </a:r>
            <a:r>
              <a:rPr lang="en-US"/>
              <a:t>.</a:t>
            </a:r>
          </a:p>
          <a:p>
            <a:pPr marL="914400" lvl="2" indent="0" algn="l" eaLnBrk="1" hangingPunct="1">
              <a:spcBef>
                <a:spcPts val="1200"/>
              </a:spcBef>
              <a:buClr>
                <a:srgbClr val="0099CC"/>
              </a:buClr>
            </a:pPr>
            <a:r>
              <a:rPr lang="en-US">
                <a:solidFill>
                  <a:srgbClr val="FF0000"/>
                </a:solidFill>
              </a:rPr>
              <a:t>Carter</a:t>
            </a:r>
            <a:r>
              <a:rPr lang="en-US"/>
              <a:t> called </a:t>
            </a:r>
            <a:r>
              <a:rPr lang="en-US">
                <a:solidFill>
                  <a:srgbClr val="00B050"/>
                </a:solidFill>
              </a:rPr>
              <a:t>Nixon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/>
              <a:t>a Republican, and then </a:t>
            </a:r>
            <a:r>
              <a:rPr lang="en-US">
                <a:solidFill>
                  <a:srgbClr val="00B050"/>
                </a:solidFill>
              </a:rPr>
              <a:t>he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offended </a:t>
            </a:r>
            <a:r>
              <a:rPr lang="en-US">
                <a:solidFill>
                  <a:srgbClr val="FF0000"/>
                </a:solidFill>
              </a:rPr>
              <a:t>him</a:t>
            </a:r>
            <a:r>
              <a:rPr lang="en-US"/>
              <a:t>.</a:t>
            </a:r>
          </a:p>
          <a:p>
            <a:pPr marL="893763" lvl="2" indent="-180975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</a:rPr>
              <a:t>gegebene vs. neue Information</a:t>
            </a:r>
          </a:p>
          <a:p>
            <a:pPr marL="893763" lvl="2" indent="-180975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</a:rPr>
              <a:t>Topik vs. Fokus</a:t>
            </a:r>
          </a:p>
        </p:txBody>
      </p:sp>
    </p:spTree>
    <p:extLst>
      <p:ext uri="{BB962C8B-B14F-4D97-AF65-F5344CB8AC3E}">
        <p14:creationId xmlns:p14="http://schemas.microsoft.com/office/powerpoint/2010/main" val="6179168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Satzprosodie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Phrasierung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Gliederung von Äußerungen in Abschnitte mit je eigener Intonation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Intonationsphrasen nicht unbedingt koextensiv mit syntaktischen Phrasen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Grenzsignale: finaler Fall, finaler Anstieg, weiterführender Anstieg, Zurücksetzung der Deklination, phrasenfinale Längung, äußerungsfinale Längung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Phrasierung als syntaktische Disambiguierung?</a:t>
            </a:r>
          </a:p>
          <a:p>
            <a:pPr marL="715963" lvl="2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"Ja zur Not geht's auch am Samstag"</a:t>
            </a:r>
          </a:p>
          <a:p>
            <a:pPr marL="715963" lvl="2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"Flying planes can be dangerous."</a:t>
            </a:r>
          </a:p>
        </p:txBody>
      </p:sp>
    </p:spTree>
    <p:extLst>
      <p:ext uri="{BB962C8B-B14F-4D97-AF65-F5344CB8AC3E}">
        <p14:creationId xmlns:p14="http://schemas.microsoft.com/office/powerpoint/2010/main" val="145513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Prosodische Strukturierung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Phrasierung und Akzentuierung verändern die Bedeutung!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 zur Not geht’s auch am Samstag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Ja! Zur Not geht’s auch am Samstag.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Ja? Zur Not geht’s, auch am Samstag.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Not. Geht’s auch am Samstag?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 geht’s. Auch am Samstag!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 geht’s. Auch am Samstag?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...</a:t>
            </a:r>
          </a:p>
          <a:p>
            <a:pPr marL="0" lvl="1" indent="-2667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Aber nicht immer!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Flying planes can be dangerous.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(To fly planes  vs.  planes that are flying)</a:t>
            </a:r>
          </a:p>
        </p:txBody>
      </p:sp>
    </p:spTree>
    <p:extLst>
      <p:ext uri="{BB962C8B-B14F-4D97-AF65-F5344CB8AC3E}">
        <p14:creationId xmlns:p14="http://schemas.microsoft.com/office/powerpoint/2010/main" val="3896942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Weitere Begriffe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Prominenz: akustisch-phonetische und perzeptuelle Hervorhebung von Äußerungsabschnitten; relatives Merkmal: binär oder graduell?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Betonung: </a:t>
            </a:r>
            <a:r>
              <a:rPr lang="en-US"/>
              <a:t>akustische Realisierung struktureller, lexikalischer Hervorhebung (Silben-, Wortbetonung; “stress”)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Akzentuierung: tonal (durch F0) markierte Silben-/Worthervorhebung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Spezialfälle: impliziter oder expliziter Kontrastakzent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Weitere prosodische Merkmale: Sprechtempo/-geschwindigkeit, Pausen, Häsitationen, Rhythmus, Stimmqualität (?)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unterliegen Konventionen der Sprachgemeinschaft und können linguistische Funktionen haben (z.B. Laryngalisierung als Grenzsignal)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zeigen Sprechstil, Sprechereinstellungen (Attitüde), Sprecherzustand (affektiv, emotional), situativen und kommunikativen Kontext usw. an</a:t>
            </a:r>
          </a:p>
        </p:txBody>
      </p:sp>
    </p:spTree>
    <p:extLst>
      <p:ext uri="{BB962C8B-B14F-4D97-AF65-F5344CB8AC3E}">
        <p14:creationId xmlns:p14="http://schemas.microsoft.com/office/powerpoint/2010/main" val="378885128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Prosodie: Akustische Parameter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Wichtigste akustische Parameter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Sprachgrundfrequenz (F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)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Intensit</a:t>
            </a:r>
            <a:r>
              <a:rPr lang="de-DE">
                <a:cs typeface="+mn-cs"/>
              </a:rPr>
              <a:t>ät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Dauer</a:t>
            </a:r>
            <a:endParaRPr lang="en-US">
              <a:cs typeface="+mn-cs"/>
            </a:endParaRPr>
          </a:p>
          <a:p>
            <a:pPr marL="228600" indent="-2286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Problem: Jeder dieser Parameter</a:t>
            </a:r>
          </a:p>
          <a:p>
            <a:pPr marL="571500" lvl="1" indent="-2286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ist auch Teil der Spezifikation von Sprachlauten</a:t>
            </a:r>
          </a:p>
          <a:p>
            <a:pPr marL="571500" lvl="1" indent="-2286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unterstützt mehrere linguistische Funktionen</a:t>
            </a:r>
          </a:p>
          <a:p>
            <a:pPr marL="571500" lvl="1" indent="-2286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unterstützt auch paralinguistische Funktionen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Grundfrequenzverlauf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2" y="836712"/>
            <a:ext cx="83212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61be0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4780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Wahrnehmung der Sprachgrundfrequenz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Perzeptives Korrelat von F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-Änderungen sind Tonhöhenänderungen, aber umgekehrt ist es nicht eindeutig: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Tonhöhe kann wahrgenommen werden, auch wenn der Grundton nicht im Sprachsignal vorhanden ist.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Beispiel Sprachsignalübertragung: Telefonbandbreite 300-3000 Hz.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Grundtonfrequenz wird aus den im Spektrum vorhandenen Harmonischen erschlossen, durch Kombination der virtuellen und spektralen Tonhöhe in eine gemeinsame Empfindungsgröße, oder aus der Periodizität des Zeitsignals.</a:t>
            </a:r>
            <a:endParaRPr lang="de-DE">
              <a:cs typeface="+mn-cs"/>
            </a:endParaRPr>
          </a:p>
          <a:p>
            <a:pPr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de-DE">
                <a:cs typeface="+mn-cs"/>
                <a:sym typeface="Symbol"/>
              </a:rPr>
              <a:t>  Die Grundfrequenz ist nur eines von mehreren akustischen Korrelaten der wahrgenommenen Tonhöhe.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8278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Intensitätsverlauf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793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8599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Lautdauern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9" y="935658"/>
            <a:ext cx="84303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859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Prosodie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Prosodie umfasst Eigenschaften der gesprochenen Sprache, die </a:t>
            </a:r>
            <a:r>
              <a:rPr lang="de-DE"/>
              <a:t>über die Einzellaute hinausgehen.</a:t>
            </a:r>
            <a:endParaRPr lang="en-US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Merkmale, die sich über längere Einheiten/Abschnitte erstrecken (Tonhöhe, Register, Sprach-/Satzmelodie, Lautstärke, Rhythmus, ...)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"prosodisch", "suprasegmental", "nichtsegmental" (oft synonym)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Manifestation auf “höheren” Einheiten der phonologischen Hierarchie: Silben, Wörter, Phrasen, Sätze, Diskurse</a:t>
            </a:r>
          </a:p>
        </p:txBody>
      </p:sp>
    </p:spTree>
    <p:extLst>
      <p:ext uri="{BB962C8B-B14F-4D97-AF65-F5344CB8AC3E}">
        <p14:creationId xmlns:p14="http://schemas.microsoft.com/office/powerpoint/2010/main" val="74130692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Linguistisch relevante Funktionen der Grundfrequenz auf Silben-, Wort-, Phrasen-, Äußerungs- und Diskursebene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vorwiegend lexikalisch: auf Silben und </a:t>
            </a:r>
            <a:r>
              <a:rPr lang="en-US"/>
              <a:t>Wörtern</a:t>
            </a:r>
            <a:endParaRPr lang="en-US">
              <a:cs typeface="+mn-cs"/>
            </a:endParaRPr>
          </a:p>
          <a:p>
            <a:pPr marL="1077913" lvl="2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Ton, Tonsprachen, Pitchakzentsprachen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vorwiegend intonatorisch: auf Wörtern und prosodischen Phrasen</a:t>
            </a:r>
          </a:p>
          <a:p>
            <a:pPr marL="1077913" lvl="2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Ton, Pitchakzent, Akzentuierung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vorwiegend syntaktisch: auf Phrasen- und Satzebene</a:t>
            </a:r>
          </a:p>
          <a:p>
            <a:pPr marL="1077913" lvl="2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Phrasengrenzen, Phrasierung</a:t>
            </a:r>
          </a:p>
          <a:p>
            <a:pPr marL="627063" lvl="1" indent="-2714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vorwiegend semantisch: auf Satz- und Diskursebene</a:t>
            </a:r>
          </a:p>
          <a:p>
            <a:pPr marL="1077913" lvl="2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Satzmodus, Informationsstruktur</a:t>
            </a:r>
          </a:p>
        </p:txBody>
      </p:sp>
    </p:spTree>
    <p:extLst>
      <p:ext uri="{BB962C8B-B14F-4D97-AF65-F5344CB8AC3E}">
        <p14:creationId xmlns:p14="http://schemas.microsoft.com/office/powerpoint/2010/main" val="370517165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Tonsprachen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56818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Einige Tonsprachen: Yoruba, Igbo, Thai, Vietnamesisch,           Chinesisch (Beispiel)</a:t>
            </a:r>
          </a:p>
          <a:p>
            <a:pPr marL="0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Audio: </a:t>
            </a:r>
            <a:r>
              <a:rPr lang="en-US">
                <a:hlinkClick r:id="rId4"/>
              </a:rPr>
              <a:t>Chinese tones (UCLA Sounds of the World's Languages)</a:t>
            </a: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 Tonsprachen ist der Tonverlauf Bestandteil der Spezifizierung        jeder Silbe jedes Wortes im Lexikon.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A8601F-E583-4C5E-A77B-7E78DCBA7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94526"/>
              </p:ext>
            </p:extLst>
          </p:nvPr>
        </p:nvGraphicFramePr>
        <p:xfrm>
          <a:off x="796654" y="1700808"/>
          <a:ext cx="730518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val="479221210"/>
                    </a:ext>
                  </a:extLst>
                </a:gridCol>
                <a:gridCol w="3069919">
                  <a:extLst>
                    <a:ext uri="{9D8B030D-6E8A-4147-A177-3AD203B41FA5}">
                      <a16:colId xmlns:a16="http://schemas.microsoft.com/office/drawing/2014/main" val="1247153879"/>
                    </a:ext>
                  </a:extLst>
                </a:gridCol>
                <a:gridCol w="2435060">
                  <a:extLst>
                    <a:ext uri="{9D8B030D-6E8A-4147-A177-3AD203B41FA5}">
                      <a16:colId xmlns:a16="http://schemas.microsoft.com/office/drawing/2014/main" val="1956100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Tonverlauf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Bedeutung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74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ma1   mā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hoch eben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9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ma2   má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hoch steigend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0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ma3   mǎ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tief oder fallend-steigend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Pferd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96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ma4   mà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fallend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schimpfen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56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    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Fragepartikel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0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04022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Pitchakzentsprachen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568183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Einige Pitchakzentsprachen: Japanisch, Serbisch, Kroatisch, Litauisch, Lettisch, Norwegisch, Schwedisch (Beispiel)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Audio</a:t>
            </a:r>
            <a:r>
              <a:rPr lang="en-US"/>
              <a:t>: </a:t>
            </a:r>
            <a:r>
              <a:rPr lang="en-US">
                <a:hlinkClick r:id="rId4"/>
              </a:rPr>
              <a:t>Swedish pitch accents (Wikipedia)</a:t>
            </a:r>
            <a:endParaRPr lang="en-US"/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 Pitchakzentsprachen (gemäßigten Tonsprachen) ist der Tonverlauf nur in einem Teil des Lexikons Bestandteil der Spezifizierung von Silben oder Wörtern.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1B6E89-C998-4C58-B155-B91348866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00789"/>
              </p:ext>
            </p:extLst>
          </p:nvPr>
        </p:nvGraphicFramePr>
        <p:xfrm>
          <a:off x="827584" y="1619724"/>
          <a:ext cx="770485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95933878"/>
                    </a:ext>
                  </a:extLst>
                </a:gridCol>
                <a:gridCol w="3512616">
                  <a:extLst>
                    <a:ext uri="{9D8B030D-6E8A-4147-A177-3AD203B41FA5}">
                      <a16:colId xmlns:a16="http://schemas.microsoft.com/office/drawing/2014/main" val="373121206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506350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Tonverlauf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Bedeutung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5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anden-1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steigend-fallend 1. Silbe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die 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61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anden-2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steigend-fallend 1. und 2. Silbe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der Geist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66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67896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Intonationssprachen (Nicht-Tonsprachen)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Einige Intonationssprachen: Englisch, Deutsch, Französisch, Spanisch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Die Domäne distinktiver Tonverläufe ist das prosodische Wort, die phonologische Phrase, die intermediäre Phrase oder die Intonationsphrase.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Autosegmental-metrische Theorie der Intonation (Pierrehumbert 1980)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 repräsentiert als Sequenz von hohen (H) und tiefen (L) Tönen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 und L sind Mitglieder eines primären phonologischen Kontrastes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Hierarchie intonatorischer Domänen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IP</a:t>
            </a:r>
            <a:r>
              <a:rPr lang="en-US"/>
              <a:t> – Intonationsphrase; Grenztöne: H%, L%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ip</a:t>
            </a:r>
            <a:r>
              <a:rPr lang="en-US"/>
              <a:t> – intermediäre Phrase; Phrasentöne: H-, L-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B050"/>
                </a:solidFill>
              </a:rPr>
              <a:t>pw</a:t>
            </a:r>
            <a:r>
              <a:rPr lang="en-US"/>
              <a:t> – prosodisches Wort; Pitchakzente: H*, H*L, L*H, …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389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5297487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Intonationssprachen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28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GB"/>
              <a:t>Finite-state Grammatik wohlgeformter Tonsequenzen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0" indent="0">
              <a:spcBef>
                <a:spcPct val="50000"/>
              </a:spcBef>
              <a:buClr>
                <a:srgbClr val="0099CC"/>
              </a:buClr>
            </a:pPr>
            <a:r>
              <a:rPr lang="en-GB" b="1">
                <a:solidFill>
                  <a:srgbClr val="00CC00"/>
                </a:solidFill>
                <a:latin typeface="Arial"/>
                <a:cs typeface="Arial"/>
              </a:rPr>
              <a:t>                                        </a:t>
            </a:r>
            <a:r>
              <a:rPr lang="en-US" b="1">
                <a:solidFill>
                  <a:srgbClr val="00CC00"/>
                </a:solidFill>
                <a:latin typeface="Arial"/>
                <a:cs typeface="Arial"/>
              </a:rPr>
              <a:t>pw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        </a:t>
            </a:r>
            <a:r>
              <a:rPr lang="en-US" b="1">
                <a:solidFill>
                  <a:srgbClr val="3E5F81"/>
                </a:solidFill>
                <a:latin typeface="Arial"/>
                <a:cs typeface="Arial"/>
              </a:rPr>
              <a:t>     ip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               IP</a:t>
            </a:r>
            <a:endParaRPr lang="en-US"/>
          </a:p>
          <a:p>
            <a:pPr marL="177800" indent="-1778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endParaRPr lang="en-GB" sz="2400"/>
          </a:p>
          <a:p>
            <a:pPr marL="177800" indent="-1778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GB" sz="2400"/>
              <a:t>Beispiel </a:t>
            </a:r>
            <a:r>
              <a:rPr lang="en-GB"/>
              <a:t>[adaptiert aus Pierrehumbert 1980, S. 276]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/>
              <a:t>   </a:t>
            </a:r>
            <a:r>
              <a:rPr lang="en-GB" sz="2400">
                <a:latin typeface="Courier New" pitchFamily="49" charset="0"/>
              </a:rPr>
              <a:t>That's a remarkably clever suggestion.</a:t>
            </a:r>
          </a:p>
          <a:p>
            <a:pPr lvl="1" eaLnBrk="1" hangingPunct="1">
              <a:lnSpc>
                <a:spcPct val="6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>
                <a:latin typeface="Courier New" pitchFamily="49" charset="0"/>
              </a:rPr>
              <a:t>              |                  |</a:t>
            </a:r>
          </a:p>
          <a:p>
            <a:pPr lvl="1" eaLnBrk="1" hangingPunct="1">
              <a:lnSpc>
                <a:spcPct val="6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>
                <a:solidFill>
                  <a:srgbClr val="FF0000"/>
                </a:solidFill>
                <a:latin typeface="Courier New" pitchFamily="49" charset="0"/>
              </a:rPr>
              <a:t>%H</a:t>
            </a:r>
            <a:r>
              <a:rPr lang="en-GB" sz="2400">
                <a:latin typeface="Courier New" pitchFamily="49" charset="0"/>
              </a:rPr>
              <a:t>            </a:t>
            </a:r>
            <a:r>
              <a:rPr lang="en-GB" sz="2400">
                <a:solidFill>
                  <a:srgbClr val="00CC00"/>
                </a:solidFill>
                <a:latin typeface="Courier New" pitchFamily="49" charset="0"/>
              </a:rPr>
              <a:t>H*</a:t>
            </a:r>
            <a:r>
              <a:rPr lang="en-GB" sz="2400">
                <a:latin typeface="Courier New" pitchFamily="49" charset="0"/>
              </a:rPr>
              <a:t>                </a:t>
            </a:r>
            <a:r>
              <a:rPr lang="en-GB" sz="2400">
                <a:solidFill>
                  <a:srgbClr val="00CC00"/>
                </a:solidFill>
                <a:latin typeface="Courier New" pitchFamily="49" charset="0"/>
              </a:rPr>
              <a:t>H*L</a:t>
            </a:r>
            <a:r>
              <a:rPr lang="en-GB" sz="2400">
                <a:latin typeface="Courier New" pitchFamily="49" charset="0"/>
              </a:rPr>
              <a:t> </a:t>
            </a:r>
            <a:r>
              <a:rPr lang="en-GB" sz="2400">
                <a:solidFill>
                  <a:srgbClr val="0070C0"/>
                </a:solidFill>
                <a:latin typeface="Courier New" pitchFamily="49" charset="0"/>
              </a:rPr>
              <a:t>L-</a:t>
            </a:r>
            <a:r>
              <a:rPr lang="en-GB" sz="2400">
                <a:latin typeface="Courier New" pitchFamily="49" charset="0"/>
              </a:rPr>
              <a:t> </a:t>
            </a:r>
            <a:r>
              <a:rPr lang="en-GB" sz="2400">
                <a:solidFill>
                  <a:srgbClr val="FF0000"/>
                </a:solidFill>
                <a:latin typeface="Courier New" pitchFamily="49" charset="0"/>
              </a:rPr>
              <a:t>L%</a:t>
            </a:r>
            <a:endParaRPr lang="en-GB" sz="2400">
              <a:solidFill>
                <a:srgbClr val="FF0000"/>
              </a:solidFill>
            </a:endParaRP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956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Intonationssprachen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GB"/>
              <a:t>Finite-state-Graph</a:t>
            </a:r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1F8A229-E191-4D2D-8020-06259048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7" y="1340768"/>
            <a:ext cx="8472783" cy="433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D1617A-897B-4E5A-862F-832BF13A21EC}"/>
              </a:ext>
            </a:extLst>
          </p:cNvPr>
          <p:cNvSpPr txBox="1"/>
          <p:nvPr/>
        </p:nvSpPr>
        <p:spPr>
          <a:xfrm>
            <a:off x="4716016" y="3035161"/>
            <a:ext cx="64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CC00"/>
                </a:solidFill>
              </a:rPr>
              <a:t>pw</a:t>
            </a:r>
            <a:endParaRPr lang="de-DE" sz="2800" b="1">
              <a:solidFill>
                <a:srgbClr val="00CC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236A4-6628-4EDC-BCB7-D9B3C20D1D2D}"/>
              </a:ext>
            </a:extLst>
          </p:cNvPr>
          <p:cNvSpPr txBox="1"/>
          <p:nvPr/>
        </p:nvSpPr>
        <p:spPr>
          <a:xfrm>
            <a:off x="6444208" y="3789040"/>
            <a:ext cx="65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E5F81"/>
                </a:solidFill>
              </a:rPr>
              <a:t>ip</a:t>
            </a:r>
            <a:endParaRPr lang="de-DE" sz="2800" b="1">
              <a:solidFill>
                <a:srgbClr val="3E5F8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A8A9E-07D3-4DB6-BB93-E5D8DA27CA68}"/>
              </a:ext>
            </a:extLst>
          </p:cNvPr>
          <p:cNvSpPr txBox="1"/>
          <p:nvPr/>
        </p:nvSpPr>
        <p:spPr>
          <a:xfrm>
            <a:off x="8201932" y="432457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IP</a:t>
            </a:r>
            <a:endParaRPr lang="de-DE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782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ToBI: Tones and Break Indices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Formalisierung des Intonationsmodells als Transkriptionssystem [Silverman et al. 1992]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phonologische (oder weite phonetische) Transkription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ursprünglich für das Amerikanische Englisch entwickelt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eingeschränkte Anwendbarkeit auf andere Varietäten/Sprachen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sprachspezifisches Inventar phonologischer Einheiten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sprachspezifische Details der F</a:t>
            </a:r>
            <a:r>
              <a:rPr lang="en-US" baseline="-25000"/>
              <a:t>0</a:t>
            </a:r>
            <a:r>
              <a:rPr lang="en-US"/>
              <a:t>-Konturen</a:t>
            </a:r>
          </a:p>
          <a:p>
            <a:pPr marL="458788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an viele Sprachen angepasst (z.B. GToBI, JToBI, KToBI)</a:t>
            </a:r>
          </a:p>
          <a:p>
            <a:pPr marL="458788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in vielen TTS-Systemen implementiert</a:t>
            </a:r>
          </a:p>
        </p:txBody>
      </p:sp>
    </p:spTree>
    <p:extLst>
      <p:ext uri="{BB962C8B-B14F-4D97-AF65-F5344CB8AC3E}">
        <p14:creationId xmlns:p14="http://schemas.microsoft.com/office/powerpoint/2010/main" val="304721704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Rhythmus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Rhythmus (der gesprochenen Sprache)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systematische Organisation prominenter und weniger prominenter sprachlicher Einheiten </a:t>
            </a:r>
            <a:r>
              <a:rPr lang="de-DE"/>
              <a:t>über die Zeit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Einheiten: Silben, vokalische Intervalle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Prominenz: höhere F0, Intensität, Dauer</a:t>
            </a: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Isochronie-Hypothese (seit Pike 1945, Abercrombie 1967):                         rhythmusbasierte Klassifikation von Sprachen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basierend auf Betonungsintervallen: zeitliche Distanz zwischen je zwei betonten Silben tendenziell constant (Morse-Rhythmus)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z.B. Deutsch, Englisch, Niederländisch (westgerman. Sprachen)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basierend auf Silbenintervallen: zeitliche Distanz zwischen je zwei Silben tendenziell constant (Maschinengewehr-Rhythmus)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z.B. Französisch, Spanisch, Italienisch (romanische Sprachen)</a:t>
            </a:r>
          </a:p>
        </p:txBody>
      </p:sp>
    </p:spTree>
    <p:extLst>
      <p:ext uri="{BB962C8B-B14F-4D97-AF65-F5344CB8AC3E}">
        <p14:creationId xmlns:p14="http://schemas.microsoft.com/office/powerpoint/2010/main" val="308168832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Rhythmus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9EDA9E-3C53-4D0F-ABE3-68AD95691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836712"/>
            <a:ext cx="6552728" cy="4632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FEBDA-AA11-4E57-8187-9C802EE7751B}"/>
              </a:ext>
            </a:extLst>
          </p:cNvPr>
          <p:cNvSpPr txBox="1"/>
          <p:nvPr/>
        </p:nvSpPr>
        <p:spPr>
          <a:xfrm>
            <a:off x="971600" y="5787250"/>
            <a:ext cx="586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Adaptiert von Volker Dellwo (UCL, heute U Zürich)</a:t>
            </a:r>
          </a:p>
        </p:txBody>
      </p:sp>
    </p:spTree>
    <p:extLst>
      <p:ext uri="{BB962C8B-B14F-4D97-AF65-F5344CB8AC3E}">
        <p14:creationId xmlns:p14="http://schemas.microsoft.com/office/powerpoint/2010/main" val="181950918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Rhythmus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Evidenz für Isochronie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experimentell (akustisch, perzeptuell): eher schwache Tendenz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zahlreiche Maße für Rhythmus getestet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eher Kontinuum als binäre Klassifikation (z.B. Polnisch)</a:t>
            </a:r>
          </a:p>
          <a:p>
            <a:pPr marL="225425" indent="-225425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Rhythmus ist noch nicht hinreichend und zufriedenstellen definiert</a:t>
            </a:r>
          </a:p>
          <a:p>
            <a:pPr marL="225425" indent="-225425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Frage für </a:t>
            </a:r>
            <a:r>
              <a:rPr lang="de-DE" b="1"/>
              <a:t>Diskussion</a:t>
            </a:r>
            <a:r>
              <a:rPr lang="de-DE"/>
              <a:t>: Warum ist die Erforschung des Sprechrhythmus aus phonetischer Sicht interessant und wichtig?</a:t>
            </a:r>
          </a:p>
          <a:p>
            <a:pPr marL="225425" indent="-225425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de-DE"/>
          </a:p>
          <a:p>
            <a:pPr marL="225425" indent="-225425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Beitrag von Pausen zur Rhythmuswahrnehmung                                     → </a:t>
            </a:r>
            <a:r>
              <a:rPr lang="de-DE" b="1"/>
              <a:t>Experiment</a:t>
            </a:r>
            <a:r>
              <a:rPr lang="de-DE"/>
              <a:t> (Übung)</a:t>
            </a:r>
          </a:p>
        </p:txBody>
      </p:sp>
    </p:spTree>
    <p:extLst>
      <p:ext uri="{BB962C8B-B14F-4D97-AF65-F5344CB8AC3E}">
        <p14:creationId xmlns:p14="http://schemas.microsoft.com/office/powerpoint/2010/main" val="20519486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Prosodie: Terminologie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Prosodie: eine Teildisziplin der Linguistik und Phonetik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Terminologiedebatte auf der IPA-Konferenz in Kiel (1989): Meinungsverschiedenheiten über symbolische Repräsentation, Notation, Transkription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3 Begriffe: Prosodie, Suprasegmentalia, Intonation</a:t>
            </a:r>
          </a:p>
          <a:p>
            <a:pPr marL="536575" lvl="1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oft synonym verwendet (z.B. Bu</a:t>
            </a:r>
            <a:r>
              <a:rPr lang="de-DE"/>
              <a:t>ß</a:t>
            </a:r>
            <a:r>
              <a:rPr lang="en-US"/>
              <a:t>mann, 1990, S. 352)</a:t>
            </a:r>
          </a:p>
          <a:p>
            <a:pPr marL="536575" lvl="1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einheitliche Definition wäre hilfreich</a:t>
            </a:r>
          </a:p>
          <a:p>
            <a:pPr marL="263525" indent="-2635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Literatur:</a:t>
            </a:r>
          </a:p>
          <a:p>
            <a:r>
              <a:rPr lang="en-US"/>
              <a:t>		Reetz &amp; Jongman (2019), Kap. 11</a:t>
            </a:r>
          </a:p>
          <a:p>
            <a:r>
              <a:rPr lang="en-US"/>
              <a:t>		</a:t>
            </a:r>
            <a:r>
              <a:rPr lang="fr-FR"/>
              <a:t>Clark et al. (2007), Kap. 9 </a:t>
            </a:r>
          </a:p>
          <a:p>
            <a:r>
              <a:rPr lang="fr-FR"/>
              <a:t>		</a:t>
            </a:r>
            <a:r>
              <a:rPr lang="en-US"/>
              <a:t>Botinis et al. (2001)</a:t>
            </a:r>
          </a:p>
          <a:p>
            <a:r>
              <a:rPr lang="en-US"/>
              <a:t>		Lehiste (1970), Kap. 1</a:t>
            </a:r>
          </a:p>
          <a:p>
            <a:r>
              <a:rPr lang="en-US"/>
              <a:t>		M</a:t>
            </a:r>
            <a:r>
              <a:rPr lang="de-DE"/>
              <a:t>ö</a:t>
            </a:r>
            <a:r>
              <a:rPr lang="en-US"/>
              <a:t>bius (1993), Kap. 2</a:t>
            </a:r>
          </a:p>
        </p:txBody>
      </p:sp>
    </p:spTree>
    <p:extLst>
      <p:ext uri="{BB962C8B-B14F-4D97-AF65-F5344CB8AC3E}">
        <p14:creationId xmlns:p14="http://schemas.microsoft.com/office/powerpoint/2010/main" val="328006355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Danke!</a:t>
            </a:r>
            <a:endParaRPr lang="en-US" sz="2800"/>
          </a:p>
        </p:txBody>
      </p:sp>
      <p:pic>
        <p:nvPicPr>
          <p:cNvPr id="19462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Anmerkung zur Orthographie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Die meisten Schriftsysteme verwenden nur rudimentäre Hinweise auf prosodische Eigenschaften und Strukturen: Interpunktion, typographische Hervorhebung (unterstrichen, fett, kursiv, gesperrt)</a:t>
            </a:r>
          </a:p>
        </p:txBody>
      </p:sp>
    </p:spTree>
    <p:extLst>
      <p:ext uri="{BB962C8B-B14F-4D97-AF65-F5344CB8AC3E}">
        <p14:creationId xmlns:p14="http://schemas.microsoft.com/office/powerpoint/2010/main" val="12775749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Vorgeschlagene Systematik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Prosodie: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linguistische Teildisziplin, allgemeine Bezeichnung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umfasst linguistische und paralinguistische Funktionen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Merkmalssysteme mit</a:t>
            </a:r>
            <a:r>
              <a:rPr lang="en-US"/>
              <a:t> linguistischen Funktionen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Intonation (tonal): linguistische relevante Funktionen der Grundfrequenz auf Wort-, Äußerungs- und Diskursebene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Dauer (temporal): linguistische relevanten Funktionen der absoluten und relative Dauer sprachlicher Einheiten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Lautstärke (stress): linguistische relevante Funktionen energiebezogener Merkmale</a:t>
            </a:r>
          </a:p>
        </p:txBody>
      </p:sp>
    </p:spTree>
    <p:extLst>
      <p:ext uri="{BB962C8B-B14F-4D97-AF65-F5344CB8AC3E}">
        <p14:creationId xmlns:p14="http://schemas.microsoft.com/office/powerpoint/2010/main" val="31994813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Suprasegmentale Merkmale, 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Systematische Unterscheidung zwischen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einzellautbezogenen (vokal., kons.) Merkmalen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Merkmalen, die sich über einen größeren Abschnitt der sprachlichen Äußerung erstrecken (Satzmelodie, Lautstärke, Tempo, Rhythmus)</a:t>
            </a:r>
          </a:p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"prosodisch", "suprasegmental" (oft synonym verwendet)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simultan zu den Segmenten realisiert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länger andauernd als Segmente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global statt lokal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Ausprägung hierarchisch höherer linguistischer Einheiten (Silben, Wörter, Phrasen, Sätze, Diskurse)</a:t>
            </a:r>
          </a:p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Prosodie</a:t>
            </a:r>
            <a:r>
              <a:rPr lang="en-US"/>
              <a:t> umfasst Eigenschaften der gesprochenen Sprache, die über einzelne Laute hinausgehen</a:t>
            </a:r>
          </a:p>
        </p:txBody>
      </p:sp>
    </p:spTree>
    <p:extLst>
      <p:ext uri="{BB962C8B-B14F-4D97-AF65-F5344CB8AC3E}">
        <p14:creationId xmlns:p14="http://schemas.microsoft.com/office/powerpoint/2010/main" val="15491113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Wortprosodie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Fester Wortakzent (vorhersagbar): WA liegt fest auf einer bestimmten Silbenposition, z.B. in </a:t>
            </a:r>
            <a:r>
              <a:rPr lang="en-US" b="1"/>
              <a:t>allen</a:t>
            </a:r>
            <a:r>
              <a:rPr lang="en-US"/>
              <a:t> Wörtern auf der ersten Silbe (Finn., Ungar., Tschech.) oder der vorletzten (Poln.) oder der letzten (Franz.)</a:t>
            </a:r>
          </a:p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Beweglicher Wortakzent (nicht vorhersagbar): WA ist pro Wort lexikalisch an eine Silbe gebunden (Dt., Engl., Russ.). Segmental identische Wörter können prosodische Minimalpaare bilden: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DE  </a:t>
            </a:r>
            <a:r>
              <a:rPr lang="en-US" u="sng"/>
              <a:t>um</a:t>
            </a:r>
            <a:r>
              <a:rPr lang="en-US"/>
              <a:t>fahren – um</a:t>
            </a:r>
            <a:r>
              <a:rPr lang="en-US" u="sng"/>
              <a:t>fah</a:t>
            </a:r>
            <a:r>
              <a:rPr lang="en-US"/>
              <a:t>ren, </a:t>
            </a:r>
            <a:r>
              <a:rPr lang="en-US" u="sng"/>
              <a:t>ü</a:t>
            </a:r>
            <a:r>
              <a:rPr lang="en-US"/>
              <a:t>bersetzen – über</a:t>
            </a:r>
            <a:r>
              <a:rPr lang="en-US" u="sng"/>
              <a:t>se</a:t>
            </a:r>
            <a:r>
              <a:rPr lang="en-US"/>
              <a:t>tzen,                      Tenor, August, Konstanz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EN  </a:t>
            </a:r>
            <a:r>
              <a:rPr lang="en-US" u="sng"/>
              <a:t>im</a:t>
            </a:r>
            <a:r>
              <a:rPr lang="en-US"/>
              <a:t>port – im</a:t>
            </a:r>
            <a:r>
              <a:rPr lang="en-US" u="sng"/>
              <a:t>port</a:t>
            </a:r>
            <a:r>
              <a:rPr lang="en-US"/>
              <a:t>, </a:t>
            </a:r>
            <a:r>
              <a:rPr lang="en-US" u="sng"/>
              <a:t>ab</a:t>
            </a:r>
            <a:r>
              <a:rPr lang="en-US"/>
              <a:t>stract – ab</a:t>
            </a:r>
            <a:r>
              <a:rPr lang="en-US" u="sng"/>
              <a:t>stract</a:t>
            </a:r>
            <a:endParaRPr lang="en-US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RU  </a:t>
            </a:r>
            <a:r>
              <a:rPr lang="az-Cyrl-AZ"/>
              <a:t>мука</a:t>
            </a:r>
            <a:r>
              <a:rPr lang="en-US"/>
              <a:t>  ['mukə]  “Qual” – </a:t>
            </a:r>
            <a:r>
              <a:rPr lang="az-Cyrl-AZ"/>
              <a:t>мука</a:t>
            </a:r>
            <a:r>
              <a:rPr lang="en-US"/>
              <a:t>  [mʊ'ka]  “Mehl”,                                                	</a:t>
            </a:r>
            <a:r>
              <a:rPr lang="az-Cyrl-AZ"/>
              <a:t>замок</a:t>
            </a:r>
            <a:r>
              <a:rPr lang="en-US"/>
              <a:t>  ['zamək]  “Schloss (Geb</a:t>
            </a:r>
            <a:r>
              <a:rPr lang="de-DE"/>
              <a:t>äude)</a:t>
            </a:r>
            <a:r>
              <a:rPr lang="en-US"/>
              <a:t>” – </a:t>
            </a:r>
            <a:r>
              <a:rPr lang="az-Cyrl-AZ"/>
              <a:t>замок</a:t>
            </a:r>
            <a:r>
              <a:rPr lang="en-US"/>
              <a:t>  [zɐ'mok] 	“</a:t>
            </a:r>
            <a:r>
              <a:rPr lang="de-DE"/>
              <a:t>Schloss (mit Schlüssel)</a:t>
            </a:r>
            <a:r>
              <a:rPr lang="en-US"/>
              <a:t>”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ES  </a:t>
            </a:r>
            <a:r>
              <a:rPr lang="en-US" u="sng"/>
              <a:t>tér</a:t>
            </a:r>
            <a:r>
              <a:rPr lang="en-US"/>
              <a:t>mino – ter</a:t>
            </a:r>
            <a:r>
              <a:rPr lang="en-US" u="sng"/>
              <a:t>mi</a:t>
            </a:r>
            <a:r>
              <a:rPr lang="en-US"/>
              <a:t>no – termi</a:t>
            </a:r>
            <a:r>
              <a:rPr lang="en-US" u="sng"/>
              <a:t>nó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99217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Satzprosodie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Intonation: Akzentuierung, Phrasierung, Satzmodus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Ambiguitäten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"Ja zur Not geht's auch am Samstag"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"Flying planes can be dangerous."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Diskurs- und Informationsstruktur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Carter called Nixon a Republican, and then he offended him.</a:t>
            </a:r>
          </a:p>
        </p:txBody>
      </p:sp>
    </p:spTree>
    <p:extLst>
      <p:ext uri="{BB962C8B-B14F-4D97-AF65-F5344CB8AC3E}">
        <p14:creationId xmlns:p14="http://schemas.microsoft.com/office/powerpoint/2010/main" val="2598572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Satzprosodie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Intonation: Akzentuierung, Phrasierung, Satzmodus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Ambiguitäten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"Ja zur Not geht's auch am Samstag"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"Flying planes can be dangerous."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Diskurs- und Informationsstruktur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893763" algn="l"/>
              </a:tabLst>
            </a:pPr>
            <a:r>
              <a:rPr lang="en-US"/>
              <a:t>Carter called Nixon a Republican, and then he offended him.</a:t>
            </a:r>
          </a:p>
          <a:p>
            <a:pPr marL="914400" lvl="2" indent="0" algn="l" eaLnBrk="1" hangingPunct="1">
              <a:spcBef>
                <a:spcPts val="1200"/>
              </a:spcBef>
              <a:buClr>
                <a:srgbClr val="0099CC"/>
              </a:buClr>
            </a:pPr>
            <a:r>
              <a:rPr lang="en-US">
                <a:solidFill>
                  <a:srgbClr val="FF0000"/>
                </a:solidFill>
              </a:rPr>
              <a:t>Carter</a:t>
            </a:r>
            <a:r>
              <a:rPr lang="en-US"/>
              <a:t> called </a:t>
            </a:r>
            <a:r>
              <a:rPr lang="en-US">
                <a:solidFill>
                  <a:srgbClr val="00B050"/>
                </a:solidFill>
              </a:rPr>
              <a:t>Nixon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/>
              <a:t>a Republican, and then </a:t>
            </a:r>
            <a:r>
              <a:rPr lang="en-US">
                <a:solidFill>
                  <a:srgbClr val="FF0000"/>
                </a:solidFill>
              </a:rPr>
              <a:t>he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offended </a:t>
            </a:r>
            <a:r>
              <a:rPr lang="en-US">
                <a:solidFill>
                  <a:srgbClr val="00B050"/>
                </a:solidFill>
              </a:rPr>
              <a:t>him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7247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1775</Words>
  <Application>Microsoft Office PowerPoint</Application>
  <PresentationFormat>On-screen Show (4:3)</PresentationFormat>
  <Paragraphs>279</Paragraphs>
  <Slides>30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Courier New</vt:lpstr>
      <vt:lpstr>Symbol</vt:lpstr>
      <vt:lpstr>Tahoma</vt:lpstr>
      <vt:lpstr>Times New Roman</vt:lpstr>
      <vt:lpstr>Verdana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SmartKom speech synthesis voices</dc:title>
  <dc:subject>5th ISCA Speech Synthesis Workshop, 14.-16.6.2004</dc:subject>
  <dc:creator>Bernd Möbius</dc:creator>
  <cp:lastModifiedBy>Bernd Möbius</cp:lastModifiedBy>
  <cp:revision>1047</cp:revision>
  <dcterms:created xsi:type="dcterms:W3CDTF">2004-05-18T15:23:37Z</dcterms:created>
  <dcterms:modified xsi:type="dcterms:W3CDTF">2022-06-21T07:59:52Z</dcterms:modified>
</cp:coreProperties>
</file>