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634" r:id="rId3"/>
    <p:sldId id="630" r:id="rId4"/>
    <p:sldId id="644" r:id="rId5"/>
    <p:sldId id="613" r:id="rId6"/>
    <p:sldId id="623" r:id="rId7"/>
    <p:sldId id="625" r:id="rId8"/>
    <p:sldId id="645" r:id="rId9"/>
    <p:sldId id="626" r:id="rId10"/>
    <p:sldId id="616" r:id="rId11"/>
    <p:sldId id="631" r:id="rId12"/>
    <p:sldId id="635" r:id="rId13"/>
    <p:sldId id="633" r:id="rId14"/>
    <p:sldId id="585" r:id="rId15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112" d="100"/>
          <a:sy n="112" d="100"/>
        </p:scale>
        <p:origin x="15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7E143D1-2813-4626-8104-20D1B2E6603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DDF4660-1087-4A75-B3CE-2ABDCB3F8786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C69C4C5-8374-48CD-A1AD-CCF2D504D42C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F0DE031F-6CF0-423C-B234-E651C0967A7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1F6DB04-5997-4678-B9D7-B56610C0CF3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AA4979-7814-4DA7-AEF3-646FD20112C1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FF2350F1-4BE1-4561-BC88-A5E25981986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31BD5A3-A860-4E76-9D87-0E114F552F7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BF83033-31ED-4D83-B6C1-BE3EB0471D1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B470-0C29-40B5-82EC-3B2FD149A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5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481B-80A1-4537-9E19-345C05EBF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78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575C-CA8F-48C0-9143-5F07CAAE3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30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812-82A5-4B89-AC47-876329188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943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3ACA-2D54-4FA3-A797-A4922537E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12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CBE3-47B1-4C82-9F3D-3F2401D50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685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B913-0183-4679-958B-5BDA2688A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7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94D6-77AA-45C9-8746-24ABA4168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140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BBFB-FCEB-4099-AEA1-B07131AB7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149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0656-AF70-44FA-99C9-ED5A0173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92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B298-7B87-46BF-99FB-E0438508C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06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56EFCC-B54D-41E3-AC5F-B5684F528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7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1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89RSYCaUB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Jedwz_r2P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+mn-cs"/>
              </a:rPr>
              <a:t>Phonation und Stimmqualit</a:t>
            </a:r>
            <a:r>
              <a:rPr lang="de-DE" sz="2800">
                <a:solidFill>
                  <a:srgbClr val="000000"/>
                </a:solidFill>
              </a:rPr>
              <a:t>ät</a:t>
            </a:r>
            <a:endParaRPr lang="de-DE" sz="280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17.5.2022</a:t>
            </a:r>
          </a:p>
          <a:p>
            <a:pPr algn="ctr" eaLnBrk="1" hangingPunct="1">
              <a:spcBef>
                <a:spcPct val="50000"/>
              </a:spcBef>
            </a:pPr>
            <a:endParaRPr lang="de-DE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>
                <a:solidFill>
                  <a:srgbClr val="000000"/>
                </a:solidFill>
                <a:cs typeface="+mn-cs"/>
              </a:rPr>
              <a:t>Bernd Möbius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Universität des Saarlandes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>
                <a:solidFill>
                  <a:srgbClr val="000000"/>
                </a:solidFill>
                <a:cs typeface="+mn-cs"/>
              </a:rPr>
              <a:t>SoSe 2022</a:t>
            </a:r>
            <a:endParaRPr lang="en-GB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Phonation – Akustik – Perzeption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56818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5088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Phonation </a:t>
            </a:r>
            <a:r>
              <a:rPr lang="en-US">
                <a:cs typeface="+mn-cs"/>
                <a:sym typeface="Symbol"/>
              </a:rPr>
              <a:t> Akustik</a:t>
            </a:r>
            <a:endParaRPr lang="en-US">
              <a:cs typeface="+mn-cs"/>
            </a:endParaRPr>
          </a:p>
          <a:p>
            <a:pPr marL="623888" lvl="1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F0 = niedrigster Frequenzanteil eines komplexen periodischen Signals</a:t>
            </a:r>
          </a:p>
          <a:p>
            <a:pPr marL="614362" lvl="1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Sprachsignal entsteht durch Schallformung (Filterung), des Anregungssignals durch Variation der Geometrie des Vokaltrakts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Phonation </a:t>
            </a:r>
            <a:r>
              <a:rPr lang="en-US">
                <a:cs typeface="+mn-cs"/>
                <a:sym typeface="Symbol"/>
              </a:rPr>
              <a:t> Perzeption</a:t>
            </a:r>
          </a:p>
          <a:p>
            <a:pPr marL="614362" lvl="1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Frequenz der Stimmlippenschwingung  wahrgenommene Tonhöhe</a:t>
            </a:r>
          </a:p>
          <a:p>
            <a:pPr marL="614362" lvl="1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subglottaler Druck  wahrgenommene Lautstärke</a:t>
            </a:r>
          </a:p>
          <a:p>
            <a:pPr marL="614362" lvl="1" indent="-2667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Phonationsart </a:t>
            </a:r>
            <a:r>
              <a:rPr lang="en-US">
                <a:cs typeface="+mn-cs"/>
                <a:sym typeface="Symbol"/>
              </a:rPr>
              <a:t> wahrgenommene Stimmqualität</a:t>
            </a:r>
            <a:endParaRPr lang="en-US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Phonationsarten und Stimmqualitäten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Modale Stimme</a:t>
            </a:r>
            <a:r>
              <a:rPr lang="en-US"/>
              <a:t>: normale Sprechstimme ohne Rauschanteil, normale Schwingung der Stimmlippen auf gesamter Länge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Behauchte Stimme</a:t>
            </a:r>
            <a:r>
              <a:rPr lang="en-US"/>
              <a:t>: Stimme mit leichtem Rauschanteil, mäßige Stimmlippenspannung, Glottis nie vollständig geschlossen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Knarrstimme: </a:t>
            </a:r>
            <a:r>
              <a:rPr lang="en-US"/>
              <a:t>tiefe Stimme ohne Rauschanteil, Stimmlippen vorne leicht geöffnet, oft unregelmäßige Stimmlippenschwingung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Raue Stimme</a:t>
            </a:r>
            <a:r>
              <a:rPr lang="en-US"/>
              <a:t>: sehr starke Stimmlippenspannung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Falsett</a:t>
            </a:r>
            <a:r>
              <a:rPr lang="en-US"/>
              <a:t>: starke adduktive Spannung und Verschmälerung der Stimmlippen, verringerte schwingende Masse, hohe Frequenz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Flüsterstimme</a:t>
            </a:r>
            <a:r>
              <a:rPr lang="de-DE"/>
              <a:t>: starkes Rauschen ohne Stimmgebung, mäßige Spannung, offenes "Flüsterdreieck" zwischen Stellknorpeln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Stimmlosigkeit</a:t>
            </a:r>
            <a:r>
              <a:rPr lang="en-US"/>
              <a:t>: keine glottale Stimmquelle, weite Öffnung der Glottis auf der gesamten Länge</a:t>
            </a:r>
            <a:endParaRPr lang="en-US" b="1"/>
          </a:p>
        </p:txBody>
      </p:sp>
      <p:pic>
        <p:nvPicPr>
          <p:cNvPr id="2" name="modal">
            <a:hlinkClick r:id="" action="ppaction://media"/>
            <a:extLst>
              <a:ext uri="{FF2B5EF4-FFF2-40B4-BE49-F238E27FC236}">
                <a16:creationId xmlns:a16="http://schemas.microsoft.com/office/drawing/2014/main" id="{073CD9F6-83AA-455C-9F28-7C6981A42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8024" y="762535"/>
            <a:ext cx="427039" cy="427039"/>
          </a:xfrm>
          <a:prstGeom prst="rect">
            <a:avLst/>
          </a:prstGeom>
        </p:spPr>
      </p:pic>
      <p:pic>
        <p:nvPicPr>
          <p:cNvPr id="3" name="breathy">
            <a:hlinkClick r:id="" action="ppaction://media"/>
            <a:extLst>
              <a:ext uri="{FF2B5EF4-FFF2-40B4-BE49-F238E27FC236}">
                <a16:creationId xmlns:a16="http://schemas.microsoft.com/office/drawing/2014/main" id="{40F9252C-1E91-45FF-8395-0782649AE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8023" y="1556792"/>
            <a:ext cx="427040" cy="427040"/>
          </a:xfrm>
          <a:prstGeom prst="rect">
            <a:avLst/>
          </a:prstGeom>
        </p:spPr>
      </p:pic>
      <p:pic>
        <p:nvPicPr>
          <p:cNvPr id="4" name="creak">
            <a:hlinkClick r:id="" action="ppaction://media"/>
            <a:extLst>
              <a:ext uri="{FF2B5EF4-FFF2-40B4-BE49-F238E27FC236}">
                <a16:creationId xmlns:a16="http://schemas.microsoft.com/office/drawing/2014/main" id="{4A36C72D-C40B-451E-A3A1-ED810B8626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8023" y="2467368"/>
            <a:ext cx="427040" cy="427040"/>
          </a:xfrm>
          <a:prstGeom prst="rect">
            <a:avLst/>
          </a:prstGeom>
        </p:spPr>
      </p:pic>
      <p:pic>
        <p:nvPicPr>
          <p:cNvPr id="5" name="harsh">
            <a:hlinkClick r:id="" action="ppaction://media"/>
            <a:extLst>
              <a:ext uri="{FF2B5EF4-FFF2-40B4-BE49-F238E27FC236}">
                <a16:creationId xmlns:a16="http://schemas.microsoft.com/office/drawing/2014/main" id="{61A3824D-FCD9-4395-A3BF-0AD9AF6ACB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8022" y="3001959"/>
            <a:ext cx="427041" cy="427041"/>
          </a:xfrm>
          <a:prstGeom prst="rect">
            <a:avLst/>
          </a:prstGeom>
        </p:spPr>
      </p:pic>
      <p:pic>
        <p:nvPicPr>
          <p:cNvPr id="6" name="falsetto">
            <a:hlinkClick r:id="" action="ppaction://media"/>
            <a:extLst>
              <a:ext uri="{FF2B5EF4-FFF2-40B4-BE49-F238E27FC236}">
                <a16:creationId xmlns:a16="http://schemas.microsoft.com/office/drawing/2014/main" id="{4BE3296A-0B89-4F3D-BF2D-C6FBEB74379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8021" y="3547233"/>
            <a:ext cx="427041" cy="427041"/>
          </a:xfrm>
          <a:prstGeom prst="rect">
            <a:avLst/>
          </a:prstGeom>
        </p:spPr>
      </p:pic>
      <p:pic>
        <p:nvPicPr>
          <p:cNvPr id="7" name="whisper">
            <a:hlinkClick r:id="" action="ppaction://media"/>
            <a:extLst>
              <a:ext uri="{FF2B5EF4-FFF2-40B4-BE49-F238E27FC236}">
                <a16:creationId xmlns:a16="http://schemas.microsoft.com/office/drawing/2014/main" id="{33016A2F-674E-4723-AA0B-BF2E0E74AC7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8020" y="4293641"/>
            <a:ext cx="427041" cy="4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7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818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Literatur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John Clark, Colin Yallop, Janet Fletcher (2007): An Introduction to Phonetics and Phonology. Blackwell.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Peter Ladefoged (1967): Three Areas of Experimental Phonetics. Oxford University Press.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Henning Reetz (1999): Artikulatorische und akustische Phonetik. Wissenschaftlicher Verlag, Trier.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Janwillem van den Berg (1958): "Myoelastic-aerodynamic theory of voice production". Journal of Speech and Hearing Research 1, 227-244.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Hartwig Eckert, John Laver (1994): Menschen und ihre Stimmen. Beltz PVU. [Demos auf Begleit-CD]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Laver (2009):  The Phonetic Description of Voice Qualities. Cambridge University Press.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Phonation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981075" indent="-2667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Phonation: 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Produktion eines quasi-periodischen Anregungssignals durch (regel</a:t>
            </a:r>
            <a:r>
              <a:rPr lang="de-DE"/>
              <a:t>mäßige) Stimmlippenschwingungen</a:t>
            </a:r>
            <a:r>
              <a:rPr lang="en-US"/>
              <a:t> 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basiert auf egressiv-pulmonalem Luftstrom</a:t>
            </a:r>
            <a:endParaRPr lang="de-DE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Stimmhafte vs. stimmlose Sprachlaute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mit vs. ohne Stimmlippenschwingungen produziert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Grundfrequenz (F</a:t>
            </a:r>
            <a:r>
              <a:rPr lang="en-US" baseline="-25000"/>
              <a:t>0</a:t>
            </a:r>
            <a:r>
              <a:rPr lang="en-US"/>
              <a:t>)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Rate oder Frequenz der Stimmlippenschwingungen</a:t>
            </a:r>
          </a:p>
          <a:p>
            <a:pPr lvl="2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gemessen in Hz (Anzahl der Schwingungen pro Sekunde)</a:t>
            </a:r>
          </a:p>
          <a:p>
            <a:pPr lvl="2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wahrgenommen als Stimmtonhöhe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Demo 1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Larynx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de-DE">
                <a:cs typeface="+mn-cs"/>
                <a:hlinkClick r:id="rId4"/>
              </a:rPr>
              <a:t>https://www.youtube.com/watch?v=b89RSYCaUBo</a:t>
            </a: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060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Larynx  </a:t>
            </a:r>
            <a:r>
              <a:rPr lang="en-GB" sz="1800">
                <a:solidFill>
                  <a:schemeClr val="bg1"/>
                </a:solidFill>
              </a:rPr>
              <a:t>[Reetz 1999, p. 111]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92150"/>
            <a:ext cx="5532438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Larynx: Struktur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Larynx besteht aus 5 Knorpeln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flexible Position zueinander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durch Membrangewebe zusammengehalten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Cricoid (Ringknorpel)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unterste Komponente des Larynx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knorpeliger Teil der Luftröhre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Thyroid (Schildknorpel), paarig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Paar von Knorpeln, vorne verbunden ("Adamsapfel")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schützt Stimmlippen vor externer physischer Einwirkung von vorne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steuert Stimmlippenspannung durch Kippen gegenüber Cricoid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Arytenoid (Stellknorpel), paarige Knorpel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beweglich gegenüber Cricoid durch Verschiebung und Rotation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steuert Position der (adduziert vs. abduziert die) Stimmlippen </a:t>
            </a:r>
            <a:endParaRPr lang="en-US" i="1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Stimmlippen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Stimmlippen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Paar von Bändern, befestigt am unteren Rand des Thyroidwinkels und am vorderen Teil der Aryknorpel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Glottis (Stimmritze)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Öffnung zwischen Stimmlippen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Länge der Öffnung: 17-22 mm (m), 11-16 mm (w)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Intrinsische Larynxmuskeln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zwischen Larynxknorpeln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steuern Abduktion (Öffnen), Adduktion (Schließen) und Spannung der Stimmlippen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Extrinsische Larynxmuskeln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steuern Larynxbewegungen insgesamt, vor allem vertikal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Demo 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Stimmlippenschwingungen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de-DE">
                <a:cs typeface="+mn-cs"/>
                <a:hlinkClick r:id="rId4"/>
              </a:rPr>
              <a:t>https://www.youtube.com/watch?v=mJedwz_r2Pc</a:t>
            </a: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117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Aerodynamisch-myoelastische Theorie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4961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Aerodynamisch-myoelastische Theorie der Phonation  </a:t>
            </a:r>
            <a:r>
              <a:rPr lang="en-US" sz="1600"/>
              <a:t>[van den Berg 1958]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geschlossene Glottis – expiratorischer Luftstrom baut subglottalen Druck auf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Stimmlippen werden geöffnet, Luft entweicht beschleunigt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Druckabfall (Bernoulli-Effekt)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Unterdruck zieht Stimmlippen wieder zusammen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Prozess wird durch Elastizität der Stimmlippen unterstützt</a:t>
            </a:r>
          </a:p>
          <a:p>
            <a:pPr lvl="1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Stimmgebung durch (quasi-)periodische Abfolge von Luftstrom-"Impulsen"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Glottaler Schwingungszyklus  </a:t>
            </a:r>
            <a:r>
              <a:rPr lang="en-GB">
                <a:solidFill>
                  <a:schemeClr val="bg1"/>
                </a:solidFill>
              </a:rPr>
              <a:t>[Clark et al. 2007, p. 185]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129462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On-screen Show (4:3)</PresentationFormat>
  <Paragraphs>97</Paragraphs>
  <Slides>13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1025</cp:revision>
  <dcterms:created xsi:type="dcterms:W3CDTF">2004-05-18T15:23:37Z</dcterms:created>
  <dcterms:modified xsi:type="dcterms:W3CDTF">2022-05-10T06:36:34Z</dcterms:modified>
</cp:coreProperties>
</file>