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87" r:id="rId2"/>
    <p:sldId id="662" r:id="rId3"/>
    <p:sldId id="663" r:id="rId4"/>
    <p:sldId id="649" r:id="rId5"/>
    <p:sldId id="694" r:id="rId6"/>
    <p:sldId id="688" r:id="rId7"/>
    <p:sldId id="695" r:id="rId8"/>
    <p:sldId id="696" r:id="rId9"/>
    <p:sldId id="697" r:id="rId10"/>
    <p:sldId id="698" r:id="rId11"/>
    <p:sldId id="585" r:id="rId12"/>
  </p:sldIdLst>
  <p:sldSz cx="9144000" cy="6858000" type="screen4x3"/>
  <p:notesSz cx="7099300" cy="10234613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ECFF"/>
    <a:srgbClr val="FFFF66"/>
    <a:srgbClr val="99FFCC"/>
    <a:srgbClr val="990000"/>
    <a:srgbClr val="CC3300"/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9886" autoAdjust="0"/>
  </p:normalViewPr>
  <p:slideViewPr>
    <p:cSldViewPr>
      <p:cViewPr varScale="1">
        <p:scale>
          <a:sx n="112" d="100"/>
          <a:sy n="112" d="100"/>
        </p:scale>
        <p:origin x="15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957" y="-77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5178FC1-5E10-4843-AC57-87C171DCD3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47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50F6F50-F684-45F4-8786-23F27B76442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103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4FC9552-278A-477D-961A-1EBF565CBEA5}" type="slidenum">
              <a:rPr lang="de-DE" sz="1200" smtClean="0">
                <a:latin typeface="Times New Roman" pitchFamily="18" charset="0"/>
              </a:rPr>
              <a:pPr eaLnBrk="1" hangingPunct="1"/>
              <a:t>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7E86781-7F71-4987-80FB-9BFAAF755BA3}" type="slidenum">
              <a:rPr lang="de-DE" sz="1200" smtClean="0">
                <a:latin typeface="Times New Roman" pitchFamily="18" charset="0"/>
              </a:rPr>
              <a:pPr eaLnBrk="1" hangingPunct="1"/>
              <a:t>11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C6317-A3E8-47B4-8E41-2E7EA55347FB}" type="slidenum">
              <a:rPr lang="de-DE"/>
              <a:pPr/>
              <a:t>2</a:t>
            </a:fld>
            <a:endParaRPr lang="de-DE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77C4D-D9DD-4CCD-B008-052F73309381}" type="slidenum">
              <a:rPr lang="de-DE"/>
              <a:pPr/>
              <a:t>3</a:t>
            </a:fld>
            <a:endParaRPr lang="de-DE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4C350-49AC-486B-B36D-C3F8B2B77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6397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D293C-0365-488E-BF79-D71C7C8B2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2374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8C872-5A87-4165-A7CE-21EE20CF12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57609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D51C-F84F-4331-8B43-E347417D5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643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568-A26F-4C06-BA9F-AB551792C8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2202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6137D-A632-45EC-84EC-340C042D47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01149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0AEDE-FB41-4A71-842B-ACA3B0590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3696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007C7-11BC-44F8-9159-7231E835BB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67589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DBC5F-C9B8-4A9B-909E-023E91BECC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12240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57770-B1E1-4A82-89E3-3B048CF75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15396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BED58-1670-44CC-BE87-AF8F85CDFD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7765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FE8BA74D-1569-4056-9612-A5420D114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2921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54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637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8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97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54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11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84213" y="2944019"/>
            <a:ext cx="7543800" cy="298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err="1"/>
              <a:t>Distinktive</a:t>
            </a:r>
            <a:r>
              <a:rPr lang="en-US" sz="2800"/>
              <a:t> </a:t>
            </a:r>
            <a:r>
              <a:rPr lang="en-US" sz="2800" err="1"/>
              <a:t>Merkmale</a:t>
            </a:r>
            <a:endParaRPr lang="de-DE" sz="2800"/>
          </a:p>
          <a:p>
            <a:pPr eaLnBrk="1" hangingPunct="1"/>
            <a:r>
              <a:rPr lang="de-DE"/>
              <a:t>10.5.2022</a:t>
            </a:r>
          </a:p>
          <a:p>
            <a:pPr eaLnBrk="1" hangingPunct="1"/>
            <a:endParaRPr lang="de-DE"/>
          </a:p>
          <a:p>
            <a:pPr eaLnBrk="1" hangingPunct="1"/>
            <a:r>
              <a:rPr lang="de-DE" sz="2400"/>
              <a:t>Bernd Möbius</a:t>
            </a:r>
          </a:p>
          <a:p>
            <a:pPr eaLnBrk="1" hangingPunct="1">
              <a:lnSpc>
                <a:spcPct val="50000"/>
              </a:lnSpc>
            </a:pPr>
            <a:endParaRPr lang="de-DE" sz="2400"/>
          </a:p>
          <a:p>
            <a:pPr eaLnBrk="1" hangingPunct="1">
              <a:lnSpc>
                <a:spcPct val="50000"/>
              </a:lnSpc>
            </a:pPr>
            <a:r>
              <a:rPr lang="de-DE"/>
              <a:t>Sprachwissenschaft und Sprachtechnologie</a:t>
            </a:r>
          </a:p>
          <a:p>
            <a:pPr eaLnBrk="1" hangingPunct="1">
              <a:lnSpc>
                <a:spcPct val="50000"/>
              </a:lnSpc>
            </a:pPr>
            <a:r>
              <a:rPr lang="de-DE"/>
              <a:t>Universität des Saarlandes</a:t>
            </a:r>
            <a:endParaRPr lang="de-DE" sz="160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23850" y="1125538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sz="2800"/>
              <a:t>Einführung in die Phonetik und Phonologie</a:t>
            </a:r>
          </a:p>
          <a:p>
            <a:pPr eaLnBrk="1" hangingPunct="1"/>
            <a:r>
              <a:rPr lang="de-DE" sz="2400" err="1"/>
              <a:t>SoSe</a:t>
            </a:r>
            <a:r>
              <a:rPr lang="de-DE" sz="2400"/>
              <a:t> 2022</a:t>
            </a:r>
            <a:endParaRPr lang="en-GB" sz="24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4" name="Picture 6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uds-eu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063"/>
            <a:ext cx="15684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Weitere gebr</a:t>
            </a:r>
            <a:r>
              <a:rPr lang="en-US">
                <a:latin typeface="Tahoma"/>
                <a:ea typeface="Tahoma"/>
                <a:cs typeface="Tahoma"/>
              </a:rPr>
              <a:t>äuchliche Merkmale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latin typeface="Tahoma"/>
                <a:ea typeface="Tahoma"/>
                <a:cs typeface="Tahoma"/>
              </a:rPr>
              <a:t>anterior/posterior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ant]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Laute mit einer Verengung im Bereich der Alveolen (anterior) bzw. des Gaumens (posterior).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distributed/nondistributed [dist]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Distribuierte Laute werden mit einer Verengung des Vokaltrakts über einen größeren Abschnitt der midsagittalen Achse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strident/nonstrident [strid]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Bei scharfen Lauten bricht sich der Luftstrom an zwei Oberflächen: bei Verengung an den Alveolen oder dicht dahinter zusätzlich an den Zähnen, wodurch eine intensive Friktionskomponente entsteht.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lateral/central [lat]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Laterale Laute erlauben das Entströmen der Luft seitlich an der Zunge vorbei.</a:t>
            </a:r>
            <a:endParaRPr lang="en-US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sym typeface="Symbol"/>
              </a:rPr>
              <a:t>tense/lax [tense]</a:t>
            </a:r>
            <a:r>
              <a:rPr lang="en-US">
                <a:sym typeface="Symbol"/>
              </a:rPr>
              <a:t>. Gespannte Vokale werden mit einer st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ärkeren Spannung des Zungenrückens oder der Zungenwurzel produ</a:t>
            </a:r>
            <a:r>
              <a:rPr lang="en-US">
                <a:sym typeface="Symbol"/>
              </a:rPr>
              <a:t>ziert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</a:t>
            </a:r>
            <a:endParaRPr lang="en-US" b="1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sym typeface="Symbol"/>
              </a:rPr>
              <a:t>syllabic/nonsyllabic [syl]</a:t>
            </a:r>
            <a:r>
              <a:rPr lang="en-US">
                <a:sym typeface="Symbol"/>
              </a:rPr>
              <a:t>. Silbische Laute konstituieren einen Silbengipfel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43664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635375" y="3644900"/>
            <a:ext cx="3887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de-DE" sz="2800"/>
              <a:t>Danke!</a:t>
            </a:r>
            <a:endParaRPr lang="en-US" sz="2800"/>
          </a:p>
        </p:txBody>
      </p:sp>
      <p:pic>
        <p:nvPicPr>
          <p:cNvPr id="31750" name="Picture 6" descr="uds-eul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1566863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523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523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sz="2800">
                <a:solidFill>
                  <a:schemeClr val="bg1"/>
                </a:solidFill>
              </a:rPr>
              <a:t>    </a:t>
            </a:r>
            <a:r>
              <a:rPr lang="en-GB" sz="2800" err="1">
                <a:solidFill>
                  <a:schemeClr val="bg1"/>
                </a:solidFill>
              </a:rPr>
              <a:t>Distinktive</a:t>
            </a:r>
            <a:r>
              <a:rPr lang="en-GB" sz="2800">
                <a:solidFill>
                  <a:schemeClr val="bg1"/>
                </a:solidFill>
              </a:rPr>
              <a:t> </a:t>
            </a:r>
            <a:r>
              <a:rPr lang="en-GB" sz="2800" err="1">
                <a:solidFill>
                  <a:schemeClr val="bg1"/>
                </a:solidFill>
              </a:rPr>
              <a:t>Merkmale</a:t>
            </a:r>
            <a:endParaRPr lang="en-GB" sz="2800">
              <a:solidFill>
                <a:schemeClr val="bg1"/>
              </a:solidFill>
            </a:endParaRPr>
          </a:p>
        </p:txBody>
      </p:sp>
      <p:sp>
        <p:nvSpPr>
          <p:cNvPr id="73523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4675" indent="-23336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225425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22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0099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671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243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815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387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Ziel</a:t>
            </a:r>
            <a:r>
              <a:rPr lang="en-US" sz="2000">
                <a:latin typeface="Tahoma" pitchFamily="34" charset="0"/>
              </a:rPr>
              <a:t> der </a:t>
            </a:r>
            <a:r>
              <a:rPr lang="en-US" sz="2000" err="1">
                <a:latin typeface="Tahoma" pitchFamily="34" charset="0"/>
              </a:rPr>
              <a:t>Verwendung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distinktiver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Merkmale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Beschreibung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aller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Sprachlaute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aller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mit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einem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universellen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Inventar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Merkmalen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Beschreibung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Phonemen</a:t>
            </a:r>
            <a:r>
              <a:rPr lang="en-US" sz="2000">
                <a:latin typeface="Tahoma" pitchFamily="34" charset="0"/>
              </a:rPr>
              <a:t>/</a:t>
            </a:r>
            <a:r>
              <a:rPr lang="en-US" sz="2000" err="1">
                <a:latin typeface="Tahoma" pitchFamily="34" charset="0"/>
              </a:rPr>
              <a:t>Allophonen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Vektor</a:t>
            </a:r>
            <a:r>
              <a:rPr lang="en-US" sz="2000">
                <a:latin typeface="Tahoma" pitchFamily="34" charset="0"/>
              </a:rPr>
              <a:t> (</a:t>
            </a:r>
            <a:r>
              <a:rPr lang="en-US" sz="2000" err="1">
                <a:latin typeface="Tahoma" pitchFamily="34" charset="0"/>
              </a:rPr>
              <a:t>zumeist</a:t>
            </a:r>
            <a:r>
              <a:rPr lang="en-US" sz="2000">
                <a:latin typeface="Tahoma" pitchFamily="34" charset="0"/>
              </a:rPr>
              <a:t>) bin</a:t>
            </a:r>
            <a:r>
              <a:rPr lang="de-DE" sz="2000" err="1">
                <a:latin typeface="Tahoma" pitchFamily="34" charset="0"/>
              </a:rPr>
              <a:t>ärer</a:t>
            </a:r>
            <a:r>
              <a:rPr lang="de-DE" sz="2000">
                <a:latin typeface="Tahoma" pitchFamily="34" charset="0"/>
              </a:rPr>
              <a:t> Merkmale</a:t>
            </a:r>
            <a:endParaRPr lang="en-US" sz="2000">
              <a:latin typeface="Tahoma" pitchFamily="34" charset="0"/>
            </a:endParaRPr>
          </a:p>
          <a:p>
            <a:pPr lvl="2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jedes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Phonem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unterscheidet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sich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allen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anderen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seine </a:t>
            </a:r>
            <a:r>
              <a:rPr lang="en-US" sz="2000" err="1">
                <a:latin typeface="Tahoma" pitchFamily="34" charset="0"/>
              </a:rPr>
              <a:t>spezifische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Konstellation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Merkmalsausprägungen</a:t>
            </a:r>
            <a:endParaRPr lang="en-US" sz="2000">
              <a:latin typeface="Tahoma" pitchFamily="34" charset="0"/>
            </a:endParaRPr>
          </a:p>
          <a:p>
            <a:pPr lvl="2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die </a:t>
            </a:r>
            <a:r>
              <a:rPr lang="en-US" sz="2000" err="1">
                <a:latin typeface="Tahoma" pitchFamily="34" charset="0"/>
              </a:rPr>
              <a:t>bedeutungsunterscheidende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Funktion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Phonemen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wird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seine </a:t>
            </a:r>
            <a:r>
              <a:rPr lang="en-US" sz="2000" err="1">
                <a:latin typeface="Tahoma" pitchFamily="34" charset="0"/>
              </a:rPr>
              <a:t>distinktiven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Merkmale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bewirkt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Erfassung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Regularitäten</a:t>
            </a:r>
            <a:r>
              <a:rPr lang="en-US" sz="2000">
                <a:latin typeface="Tahoma" pitchFamily="34" charset="0"/>
              </a:rPr>
              <a:t> in </a:t>
            </a:r>
            <a:r>
              <a:rPr lang="en-US" sz="2000" err="1">
                <a:latin typeface="Tahoma" pitchFamily="34" charset="0"/>
              </a:rPr>
              <a:t>Lautsystemen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Erfassung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natürlicher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Lautklassen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mit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gemeinsamen</a:t>
            </a:r>
            <a:r>
              <a:rPr lang="en-US" sz="2000">
                <a:latin typeface="Tahoma" pitchFamily="34" charset="0"/>
              </a:rPr>
              <a:t> Eigenschaften</a:t>
            </a:r>
            <a:endParaRPr lang="en-US" sz="2000" i="1">
              <a:latin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DBC5F-C9B8-4A9B-909E-023E91BECC8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720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82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283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737285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4675" indent="-23336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225425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22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0099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671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243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815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387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historische Entwicklung von Systemen distinktiver Merkmale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Trubetzkoy (1939), Jakobson (1939)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Jakobson, Fant und Halle (1952) [artikulatorisch, akustisch]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Chomsky und Halle (1968) [SPE, Generative Phonologie]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Fant (1973) [rein akustisch]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Ladefoged (1982) ["traditionell"]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Clements (1985) [Merkmalsgeometrie]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…</a:t>
            </a:r>
          </a:p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es gibt bislang kein definitives, universelles Merkmalssystem</a:t>
            </a:r>
          </a:p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zumeist Mischung aus artikulatorischen, akustischen und auditiven Merkmalen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DBC5F-C9B8-4A9B-909E-023E91BECC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2877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Deutsches Konsonantensystem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[nach: Wiese (2000), S. 23]</a:t>
            </a:r>
            <a:endParaRPr lang="de-DE"/>
          </a:p>
          <a:p>
            <a:pPr lvl="1" algn="l" eaLnBrk="1" hangingPunct="1">
              <a:buClr>
                <a:srgbClr val="0099CC"/>
              </a:buClr>
              <a:buFont typeface="Wingdings" pitchFamily="2" charset="2"/>
              <a:buChar char="§"/>
            </a:pPr>
            <a:endParaRPr lang="en-US"/>
          </a:p>
          <a:p>
            <a:pPr marL="900113" lvl="2" indent="-176213" algn="l" eaLnBrk="1" hangingPunct="1">
              <a:buClr>
                <a:srgbClr val="0099CC"/>
              </a:buClr>
              <a:buFont typeface="Wingdings" pitchFamily="2" charset="2"/>
              <a:buChar char="§"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3" y="1484784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81152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Deutsches Vokalsystem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[nach: Wiese (2000), S. 20]</a:t>
            </a:r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alle Vokale sind au</a:t>
            </a:r>
            <a:r>
              <a:rPr lang="en-US">
                <a:latin typeface="Tahoma"/>
                <a:ea typeface="Tahoma"/>
                <a:cs typeface="Tahoma"/>
              </a:rPr>
              <a:t>ß</a:t>
            </a:r>
            <a:r>
              <a:rPr lang="en-US"/>
              <a:t>erdem [+voice], [+continuant], [</a:t>
            </a:r>
            <a:r>
              <a:rPr lang="en-US">
                <a:sym typeface="Symbol"/>
              </a:rPr>
              <a:t></a:t>
            </a:r>
            <a:r>
              <a:rPr lang="en-US"/>
              <a:t>obstruent]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26964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795546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[nach Wiese (2000)]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Definitionen der f</a:t>
            </a:r>
            <a:r>
              <a:rPr lang="en-US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</a:rPr>
              <a:t>voiced/voiceless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voice]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Stimmhafte Laute werden mit einer laryngalen Konfiguration produziert, die eine periodische Stimmlippenschwingung erlaubt.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consonantal/nonconsonantal [cons]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Konsonantische Laute werden mit einer Konstriktion des Vokaltrakts produziert, die ein ungehindertes Entströmen der Luft verhindert.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obstruent/sonorant [obstr]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Obstruente Konsonanten werden mit einer Konstriktion des Vokaltrakts produziert, die turbulenten Luftstrom erzeugt, oder mit einem Verschluss des Vokaltrakts. (klassisch: [son])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continuant/stop [cont]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Kontinuierliche Konsonanten erlauben das ununterbrochene Entströmen der Luft.</a:t>
            </a:r>
            <a:endParaRPr lang="en-US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sym typeface="Symbol"/>
              </a:rPr>
              <a:t>nasal/oral [nas]</a:t>
            </a:r>
            <a:r>
              <a:rPr lang="en-US">
                <a:sym typeface="Symbol"/>
              </a:rPr>
              <a:t>. Nasale Laute werden mit gesenktem Velum produziert, so dass die Luft (auch) durch den Nasaltrakt entstr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ömen kann.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48984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[nach Wiese (2000)]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latin typeface="Tahoma"/>
                <a:ea typeface="Tahoma"/>
                <a:cs typeface="Tahoma"/>
              </a:rPr>
              <a:t>spread/nonspread glottis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spread]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Öffnungsgrad der Glottis; aspirierte Konsonanten und [h] werden mit geöffneter (gespreizter) Glottis produziert, wodurch eine nichtperiodische Komponente im akustischen Signal entsteht.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constricted/nonconstricted glottis [constr]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Öffnungsgrad der Glottis; glottale und glottalisierte Laute werden mit verengter Glottis produziert, die eine modale Phonation verhindert.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labial/nonlabial [lab]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Labiale Laute werden mit einer Verengung an den Lippen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dental/nondental [dent]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Dentale Konsonanten werden unter Verwendung der Zähne als pasivem Artikulator produziert, oft als zusätzliche Artikulationsstelle, z.B. zur Unterscheidung zweischen bilabialen und labiodentalen Lauten.</a:t>
            </a:r>
            <a:endParaRPr lang="en-US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sym typeface="Symbol"/>
              </a:rPr>
              <a:t>coronal/noncoronal[cor]</a:t>
            </a:r>
            <a:r>
              <a:rPr lang="en-US">
                <a:sym typeface="Symbol"/>
              </a:rPr>
              <a:t>. Koronale Laute werden durch Ann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äherung des Zungenblattes an die Zähne oder den harten Gaumen produziert.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63492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[nach Wiese (2000)]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1"/>
            </a:pPr>
            <a:r>
              <a:rPr lang="en-US" b="1">
                <a:latin typeface="Tahoma"/>
                <a:ea typeface="Tahoma"/>
                <a:cs typeface="Tahoma"/>
              </a:rPr>
              <a:t>dorsal/nondorsal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dors]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Dorsale Laute werden durch Annäherung des Zungenrückens an den harten oder weichen Gaumen produziert.</a:t>
            </a:r>
          </a:p>
          <a:p>
            <a:pPr marL="723900" lvl="1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d. front/nonfront [front]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dorsaler Laute, z.B. zur Unterscheidung zwischen palatalen und velaren Lauten.</a:t>
            </a:r>
            <a:endParaRPr lang="en-US" b="1">
              <a:latin typeface="Tahoma"/>
              <a:ea typeface="Tahoma"/>
              <a:cs typeface="Tahoma"/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1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tongue position [tpos]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Verwendet für Laute, bei deren Produktion die Zunge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 als unabhängiger Artikulator fungiert; nicht immer distinktiv; alle Konsonanten außer laryngalen/glottalen Lauten.</a:t>
            </a:r>
          </a:p>
          <a:p>
            <a:pPr marL="723900" lvl="1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t.p. high/nonhigh [high]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für Laute, deren Produktion eine aktive Anhebung der Zunge involviert.</a:t>
            </a:r>
          </a:p>
          <a:p>
            <a:pPr marL="723900" lvl="1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t.p. low/nonlow [low]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für Laute, deren Produktion eine aktive Absenkung der Zunge involviert.</a:t>
            </a:r>
          </a:p>
        </p:txBody>
      </p:sp>
    </p:spTree>
    <p:extLst>
      <p:ext uri="{BB962C8B-B14F-4D97-AF65-F5344CB8AC3E}">
        <p14:creationId xmlns:p14="http://schemas.microsoft.com/office/powerpoint/2010/main" val="27963851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[nach Wiese (2000)]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front/nonfront [front]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Vordere Laute werden mit relativ nach vorne bewegter Zunge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back/nonback [back]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Hintere Laute werden mit relativ nach hinten bewegter Zunge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high/nonhigh [high]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Hohe Laute werden mit relativ nach oben bewegter Zunge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low/nonlow [low]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Tiefe Laute werden mit relativ nach unten bewegter Zunge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</a:rPr>
              <a:t>rounded/unrounded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round]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Gerundete Laute werden mit vorgestülpten Lippen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long/short [long]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Lange bzw. kurze Laute.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 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advanced/nonadvanced tongue root [ATR]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Laute mit bzw. ohne vorgezogene Zungenwurzel; davon abhängig Erweiterung des pharyngalen Raums.</a:t>
            </a:r>
          </a:p>
        </p:txBody>
      </p:sp>
    </p:spTree>
    <p:extLst>
      <p:ext uri="{BB962C8B-B14F-4D97-AF65-F5344CB8AC3E}">
        <p14:creationId xmlns:p14="http://schemas.microsoft.com/office/powerpoint/2010/main" val="5252473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0000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939</Words>
  <Application>Microsoft Office PowerPoint</Application>
  <PresentationFormat>On-screen Show (4:3)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Symbol</vt:lpstr>
      <vt:lpstr>Tahoma</vt:lpstr>
      <vt:lpstr>Times New Roman</vt:lpstr>
      <vt:lpstr>Verdana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SmartKom speech synthesis voices</dc:title>
  <dc:subject>5th ISCA Speech Synthesis Workshop, 14.-16.6.2004</dc:subject>
  <dc:creator>Bernd Möbius</dc:creator>
  <cp:lastModifiedBy>Bernd Möbius</cp:lastModifiedBy>
  <cp:revision>1090</cp:revision>
  <dcterms:created xsi:type="dcterms:W3CDTF">2004-05-18T15:23:37Z</dcterms:created>
  <dcterms:modified xsi:type="dcterms:W3CDTF">2022-05-10T06:32:58Z</dcterms:modified>
</cp:coreProperties>
</file>