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2"/>
  </p:notesMasterIdLst>
  <p:handoutMasterIdLst>
    <p:handoutMasterId r:id="rId23"/>
  </p:handoutMasterIdLst>
  <p:sldIdLst>
    <p:sldId id="634" r:id="rId3"/>
    <p:sldId id="648" r:id="rId4"/>
    <p:sldId id="649" r:id="rId5"/>
    <p:sldId id="659" r:id="rId6"/>
    <p:sldId id="660" r:id="rId7"/>
    <p:sldId id="661" r:id="rId8"/>
    <p:sldId id="662" r:id="rId9"/>
    <p:sldId id="663" r:id="rId10"/>
    <p:sldId id="664" r:id="rId11"/>
    <p:sldId id="665" r:id="rId12"/>
    <p:sldId id="650" r:id="rId13"/>
    <p:sldId id="670" r:id="rId14"/>
    <p:sldId id="669" r:id="rId15"/>
    <p:sldId id="655" r:id="rId16"/>
    <p:sldId id="666" r:id="rId17"/>
    <p:sldId id="667" r:id="rId18"/>
    <p:sldId id="668" r:id="rId19"/>
    <p:sldId id="651" r:id="rId20"/>
    <p:sldId id="585" r:id="rId21"/>
  </p:sldIdLst>
  <p:sldSz cx="9144000" cy="6858000" type="screen4x3"/>
  <p:notesSz cx="7099300" cy="102346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CC"/>
    <a:srgbClr val="CCCCFF"/>
    <a:srgbClr val="CCECFF"/>
    <a:srgbClr val="FFFF66"/>
    <a:srgbClr val="99FFCC"/>
    <a:srgbClr val="990000"/>
    <a:srgbClr val="CC3300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6" autoAdjust="0"/>
    <p:restoredTop sz="99868" autoAdjust="0"/>
  </p:normalViewPr>
  <p:slideViewPr>
    <p:cSldViewPr>
      <p:cViewPr varScale="1">
        <p:scale>
          <a:sx n="112" d="100"/>
          <a:sy n="112" d="100"/>
        </p:scale>
        <p:origin x="150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72" d="100"/>
          <a:sy n="72" d="100"/>
        </p:scale>
        <p:origin x="-2957" y="-77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 algn="l" defTabSz="949325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 algn="r" defTabSz="949325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b" anchorCtr="0" compatLnSpc="1">
            <a:prstTxWarp prst="textNoShape">
              <a:avLst/>
            </a:prstTxWarp>
          </a:bodyPr>
          <a:lstStyle>
            <a:lvl1pPr algn="l" defTabSz="949325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b" anchorCtr="0" compatLnSpc="1">
            <a:prstTxWarp prst="textNoShape">
              <a:avLst/>
            </a:prstTxWarp>
          </a:bodyPr>
          <a:lstStyle>
            <a:lvl1pPr algn="r" defTabSz="949325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1984D67D-E1B7-4C4C-823F-73BDDCBD47E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77816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 algn="l" defTabSz="949325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 algn="r" defTabSz="949325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70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2170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b" anchorCtr="0" compatLnSpc="1">
            <a:prstTxWarp prst="textNoShape">
              <a:avLst/>
            </a:prstTxWarp>
          </a:bodyPr>
          <a:lstStyle>
            <a:lvl1pPr algn="l" defTabSz="949325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170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b" anchorCtr="0" compatLnSpc="1">
            <a:prstTxWarp prst="textNoShape">
              <a:avLst/>
            </a:prstTxWarp>
          </a:bodyPr>
          <a:lstStyle>
            <a:lvl1pPr algn="r" defTabSz="949325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7E6D47AC-3D68-4E35-867E-95A1B38A6B0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82282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84FC9552-278A-477D-961A-1EBF565CBEA5}" type="slidenum">
              <a:rPr lang="de-DE" sz="1200" smtClean="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</a:t>
            </a:fld>
            <a:endParaRPr lang="de-DE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883F6BBE-C80C-4673-B039-0A7F1D42516E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10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45847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883F6BBE-C80C-4673-B039-0A7F1D42516E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11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45847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883F6BBE-C80C-4673-B039-0A7F1D42516E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12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1949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883F6BBE-C80C-4673-B039-0A7F1D42516E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13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34236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883F6BBE-C80C-4673-B039-0A7F1D42516E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14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45847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883F6BBE-C80C-4673-B039-0A7F1D42516E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15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45847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883F6BBE-C80C-4673-B039-0A7F1D42516E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16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45847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38CF881B-5936-4699-86B3-34D251F6733A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17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883F6BBE-C80C-4673-B039-0A7F1D42516E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18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45847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35FA95AE-A1B7-4074-8F72-03A6276CAA25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19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883F6BBE-C80C-4673-B039-0A7F1D42516E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2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45847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883F6BBE-C80C-4673-B039-0A7F1D42516E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3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45847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883F6BBE-C80C-4673-B039-0A7F1D42516E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4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45847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883F6BBE-C80C-4673-B039-0A7F1D42516E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5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45847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883F6BBE-C80C-4673-B039-0A7F1D42516E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6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45847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883F6BBE-C80C-4673-B039-0A7F1D42516E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7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45847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883F6BBE-C80C-4673-B039-0A7F1D42516E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8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45847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883F6BBE-C80C-4673-B039-0A7F1D42516E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9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4584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CDB470-0C29-40B5-82EC-3B2FD149AC7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0975154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2481B-80A1-4537-9E19-345C05EBF95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3267817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F2575C-CA8F-48C0-9143-5F07CAAE3F4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9073057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74C350-49AC-486B-B36D-C3F8B2B77D4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531066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DFD51C-F84F-4331-8B43-E347417D54E7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431444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5F4568-A26F-4C06-BA9F-AB551792C87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736670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D6137D-A632-45EC-84EC-340C042D478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354252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60AEDE-FB41-4A71-842B-ACA3B0590D97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43121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1007C7-11BC-44F8-9159-7231E835BBA1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386080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DBC5F-C9B8-4A9B-909E-023E91BECC8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44721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457770-B1E1-4A82-89E3-3B048CF755A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28688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2C812-82A5-4B89-AC47-8763291889D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2994370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BED58-1670-44CC-BE87-AF8F85CDFD35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444730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0D293C-0365-488E-BF79-D71C7C8B2A8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400726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08C872-5A87-4165-A7CE-21EE20CF127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717080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73ACA-2D54-4FA3-A797-A4922537E01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0601264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BDCBE3-47B1-4C82-9F3D-3F2401D50D8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4668599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4EB913-0183-4679-958B-5BDA2688A2C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6167117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7D94D6-77AA-45C9-8746-24ABA416880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4414051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23BBFB-FCEB-4099-AEA1-B07131AB7D7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1114923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30656-AF70-44FA-99C9-ED5A0173475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5659257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84B298-7B87-46BF-99FB-E0438508C3A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2400607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6356EFCC-B54D-41E3-AC5F-B5684F528B7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190500" indent="-1905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673100" indent="-29210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054100" indent="-1905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637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82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40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97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54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11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latin typeface="+mn-lt"/>
              </a:defRPr>
            </a:lvl1pPr>
          </a:lstStyle>
          <a:p>
            <a:pPr algn="ctr">
              <a:defRPr/>
            </a:pPr>
            <a:endParaRPr lang="en-GB">
              <a:solidFill>
                <a:srgbClr val="000000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+mn-lt"/>
              </a:defRPr>
            </a:lvl1pPr>
          </a:lstStyle>
          <a:p>
            <a:pPr>
              <a:defRPr/>
            </a:pPr>
            <a:fld id="{FE8BA74D-1569-4056-9612-A5420D11498D}" type="slidenum">
              <a:rPr lang="en-GB">
                <a:solidFill>
                  <a:srgbClr val="000000"/>
                </a:solidFill>
                <a:cs typeface="+mn-cs"/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8167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190500" indent="-1905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673100" indent="-29210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054100" indent="-1905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637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82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40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97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54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11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684213" y="2944019"/>
            <a:ext cx="7543800" cy="298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>
                <a:solidFill>
                  <a:srgbClr val="000000"/>
                </a:solidFill>
                <a:cs typeface="+mn-cs"/>
              </a:rPr>
              <a:t>Anatomie und </a:t>
            </a:r>
            <a:r>
              <a:rPr lang="de-DE" sz="2800">
                <a:solidFill>
                  <a:srgbClr val="000000"/>
                </a:solidFill>
                <a:cs typeface="+mn-cs"/>
              </a:rPr>
              <a:t>Physiologie des Gehörs</a:t>
            </a:r>
            <a:endParaRPr lang="de-DE" sz="2800" dirty="0">
              <a:solidFill>
                <a:srgbClr val="000000"/>
              </a:solidFill>
              <a:cs typeface="+mn-cs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de-DE">
                <a:solidFill>
                  <a:srgbClr val="000000"/>
                </a:solidFill>
                <a:cs typeface="+mn-cs"/>
              </a:rPr>
              <a:t>28.6.2022</a:t>
            </a:r>
            <a:endParaRPr lang="de-DE" dirty="0">
              <a:solidFill>
                <a:srgbClr val="000000"/>
              </a:solidFill>
              <a:cs typeface="+mn-cs"/>
            </a:endParaRPr>
          </a:p>
          <a:p>
            <a:pPr algn="ctr" eaLnBrk="1" hangingPunct="1">
              <a:spcBef>
                <a:spcPct val="50000"/>
              </a:spcBef>
            </a:pPr>
            <a:endParaRPr lang="de-DE" dirty="0">
              <a:solidFill>
                <a:srgbClr val="000000"/>
              </a:solidFill>
              <a:cs typeface="+mn-cs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de-DE" sz="2400" dirty="0">
                <a:solidFill>
                  <a:srgbClr val="000000"/>
                </a:solidFill>
                <a:cs typeface="+mn-cs"/>
              </a:rPr>
              <a:t>Bernd Möbius</a:t>
            </a: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endParaRPr lang="de-DE" sz="2400" dirty="0">
              <a:solidFill>
                <a:srgbClr val="000000"/>
              </a:solidFill>
              <a:cs typeface="+mn-cs"/>
            </a:endParaRP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de-DE" dirty="0">
                <a:solidFill>
                  <a:srgbClr val="000000"/>
                </a:solidFill>
              </a:rPr>
              <a:t>Sprachwissenschaft und Sprachtechnologie</a:t>
            </a: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de-DE" dirty="0">
                <a:solidFill>
                  <a:srgbClr val="000000"/>
                </a:solidFill>
                <a:cs typeface="+mn-cs"/>
              </a:rPr>
              <a:t>Universität des Saarlandes</a:t>
            </a:r>
            <a:endParaRPr lang="de-DE" sz="1600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323850" y="1125538"/>
            <a:ext cx="84963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2800" dirty="0">
                <a:solidFill>
                  <a:srgbClr val="000000"/>
                </a:solidFill>
                <a:cs typeface="+mn-cs"/>
              </a:rPr>
              <a:t>Einführung in die Phonetik und Phonologie</a:t>
            </a:r>
          </a:p>
          <a:p>
            <a:pPr algn="ctr" eaLnBrk="1" hangingPunct="1">
              <a:spcBef>
                <a:spcPct val="50000"/>
              </a:spcBef>
            </a:pPr>
            <a:r>
              <a:rPr lang="de-DE" sz="2400" err="1">
                <a:solidFill>
                  <a:srgbClr val="000000"/>
                </a:solidFill>
                <a:cs typeface="+mn-cs"/>
              </a:rPr>
              <a:t>SoSe</a:t>
            </a:r>
            <a:r>
              <a:rPr lang="de-DE" sz="2400">
                <a:solidFill>
                  <a:srgbClr val="000000"/>
                </a:solidFill>
                <a:cs typeface="+mn-cs"/>
              </a:rPr>
              <a:t> 2022</a:t>
            </a:r>
            <a:endParaRPr lang="en-GB" sz="2400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rgbClr val="FFFFFF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rgbClr val="FFFFFF"/>
              </a:solidFill>
              <a:latin typeface="Verdana" pitchFamily="34" charset="0"/>
              <a:cs typeface="+mn-cs"/>
            </a:endParaRPr>
          </a:p>
        </p:txBody>
      </p:sp>
      <p:pic>
        <p:nvPicPr>
          <p:cNvPr id="2054" name="Picture 6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uds-eul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7063"/>
            <a:ext cx="156845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0365595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Frequenzen: Ortskodierung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8267" y="6071592"/>
            <a:ext cx="55052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[http://teddysratlab.blogspot.com/2011/03/and-ears-to-hear.html]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66" y="764704"/>
            <a:ext cx="8486657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791551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Vom Schall zu neuronalen Impulsen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Luftdruckschwankungen </a:t>
            </a:r>
            <a:r>
              <a:rPr lang="en-US">
                <a:sym typeface="Symbol"/>
              </a:rPr>
              <a:t></a:t>
            </a:r>
            <a:r>
              <a:rPr lang="en-US"/>
              <a:t> Vibrationen </a:t>
            </a:r>
            <a:r>
              <a:rPr lang="en-US">
                <a:sym typeface="Symbol"/>
              </a:rPr>
              <a:t></a:t>
            </a:r>
            <a:r>
              <a:rPr lang="en-US"/>
              <a:t> ovales Fenster</a:t>
            </a:r>
            <a:r>
              <a:rPr lang="de-DE"/>
              <a:t> </a:t>
            </a:r>
            <a:endParaRPr lang="en-US"/>
          </a:p>
          <a:p>
            <a:pPr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Umsetzung Vibrationen </a:t>
            </a:r>
            <a:r>
              <a:rPr lang="en-US">
                <a:sym typeface="Symbol"/>
              </a:rPr>
              <a:t></a:t>
            </a:r>
            <a:r>
              <a:rPr lang="en-US"/>
              <a:t> Flüssigkeitsbewegungen</a:t>
            </a:r>
          </a:p>
          <a:p>
            <a:pPr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de-DE"/>
              <a:t>Bewegung der Perilymphe </a:t>
            </a:r>
            <a:r>
              <a:rPr lang="de-DE">
                <a:sym typeface="Symbol"/>
              </a:rPr>
              <a:t></a:t>
            </a:r>
            <a:r>
              <a:rPr lang="de-DE"/>
              <a:t> stehende Wellen in Cochlea </a:t>
            </a:r>
            <a:r>
              <a:rPr lang="de-DE">
                <a:sym typeface="Symbol"/>
              </a:rPr>
              <a:t> </a:t>
            </a:r>
            <a:r>
              <a:rPr lang="en-US"/>
              <a:t>Ortskodierung der Frequenzanteile</a:t>
            </a:r>
          </a:p>
        </p:txBody>
      </p:sp>
    </p:spTree>
    <p:extLst>
      <p:ext uri="{BB962C8B-B14F-4D97-AF65-F5344CB8AC3E}">
        <p14:creationId xmlns:p14="http://schemas.microsoft.com/office/powerpoint/2010/main" val="3337536549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Ortskodierung der Frequenzanteile (Klavier)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51EA5A-028C-4357-B3C1-181B80A61D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51" y="1309353"/>
            <a:ext cx="7380312" cy="132845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915DE85-BA25-4E37-A4A4-E0AE2EADB546}"/>
              </a:ext>
            </a:extLst>
          </p:cNvPr>
          <p:cNvSpPr txBox="1"/>
          <p:nvPr/>
        </p:nvSpPr>
        <p:spPr>
          <a:xfrm>
            <a:off x="665077" y="909243"/>
            <a:ext cx="13251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tiefe T</a:t>
            </a:r>
            <a:r>
              <a:rPr lang="de-DE"/>
              <a:t>öne</a:t>
            </a:r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FFFD20-B975-49EB-A67D-12F0C125A81B}"/>
              </a:ext>
            </a:extLst>
          </p:cNvPr>
          <p:cNvSpPr txBox="1"/>
          <p:nvPr/>
        </p:nvSpPr>
        <p:spPr>
          <a:xfrm>
            <a:off x="6837055" y="909243"/>
            <a:ext cx="13901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hohe T</a:t>
            </a:r>
            <a:r>
              <a:rPr lang="de-DE"/>
              <a:t>öne</a:t>
            </a:r>
            <a:endParaRPr lang="en-US"/>
          </a:p>
        </p:txBody>
      </p:sp>
      <p:pic>
        <p:nvPicPr>
          <p:cNvPr id="1026" name="Picture 2" descr="Die Tonlagen | spielend Klavier lernen">
            <a:extLst>
              <a:ext uri="{FF2B5EF4-FFF2-40B4-BE49-F238E27FC236}">
                <a16:creationId xmlns:a16="http://schemas.microsoft.com/office/drawing/2014/main" id="{B49BFA80-5844-4633-84E9-069CAE912F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139622"/>
            <a:ext cx="6336703" cy="119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67C0B1F-9022-469B-80D5-2F2729690354}"/>
              </a:ext>
            </a:extLst>
          </p:cNvPr>
          <p:cNvSpPr txBox="1"/>
          <p:nvPr/>
        </p:nvSpPr>
        <p:spPr>
          <a:xfrm>
            <a:off x="890523" y="3459626"/>
            <a:ext cx="11304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Oktaven</a:t>
            </a:r>
          </a:p>
          <a:p>
            <a:r>
              <a:rPr lang="de-DE"/>
              <a:t>(n</a:t>
            </a:r>
            <a:r>
              <a:rPr lang="en-US"/>
              <a:t>*f)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48DC3C7-34F1-424C-9620-6D453673D4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4882779"/>
            <a:ext cx="2232248" cy="87615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F59EF34-456A-4420-97E6-1EA04E1B216E}"/>
              </a:ext>
            </a:extLst>
          </p:cNvPr>
          <p:cNvSpPr txBox="1"/>
          <p:nvPr/>
        </p:nvSpPr>
        <p:spPr>
          <a:xfrm>
            <a:off x="2483768" y="5050660"/>
            <a:ext cx="10996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Akkord</a:t>
            </a:r>
            <a:r>
              <a:rPr lang="de-DE"/>
              <a:t>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745554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Vom Schall zu neuronalen Impulsen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solidFill>
                  <a:schemeClr val="accent6"/>
                </a:solidFill>
              </a:rPr>
              <a:t>Luftdruckschwankungen </a:t>
            </a:r>
            <a:r>
              <a:rPr lang="en-US">
                <a:solidFill>
                  <a:schemeClr val="accent6"/>
                </a:solidFill>
                <a:sym typeface="Symbol"/>
              </a:rPr>
              <a:t></a:t>
            </a:r>
            <a:r>
              <a:rPr lang="en-US">
                <a:solidFill>
                  <a:schemeClr val="accent6"/>
                </a:solidFill>
              </a:rPr>
              <a:t> Vibrationen </a:t>
            </a:r>
            <a:r>
              <a:rPr lang="en-US">
                <a:solidFill>
                  <a:schemeClr val="accent6"/>
                </a:solidFill>
                <a:sym typeface="Symbol"/>
              </a:rPr>
              <a:t></a:t>
            </a:r>
            <a:r>
              <a:rPr lang="en-US">
                <a:solidFill>
                  <a:schemeClr val="accent6"/>
                </a:solidFill>
              </a:rPr>
              <a:t> ovales Fenster</a:t>
            </a:r>
            <a:r>
              <a:rPr lang="de-DE">
                <a:solidFill>
                  <a:schemeClr val="accent6"/>
                </a:solidFill>
              </a:rPr>
              <a:t> </a:t>
            </a:r>
            <a:endParaRPr lang="en-US">
              <a:solidFill>
                <a:schemeClr val="accent6"/>
              </a:solidFill>
            </a:endParaRPr>
          </a:p>
          <a:p>
            <a:pPr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solidFill>
                  <a:schemeClr val="accent6"/>
                </a:solidFill>
              </a:rPr>
              <a:t>Umsetzung Vibrationen </a:t>
            </a:r>
            <a:r>
              <a:rPr lang="en-US">
                <a:solidFill>
                  <a:schemeClr val="accent6"/>
                </a:solidFill>
                <a:sym typeface="Symbol"/>
              </a:rPr>
              <a:t></a:t>
            </a:r>
            <a:r>
              <a:rPr lang="en-US">
                <a:solidFill>
                  <a:schemeClr val="accent6"/>
                </a:solidFill>
              </a:rPr>
              <a:t> Flüssigkeitsbewegungen</a:t>
            </a:r>
          </a:p>
          <a:p>
            <a:pPr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de-DE">
                <a:solidFill>
                  <a:schemeClr val="accent6"/>
                </a:solidFill>
              </a:rPr>
              <a:t>Bewegung der Perilymphe </a:t>
            </a:r>
            <a:r>
              <a:rPr lang="de-DE">
                <a:solidFill>
                  <a:schemeClr val="accent6"/>
                </a:solidFill>
                <a:sym typeface="Symbol"/>
              </a:rPr>
              <a:t></a:t>
            </a:r>
            <a:r>
              <a:rPr lang="de-DE">
                <a:solidFill>
                  <a:schemeClr val="accent6"/>
                </a:solidFill>
              </a:rPr>
              <a:t> stehende Wellen in Cochlea </a:t>
            </a:r>
            <a:r>
              <a:rPr lang="de-DE">
                <a:solidFill>
                  <a:schemeClr val="accent6"/>
                </a:solidFill>
                <a:sym typeface="Symbol"/>
              </a:rPr>
              <a:t> </a:t>
            </a:r>
            <a:r>
              <a:rPr lang="en-US">
                <a:solidFill>
                  <a:schemeClr val="accent6"/>
                </a:solidFill>
              </a:rPr>
              <a:t>Ortskodierung der Frequenzanteile</a:t>
            </a:r>
          </a:p>
          <a:p>
            <a:pPr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de-DE"/>
              <a:t>Erregung der Haarzellen des Cortischen Organs</a:t>
            </a:r>
          </a:p>
          <a:p>
            <a:pPr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de-DE"/>
              <a:t>Haarzellen bestehen aus ca. 100 Sinneshärchen (Stereozilien)</a:t>
            </a:r>
          </a:p>
          <a:p>
            <a:pPr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de-DE"/>
              <a:t>Bewegung der Stereozilien bewirkt Ausschüttung chemischer </a:t>
            </a:r>
            <a:r>
              <a:rPr lang="en-US"/>
              <a:t>Transmitter an Nervenfaser</a:t>
            </a:r>
          </a:p>
          <a:p>
            <a:pPr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de-DE"/>
              <a:t>Hörnervfasern übertragen das resultierende elektrophysiologische Signal an primären auditorischen Kortex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655017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Auditorisches System: Überblick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14512"/>
            <a:ext cx="8852748" cy="3766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4554930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Bahnen des auditorischen Systems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67" y="764704"/>
            <a:ext cx="7945508" cy="53068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9552" y="6051569"/>
            <a:ext cx="29977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[Goldstein, 1997, S. 327]</a:t>
            </a:r>
          </a:p>
        </p:txBody>
      </p:sp>
    </p:spTree>
    <p:extLst>
      <p:ext uri="{BB962C8B-B14F-4D97-AF65-F5344CB8AC3E}">
        <p14:creationId xmlns:p14="http://schemas.microsoft.com/office/powerpoint/2010/main" val="2255614117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Sprachareale im Gehirn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9552" y="6051569"/>
            <a:ext cx="29977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[Goldstein, 1997, S. 417]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836712"/>
            <a:ext cx="6984776" cy="487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584315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Sprachareale im Gehirn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73216" y="721180"/>
            <a:ext cx="13991649" cy="5473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3839877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Literatur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4555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John Clark, Colin Yallop, and Janet Fletcher (2007): An Introduction to Phonetics and Phonology. 3rd edition. Blackwell, Oxford.</a:t>
            </a:r>
          </a:p>
          <a:p>
            <a:pPr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de-DE"/>
              <a:t>E. Bruce Goldstein (1997): Wahrnehmungspsychologie. Spektrum </a:t>
            </a:r>
            <a:r>
              <a:rPr lang="en-US"/>
              <a:t>Akademischer Verlag, Heidelberg.</a:t>
            </a:r>
          </a:p>
          <a:p>
            <a:pPr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Keith Johnson (1997): Acoustic and Auditory Phonetics. Blackwell, Oxford.</a:t>
            </a:r>
          </a:p>
          <a:p>
            <a:pPr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J. MacDonald and H. McGurk (1978): Visual inuences on speech perception process. Perception and Psychophysics 24, 253-257.</a:t>
            </a:r>
          </a:p>
          <a:p>
            <a:pPr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de-DE"/>
              <a:t>Bernd Pompino-Marschall (1995): Einführung in die Phonetik. De </a:t>
            </a:r>
            <a:r>
              <a:rPr lang="en-US"/>
              <a:t>Gruyter, Berlin.</a:t>
            </a:r>
          </a:p>
          <a:p>
            <a:pPr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de-DE"/>
              <a:t>Henning Reetz (1999): Artikulatorische und akustische Phonetik. </a:t>
            </a:r>
            <a:r>
              <a:rPr lang="en-US"/>
              <a:t>Wissenschaftlicher Verlag, Trier.</a:t>
            </a:r>
          </a:p>
        </p:txBody>
      </p:sp>
    </p:spTree>
    <p:extLst>
      <p:ext uri="{BB962C8B-B14F-4D97-AF65-F5344CB8AC3E}">
        <p14:creationId xmlns:p14="http://schemas.microsoft.com/office/powerpoint/2010/main" val="3337536549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</a:endParaRP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3492500" y="3644900"/>
            <a:ext cx="43195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2800"/>
              <a:t>Danke!</a:t>
            </a:r>
            <a:endParaRPr lang="en-US" sz="2800"/>
          </a:p>
        </p:txBody>
      </p:sp>
      <p:pic>
        <p:nvPicPr>
          <p:cNvPr id="19462" name="Picture 6" descr="uds-eule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557338"/>
            <a:ext cx="1566863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Hören und Sprachwahrnehmung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de-DE"/>
              <a:t>Hören/Audition: Im Gehör wird Schall (Luftdruckschwankungen) in neuronale Impulse umgewandelt.</a:t>
            </a:r>
            <a:endParaRPr lang="en-US"/>
          </a:p>
          <a:p>
            <a:pPr marL="449263" lvl="1" indent="-18573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de-DE"/>
              <a:t>Wahrnehmung des für Lautsprache relevanten Frequenzbereichs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Herausfilterung irrelevanter Hintergrundgeräusche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Anpassung an idiosynkratische Sprechermerkmale</a:t>
            </a:r>
          </a:p>
          <a:p>
            <a:pPr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Sprachwahrnehmung, Verstehen: Interpretation neuronaler Impulse als Lautsprache</a:t>
            </a:r>
          </a:p>
          <a:p>
            <a:pPr marL="449263" lvl="1" indent="-177800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tabLst>
                <a:tab pos="627063" algn="l"/>
              </a:tabLst>
              <a:defRPr/>
            </a:pPr>
            <a:r>
              <a:rPr lang="de-DE"/>
              <a:t>Dekodierung und Segmentierung in bedeutungsvolle Elemente</a:t>
            </a:r>
          </a:p>
          <a:p>
            <a:pPr marL="449263" lvl="1" indent="-177800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tabLst>
                <a:tab pos="627063" algn="l"/>
              </a:tabLst>
              <a:defRPr/>
            </a:pPr>
            <a:r>
              <a:rPr lang="de-DE"/>
              <a:t>Assoziierung identizierter Elemente mit mentalen </a:t>
            </a:r>
            <a:r>
              <a:rPr lang="en-US"/>
              <a:t>Repräsentationen</a:t>
            </a:r>
          </a:p>
          <a:p>
            <a:pPr marL="449263" lvl="1" indent="-177800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tabLst>
                <a:tab pos="627063" algn="l"/>
              </a:tabLst>
              <a:defRPr/>
            </a:pPr>
            <a:r>
              <a:rPr lang="de-DE"/>
              <a:t>Assoziierung erkannter Repräsentationen mit semantischen </a:t>
            </a:r>
            <a:r>
              <a:rPr lang="en-US"/>
              <a:t>Konzepten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1306924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Äußeres Ohr, Mittelohr, Innenohr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764704"/>
            <a:ext cx="8352928" cy="51561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6051569"/>
            <a:ext cx="29977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[Goldstein, 1997, S. 322]</a:t>
            </a:r>
          </a:p>
        </p:txBody>
      </p:sp>
    </p:spTree>
    <p:extLst>
      <p:ext uri="{BB962C8B-B14F-4D97-AF65-F5344CB8AC3E}">
        <p14:creationId xmlns:p14="http://schemas.microsoft.com/office/powerpoint/2010/main" val="3640459413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Mittelohr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9552" y="6051569"/>
            <a:ext cx="29977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[Goldstein, 1997, S. 322]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764704"/>
            <a:ext cx="5472608" cy="522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649547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Cochlea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9552" y="6051569"/>
            <a:ext cx="29977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[Goldstein, 1997, S. 324]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769061"/>
            <a:ext cx="7593211" cy="510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09053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Cochlea: Querschnitt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9552" y="6051569"/>
            <a:ext cx="29977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[Goldstein, 1997, S. 324]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836712"/>
            <a:ext cx="5328592" cy="52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326991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Cochlea: Querschnitt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7504" y="6057938"/>
            <a:ext cx="81251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[http://www.britannica.com/EBchecked/media/534/A-cross-section-through-one-of-the-turns-of-the]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791369"/>
            <a:ext cx="6264696" cy="5220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35222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Cortisches Organ: Querschnitt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9552" y="6051569"/>
            <a:ext cx="29977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[Goldstein, 1997, S. 325]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764704"/>
            <a:ext cx="8227022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57199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Cortisches Organ: Perspektivische Darstellung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9552" y="6051569"/>
            <a:ext cx="29977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[Goldstein, 1997, S. 325]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764704"/>
            <a:ext cx="8567268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104955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0">
      <a:dk1>
        <a:srgbClr val="000000"/>
      </a:dk1>
      <a:lt1>
        <a:srgbClr val="FFFFFF"/>
      </a:lt1>
      <a:dk2>
        <a:srgbClr val="000000"/>
      </a:dk2>
      <a:lt2>
        <a:srgbClr val="333333"/>
      </a:lt2>
      <a:accent1>
        <a:srgbClr val="DDDDDD"/>
      </a:accent1>
      <a:accent2>
        <a:srgbClr val="808080"/>
      </a:accent2>
      <a:accent3>
        <a:srgbClr val="FFFFFF"/>
      </a:accent3>
      <a:accent4>
        <a:srgbClr val="000000"/>
      </a:accent4>
      <a:accent5>
        <a:srgbClr val="EBEBEB"/>
      </a:accent5>
      <a:accent6>
        <a:srgbClr val="737373"/>
      </a:accent6>
      <a:hlink>
        <a:srgbClr val="000000"/>
      </a:hlink>
      <a:folHlink>
        <a:srgbClr val="00000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482</Words>
  <Application>Microsoft Office PowerPoint</Application>
  <PresentationFormat>On-screen Show (4:3)</PresentationFormat>
  <Paragraphs>85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Symbol</vt:lpstr>
      <vt:lpstr>Tahoma</vt:lpstr>
      <vt:lpstr>Times New Roman</vt:lpstr>
      <vt:lpstr>Verdana</vt:lpstr>
      <vt:lpstr>Wingdings</vt:lpstr>
      <vt:lpstr>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 Stuttgart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Assessing the SmartKom speech synthesis voices</dc:title>
  <dc:subject>5th ISCA Speech Synthesis Workshop, 14.-16.6.2004</dc:subject>
  <dc:creator>Bernd Möbius</dc:creator>
  <cp:lastModifiedBy>Bernd Möbius</cp:lastModifiedBy>
  <cp:revision>1049</cp:revision>
  <dcterms:created xsi:type="dcterms:W3CDTF">2004-05-18T15:23:37Z</dcterms:created>
  <dcterms:modified xsi:type="dcterms:W3CDTF">2022-06-21T08:12:40Z</dcterms:modified>
</cp:coreProperties>
</file>