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721" r:id="rId3"/>
    <p:sldId id="723" r:id="rId4"/>
    <p:sldId id="674" r:id="rId5"/>
    <p:sldId id="682" r:id="rId6"/>
    <p:sldId id="683" r:id="rId7"/>
    <p:sldId id="684" r:id="rId8"/>
    <p:sldId id="685" r:id="rId9"/>
    <p:sldId id="686" r:id="rId10"/>
    <p:sldId id="722" r:id="rId11"/>
    <p:sldId id="724" r:id="rId12"/>
    <p:sldId id="725" r:id="rId13"/>
    <p:sldId id="726" r:id="rId14"/>
    <p:sldId id="727" r:id="rId15"/>
    <p:sldId id="728" r:id="rId16"/>
    <p:sldId id="729" r:id="rId17"/>
    <p:sldId id="730" r:id="rId18"/>
    <p:sldId id="731" r:id="rId19"/>
    <p:sldId id="732" r:id="rId20"/>
    <p:sldId id="733" r:id="rId21"/>
    <p:sldId id="734" r:id="rId22"/>
    <p:sldId id="676" r:id="rId23"/>
    <p:sldId id="647" r:id="rId24"/>
    <p:sldId id="654" r:id="rId25"/>
    <p:sldId id="677" r:id="rId26"/>
    <p:sldId id="735" r:id="rId27"/>
    <p:sldId id="655" r:id="rId28"/>
    <p:sldId id="656" r:id="rId29"/>
    <p:sldId id="657" r:id="rId30"/>
    <p:sldId id="658" r:id="rId31"/>
    <p:sldId id="646" r:id="rId32"/>
    <p:sldId id="710" r:id="rId33"/>
    <p:sldId id="711" r:id="rId34"/>
    <p:sldId id="712" r:id="rId35"/>
    <p:sldId id="713" r:id="rId36"/>
    <p:sldId id="714" r:id="rId37"/>
    <p:sldId id="717" r:id="rId38"/>
    <p:sldId id="718" r:id="rId39"/>
    <p:sldId id="719" r:id="rId40"/>
    <p:sldId id="720" r:id="rId41"/>
    <p:sldId id="699" r:id="rId42"/>
    <p:sldId id="585" r:id="rId4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 varScale="1">
        <p:scale>
          <a:sx n="112" d="100"/>
          <a:sy n="112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FC9552-278A-477D-961A-1EBF565CBE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14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738DE0-F88D-4BA7-B25D-C6102BF2C0A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86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F9977D-34F1-4210-B568-7DB1617D203C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74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2432ACC-6CF9-4E77-9E9B-3CCBD303B88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50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197AC05-A429-458C-9EAC-2206FD03AE81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16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E48CAC7-52E8-4AE6-99DA-5420C196C9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212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577BCFE-CB30-45E8-93D1-9066BB194606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09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7BE74D8-3046-48F8-90B7-50EEDA2CE21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7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91BF64-339A-4801-A12D-62A318E14F7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611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239B0F2-831B-4629-AF6F-DE570B85F55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6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D66E15B-99C4-4D13-B818-6C31A66513F2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90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91A671F-FA7C-47D7-97D4-FBBB22A7A2B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704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89BA9ED-1EA4-4DB5-8C82-383395552D3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833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57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FC5EDEA-71AB-44AE-8E2E-3CA51E33D619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57B2050-E42F-4DAC-991A-226874B5F93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5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024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25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829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912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70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060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27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9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318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C19645-0BF5-457D-935F-33CCDDC54CA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34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30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32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5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2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91A671F-FA7C-47D7-97D4-FBBB22A7A2B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7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436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755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817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865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080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78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978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28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789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837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376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5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Akustische Phonetik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31.5./7.6.2021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Bernd Möbius</a:t>
            </a: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Sprachwissenschaft und Sprachtechnologie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 des Saarlandes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Einführung in die Phonetik und Phonologie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SoSe 2022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80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Einfache Schwingungen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59690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5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Einfache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Einfache periodische Schwingung (Sinusschwingungen)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zyklisch wiederkehrende, einfache Schwingungsmuster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bestimmt durch</a:t>
            </a:r>
            <a:endParaRPr lang="en-US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Grundperiode T</a:t>
            </a:r>
            <a:r>
              <a:rPr lang="en-US" baseline="-25000">
                <a:cs typeface="+mn-cs"/>
              </a:rPr>
              <a:t>0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 A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Phase </a:t>
            </a:r>
            <a:r>
              <a:rPr lang="en-US">
                <a:cs typeface="+mn-cs"/>
                <a:sym typeface="Symbol"/>
              </a:rPr>
              <a:t>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Grundfrequenz [Hz]:  1 / Grundperiode [s]</a:t>
            </a:r>
          </a:p>
          <a:p>
            <a:pPr marL="803275" lvl="2" indent="-442913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 / T</a:t>
            </a:r>
            <a:r>
              <a:rPr lang="en-US" baseline="-25000"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577568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Phasenbeziehung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792011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Zwei Sinusschwingungen mit gleicher Frequenz und Amplitude, aber zeitlich versetzten Minima, Maxima und Nulldurchgängen</a:t>
            </a:r>
            <a:endParaRPr lang="en-US"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  <a:sym typeface="Symbol"/>
              </a:rPr>
              <a:t>    Phasenverschiebung (hier: Phasenwinkel 90º)</a:t>
            </a:r>
            <a:endParaRPr lang="en-US">
              <a:cs typeface="+mn-cs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5472112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767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Frequenzunterschiede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Zwei Sinusschwingungen mit gleicher Amplitude und Phase, aber unterschiedlicher Frequenz</a:t>
            </a:r>
            <a:r>
              <a:rPr lang="en-US">
                <a:cs typeface="+mn-cs"/>
              </a:rPr>
              <a:t> </a:t>
            </a:r>
            <a:r>
              <a:rPr lang="en-US">
                <a:cs typeface="+mn-cs"/>
                <a:sym typeface="Symbol"/>
              </a:rPr>
              <a:t>(hier: 1 bzw. 2 Hz)</a:t>
            </a:r>
            <a:endParaRPr lang="en-US">
              <a:cs typeface="+mn-cs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56880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490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periodische Schwingungen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zyklisch wiederkehrende Schwingungsmuster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aus mindestens zwei Sinusschwingungen zusammengesetzt</a:t>
            </a:r>
            <a:endParaRPr lang="en-US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Grundfrequenz = 1 / (komplexe Grundperiode)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Form der resultierenden komplexen Schwingung hängt von der Frequenz-, Amplituden- und Phasenrelation der Komponenten ab</a:t>
            </a:r>
          </a:p>
        </p:txBody>
      </p:sp>
    </p:spTree>
    <p:extLst>
      <p:ext uri="{BB962C8B-B14F-4D97-AF65-F5344CB8AC3E}">
        <p14:creationId xmlns:p14="http://schemas.microsoft.com/office/powerpoint/2010/main" val="41106943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Schwingung: 2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zwei Sinusschwingungen (100 Hz, 1000 Hz) mit gleicher Phase und unterschiedlicher Amplitude (links)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komplexe Schwingung (rechts) resultiert aus der Addition der beiden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100 Hz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284538"/>
            <a:ext cx="78676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604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Schwingung (rot): 5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5 phasengleiche Sinusschwingungen (100, 200, 300, 400, 500 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dargestellt: nur 3 niederfrequenteste Komponenten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991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Komplexe Schwingungen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6756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Komplexe Schwingung (rot): 5 Komponenten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5 phasenverschobene Sinusschwingungen (100, 200, 300, 400, 500 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dargestellt: nur 3 niederfrequenteste Komponenten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1329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Leistungsspektrum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Leistungsspektrum (Amplituden über Frequenzen) der komplexen Schwingung aus 5 Komponenten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648017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08264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Fourieranalyse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Fouriers Theorem: Jede komplexe Schwingung kann zerlegt werden in eine Reihe von Sinusschwingungen mit jeweils eigener Frequenz, Amplitude und Phase.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de-DE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de-DE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Fourieranalyse: Leistungsspektrum der komplexen Schwingung aus 5 Komponenten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3993"/>
            <a:ext cx="6075363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080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Lautsprachliche Kommunikation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Voraussetzungen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Schallerzeugung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Schallwahrnehmung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Schallleitendes Medium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Akustische Basiseigenschaften von Sprachlauten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Frequenzen innerhalb des menschlichen Wahrnehmungsbereichs (20 – 20000 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Amplitude: Auslenkung einer Schwingung → wahrgenommene Lautstärke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Dauer: wahrnehmbare Mindestdauer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Klangfarbe (Timbre)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de-DE"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6CDCB-C41B-4818-A69F-5C1BFB64E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21" y="4941168"/>
            <a:ext cx="1619557" cy="1481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2663D-89D3-408B-95AD-AB15A371B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01" y="4941168"/>
            <a:ext cx="1907704" cy="13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79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Fourieranalyse und Leistungsspektrum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Unterschiede zwischen Ergebnis der Fourieranalyse und idealisiertem Leistungsspektrum: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breitere Gipfel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zusätzliche Gipfel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Ursachen für diese Unterschiede: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Fourieranalyse nimmt unendlich langes Signal an; Analyse aber nur über 2 Grundperioden (quasi-periodisches Signal)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Unterschiede zwischen analogem und digitalem Signal</a:t>
            </a:r>
          </a:p>
        </p:txBody>
      </p:sp>
    </p:spTree>
    <p:extLst>
      <p:ext uri="{BB962C8B-B14F-4D97-AF65-F5344CB8AC3E}">
        <p14:creationId xmlns:p14="http://schemas.microsoft.com/office/powerpoint/2010/main" val="19163663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7504" y="980728"/>
            <a:ext cx="8712968" cy="22322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3" y="545604"/>
            <a:ext cx="4086796" cy="26673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827584" y="980728"/>
            <a:ext cx="1296144" cy="40324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347664" y="1326257"/>
            <a:ext cx="964187" cy="318286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1543848" y="1541623"/>
            <a:ext cx="939920" cy="26794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27584" y="63665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F1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1208572" y="8367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F2</a:t>
            </a:r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1543848" y="11415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F3</a:t>
            </a:r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4410298" y="2795155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60" y="545604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1145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Formanten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Spektrale Gipfel (Energiemaxima): </a:t>
            </a:r>
            <a:r>
              <a:rPr lang="en-US" b="1"/>
              <a:t>Formanten </a:t>
            </a:r>
            <a:r>
              <a:rPr lang="en-US" b="1" dirty="0"/>
              <a:t>(F1, F2, ..., </a:t>
            </a:r>
            <a:r>
              <a:rPr lang="en-US" b="1" dirty="0" err="1"/>
              <a:t>Fn</a:t>
            </a:r>
            <a:r>
              <a:rPr lang="en-US" b="1" dirty="0"/>
              <a:t>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Formanten entstehen infolge selektiver Verstärkung bestimmter Frequenzen, entsprechend der </a:t>
            </a:r>
            <a:r>
              <a:rPr lang="en-US" b="1">
                <a:cs typeface="+mn-cs"/>
              </a:rPr>
              <a:t>Resonanz</a:t>
            </a:r>
            <a:r>
              <a:rPr lang="en-US">
                <a:cs typeface="+mn-cs"/>
              </a:rPr>
              <a:t>charakteristika des menschlichen Vokaltrakts (und ggf. Nasaltrakts).</a:t>
            </a:r>
            <a:endParaRPr lang="en-US" dirty="0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Die Unterscheidung zwischen </a:t>
            </a:r>
            <a:r>
              <a:rPr lang="en-US" b="1">
                <a:cs typeface="+mn-cs"/>
              </a:rPr>
              <a:t>Stimmquelle</a:t>
            </a:r>
            <a:r>
              <a:rPr lang="en-US">
                <a:cs typeface="+mn-cs"/>
              </a:rPr>
              <a:t> (</a:t>
            </a:r>
            <a:r>
              <a:rPr lang="en-US" i="1">
                <a:cs typeface="+mn-cs"/>
              </a:rPr>
              <a:t>Anregung</a:t>
            </a:r>
            <a:r>
              <a:rPr lang="en-US">
                <a:cs typeface="+mn-cs"/>
              </a:rPr>
              <a:t>) und </a:t>
            </a:r>
            <a:r>
              <a:rPr lang="en-US" i="1">
                <a:cs typeface="+mn-cs"/>
              </a:rPr>
              <a:t>Schallformung</a:t>
            </a:r>
            <a:r>
              <a:rPr lang="en-US">
                <a:cs typeface="+mn-cs"/>
              </a:rPr>
              <a:t> im Vokaltrakt (akustisches</a:t>
            </a:r>
            <a:r>
              <a:rPr lang="en-US" b="1">
                <a:cs typeface="+mn-cs"/>
              </a:rPr>
              <a:t> </a:t>
            </a:r>
            <a:r>
              <a:rPr lang="en-US" b="1" dirty="0">
                <a:cs typeface="+mn-cs"/>
              </a:rPr>
              <a:t>F</a:t>
            </a:r>
            <a:r>
              <a:rPr lang="en-US" b="1">
                <a:cs typeface="+mn-cs"/>
              </a:rPr>
              <a:t>ilter</a:t>
            </a:r>
            <a:r>
              <a:rPr lang="en-US">
                <a:cs typeface="+mn-cs"/>
              </a:rPr>
              <a:t>) führt zum        </a:t>
            </a:r>
            <a:r>
              <a:rPr lang="en-US" b="1">
                <a:cs typeface="+mn-cs"/>
              </a:rPr>
              <a:t>Quelle-Filter-Modell</a:t>
            </a:r>
            <a:r>
              <a:rPr lang="en-US">
                <a:cs typeface="+mn-cs"/>
              </a:rPr>
              <a:t> der Sprachproduktion.</a:t>
            </a:r>
            <a:endParaRPr lang="en-US" dirty="0">
              <a:cs typeface="+mn-cs"/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Literatur:</a:t>
            </a:r>
            <a:endParaRPr lang="en-US" dirty="0">
              <a:cs typeface="+mn-cs"/>
            </a:endParaRP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Gunnar </a:t>
            </a:r>
            <a:r>
              <a:rPr lang="en-US" dirty="0" err="1">
                <a:cs typeface="+mn-cs"/>
              </a:rPr>
              <a:t>Fant</a:t>
            </a:r>
            <a:r>
              <a:rPr lang="en-US" dirty="0">
                <a:cs typeface="+mn-cs"/>
              </a:rPr>
              <a:t> (1960): Acoustic theory of speech production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Gerold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Ungeheuer</a:t>
            </a:r>
            <a:r>
              <a:rPr lang="en-US" dirty="0">
                <a:cs typeface="+mn-cs"/>
              </a:rPr>
              <a:t> (1962): </a:t>
            </a:r>
            <a:r>
              <a:rPr lang="en-US" dirty="0" err="1">
                <a:cs typeface="+mn-cs"/>
              </a:rPr>
              <a:t>Elemente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akustischen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Theorie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Vokalartikulation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Quelle-Filter-Modell der Sprachproduktion</a:t>
            </a:r>
          </a:p>
        </p:txBody>
      </p:sp>
      <p:pic>
        <p:nvPicPr>
          <p:cNvPr id="1028" name="Picture 4" descr="http://image.slidesharecdn.com/class07emersonphoneticsfall2014sourcefiltervowelsvelumarticulation-141102182533-conversion-gate02/95/class-07-emersonphoneticsfall2014sourcefiltervowelsvelumarticulation-12-638.jpg?cb=14149537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864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3142426"/>
            <a:ext cx="127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Anregung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1400" y="2539880"/>
            <a:ext cx="1796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Schallformung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>
            <a:off x="4788024" y="2739935"/>
            <a:ext cx="1933376" cy="8285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4860032" y="3342481"/>
            <a:ext cx="1872208" cy="308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Quelle-Filter-Modell der Sprachproduktion</a:t>
            </a:r>
          </a:p>
        </p:txBody>
      </p:sp>
      <p:pic>
        <p:nvPicPr>
          <p:cNvPr id="4101" name="Picture 9" descr="source_fil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6613"/>
            <a:ext cx="84391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7017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Quelle-Filter-Modell der Sprachproduktion</a:t>
            </a:r>
          </a:p>
        </p:txBody>
      </p:sp>
      <p:pic>
        <p:nvPicPr>
          <p:cNvPr id="2050" name="Picture 2" descr="http://www.haskins.yale.edu/featured/heads/mmsp/graphics/fig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2" y="908720"/>
            <a:ext cx="820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57331"/>
            <a:ext cx="2225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Glottale Anregung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4697" y="5657331"/>
            <a:ext cx="339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Vokaltrakt: Frequenzantwort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2073" y="5657331"/>
            <a:ext cx="1897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Schallspektrum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9601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Vokaltrakt: einfaches akustisches Rohrmodell</a:t>
            </a:r>
          </a:p>
        </p:txBody>
      </p:sp>
      <p:pic>
        <p:nvPicPr>
          <p:cNvPr id="6149" name="Picture 9" descr="vocaltract_ideal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9300"/>
            <a:ext cx="496887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307012" y="5687091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p.241]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29ED2-EE41-4850-970F-F81C569E9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50" y="3612130"/>
            <a:ext cx="1907704" cy="135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FE09B-9F49-4A06-AEA8-21C4A5DB0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50" y="863547"/>
            <a:ext cx="1852284" cy="24697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Vokaltrakt: einfaches akustisches Rohrmodell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692150"/>
            <a:ext cx="8305800" cy="469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Akustische Signale breiten sich im “Ansatzrohr” in Form von Longitudinalwellen aus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2 physikalische Größen zur Beschreibung von Wellen: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Schalldruck </a:t>
            </a:r>
            <a:r>
              <a:rPr lang="en-GB" i="1"/>
              <a:t>p </a:t>
            </a:r>
            <a:r>
              <a:rPr lang="en-GB"/>
              <a:t>: Luftdruckänderungen durch Schall (am Ort der Messung)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Schallschnelle </a:t>
            </a:r>
            <a:r>
              <a:rPr lang="en-GB" i="1"/>
              <a:t>v</a:t>
            </a:r>
            <a:r>
              <a:rPr lang="en-GB"/>
              <a:t> : Geschwindigkeit, mit der sich Luftteilchen infolge eines Schallereignisses bewegen (nicht: Schallgeschwindigkeit </a:t>
            </a:r>
            <a:r>
              <a:rPr lang="en-GB" i="1"/>
              <a:t>c</a:t>
            </a:r>
            <a:r>
              <a:rPr lang="en-GB"/>
              <a:t> 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(Verlustfreie) Reflexion an schallharter Wand des Rohrs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i="1"/>
              <a:t>v</a:t>
            </a:r>
            <a:r>
              <a:rPr lang="en-GB"/>
              <a:t> = 0 am Ort der Reflexion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/>
              <a:t>(Verlustbehaftete) Reflexion an schallweichem Übergang vom Ansatzrohr ins freie akustische Feld (von den Lippen zur Luft)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i="1"/>
              <a:t>p</a:t>
            </a:r>
            <a:r>
              <a:rPr lang="en-GB"/>
              <a:t> = 0 am Ort der Abstrahlung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Schalldruckwellen im Vokaltrakt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6624638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7400925" y="5605463"/>
            <a:ext cx="1465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[Hess, ms.]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773813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p=0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670638" y="422108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v=0</a:t>
            </a:r>
            <a:endParaRPr lang="de-DE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670638" y="1173923"/>
            <a:ext cx="319158" cy="5268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39752" y="4549372"/>
            <a:ext cx="446583" cy="360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195736" y="4005064"/>
            <a:ext cx="587969" cy="2808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Resonanz- (Formant-) Frequenzen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454899" cy="50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Berechnung der Resonanzfrequenzen des neutralen Ansatzrohrs (verlustfrei, konstanter Querschnitt) als Quotient aus Schallgeschwindigkeit (c = 340 m/s) und Wellenlänge: </a:t>
            </a:r>
            <a:r>
              <a:rPr lang="en-GB" i="1"/>
              <a:t>f </a:t>
            </a:r>
            <a:r>
              <a:rPr lang="en-GB" baseline="-25000"/>
              <a:t>i</a:t>
            </a:r>
            <a:r>
              <a:rPr lang="en-GB"/>
              <a:t> = </a:t>
            </a:r>
            <a:r>
              <a:rPr lang="en-GB" i="1"/>
              <a:t>c</a:t>
            </a:r>
            <a:r>
              <a:rPr lang="en-GB"/>
              <a:t> / </a:t>
            </a:r>
            <a:r>
              <a:rPr lang="el-GR" i="1">
                <a:cs typeface="Tahoma" pitchFamily="34" charset="0"/>
              </a:rPr>
              <a:t>λ</a:t>
            </a:r>
            <a:r>
              <a:rPr lang="en-US">
                <a:cs typeface="Tahoma" pitchFamily="34" charset="0"/>
              </a:rPr>
              <a:t> </a:t>
            </a:r>
            <a:r>
              <a:rPr lang="en-US" baseline="-25000">
                <a:cs typeface="Tahoma" pitchFamily="34" charset="0"/>
              </a:rPr>
              <a:t>i</a:t>
            </a:r>
            <a:endParaRPr lang="el-GR" baseline="-25000">
              <a:cs typeface="Tahoma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endParaRPr lang="en-GB"/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Frequenzen der Resonanzen (Formanten):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F1 = 340 / (4 * 0.17) = 340 / 0.68 			=   500 Hz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F2 = 340 / (4/3 * 0.17) = 3 * 340 / (4 * 0.17) = 1500 Hz</a:t>
            </a:r>
          </a:p>
          <a:p>
            <a:pPr marL="688975" lvl="1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F3 = 340 / (4/5 * 0.17) = 5 * 340 / (4 * 0.17) = 2500 Hz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endParaRPr lang="en-GB"/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Diese Verteilung der Resonanzfrequenzen im neutralen Ansatzrohr entspricht der Lage der Formanten des "neutralen" Vokals (schwa [ə])</a:t>
            </a: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anose="05000000000000000000" pitchFamily="2" charset="2"/>
              <a:buChar char="§"/>
            </a:pPr>
            <a:r>
              <a:rPr lang="en-GB"/>
              <a:t>Das einfache, querschnittsneutrale Rohrmodell ist inadäquat für die Berechnung der Formanten anderer Vokale (Ungeheuer, 1962)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Frühlingswetter.</a:t>
            </a:r>
            <a:r>
              <a:rPr lang="en-US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9690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Akustische Theorie der Vokalartikulation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0688"/>
            <a:ext cx="6761844" cy="58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18900000">
            <a:off x="1116013" y="2924175"/>
            <a:ext cx="4989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>
                <a:solidFill>
                  <a:srgbClr val="FF3300"/>
                </a:solidFill>
              </a:rPr>
              <a:t>NOT 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(IPA)</a:t>
            </a:r>
          </a:p>
        </p:txBody>
      </p:sp>
      <p:pic>
        <p:nvPicPr>
          <p:cNvPr id="6" name="Picture 9" descr="IPA_vowel_chart_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760"/>
            <a:ext cx="6048376" cy="50352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020272" y="2420888"/>
            <a:ext cx="0" cy="3313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noAutofit/>
          </a:bodyPr>
          <a:lstStyle/>
          <a:p>
            <a:endParaRPr lang="de-DE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63937" y="923497"/>
            <a:ext cx="522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38528" y="3958567"/>
            <a:ext cx="522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55650" y="1220555"/>
            <a:ext cx="1368078" cy="39423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818478" y="1426293"/>
            <a:ext cx="4481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15239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 </a:t>
            </a:r>
            <a:r>
              <a:rPr lang="en-GB">
                <a:solidFill>
                  <a:schemeClr val="bg1"/>
                </a:solidFill>
              </a:rPr>
              <a:t>[Pompino-Marschall, 1995]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8" descr="vowelspace_bob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6524628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9498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1144" cy="59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7744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(Deutsch, F1/F2/F3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374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604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(Am. Englisch </a:t>
            </a:r>
            <a:r>
              <a:rPr lang="en-GB">
                <a:solidFill>
                  <a:schemeClr val="bg1"/>
                </a:solidFill>
              </a:rPr>
              <a:t>[Peterson and Barney, 1952]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5915000" cy="57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749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Vokale (Deutsch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75460"/>
            <a:ext cx="6400874" cy="57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8581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Vokaltrakt vs. verlustfreies Ansatzrohr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749" y="764704"/>
            <a:ext cx="8359775" cy="57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Im Vokaltrakt entstehen </a:t>
            </a:r>
            <a:r>
              <a:rPr lang="en-GB" sz="2000" b="1">
                <a:solidFill>
                  <a:schemeClr val="tx1"/>
                </a:solidFill>
              </a:rPr>
              <a:t>Verluste</a:t>
            </a:r>
            <a:r>
              <a:rPr lang="en-GB" sz="2000">
                <a:solidFill>
                  <a:schemeClr val="tx1"/>
                </a:solidFill>
              </a:rPr>
              <a:t> durch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Reibung der Luftteilchen untereinander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Mitschwingen der Wände des Vokaltrakts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weiches Gewebe des Vokaltrakts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vor allem: Abstrahlung der Schallenergie ins freie akustische Feld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verlustbehaftete Schwingungen werden exponentiell gedämpft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spektrales Äquivalent zur Dämpfung: </a:t>
            </a:r>
            <a:r>
              <a:rPr lang="en-GB" sz="2000" b="1">
                <a:solidFill>
                  <a:schemeClr val="tx1"/>
                </a:solidFill>
              </a:rPr>
              <a:t>Bandbreite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definiert als Frequenzband, innerhalb dessen die Schallenergie auf 50% des Maximalwertes abgeklungen ist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entsprechend einem Abfall von 3 dB (oder 0,707*Amplitudenwert)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Schallenergie wird als Leistung in dB ausgedrückt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Schallenergie ist proportional dem Quadrat der Amplitude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50% der Leistung = Energiemaximum minus 3 dB</a:t>
            </a:r>
          </a:p>
          <a:p>
            <a:pPr lvl="2" indent="-225425" eaLnBrk="1" hangingPunct="1">
              <a:lnSpc>
                <a:spcPct val="110000"/>
              </a:lnSpc>
              <a:spcBef>
                <a:spcPts val="600"/>
              </a:spcBef>
              <a:buClr>
                <a:srgbClr val="0099CC"/>
              </a:buClr>
              <a:buFont typeface="Wingdings" pitchFamily="2" charset="2"/>
              <a:buChar char=""/>
            </a:pPr>
            <a:r>
              <a:rPr lang="en-GB" sz="2000">
                <a:solidFill>
                  <a:schemeClr val="tx1"/>
                </a:solidFill>
              </a:rPr>
              <a:t> 0,5 * Leistung = √0,5 * Amplitude = 0,707 * Amplitude</a:t>
            </a:r>
          </a:p>
        </p:txBody>
      </p:sp>
    </p:spTree>
    <p:extLst>
      <p:ext uri="{BB962C8B-B14F-4D97-AF65-F5344CB8AC3E}">
        <p14:creationId xmlns:p14="http://schemas.microsoft.com/office/powerpoint/2010/main" val="271207436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Frequenzantwort (digitaler Resonator)</a:t>
            </a:r>
          </a:p>
        </p:txBody>
      </p:sp>
      <p:pic>
        <p:nvPicPr>
          <p:cNvPr id="6" name="Picture 7" descr="digital_reson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789239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48191" y="1340768"/>
            <a:ext cx="4700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</a:rPr>
              <a:t>Formantparameter:          Frequenz, Amplitude, Bandbreite</a:t>
            </a:r>
            <a:endParaRPr 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770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Spektrogramm: Formanten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16000" y="4968000"/>
            <a:ext cx="576064" cy="1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16000" y="4437112"/>
            <a:ext cx="576064" cy="21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16000" y="4152880"/>
            <a:ext cx="576064" cy="25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863885"/>
            <a:ext cx="23476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B1=Bandbreite(F1)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4345057"/>
            <a:ext cx="23476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B2=Bandbreite(F2)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3" y="3878770"/>
            <a:ext cx="23476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B3=Bandbreite(F3)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2627784" y="5058000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628567" y="4539172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628567" y="4152880"/>
            <a:ext cx="354800" cy="12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6846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Vokale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</a:t>
            </a:r>
            <a:r>
              <a:rPr lang="en-US" u="sng">
                <a:solidFill>
                  <a:srgbClr val="FF0000"/>
                </a:solidFill>
              </a:rPr>
              <a:t>eu</a:t>
            </a:r>
            <a:r>
              <a:rPr lang="en-US"/>
              <a:t>t</a:t>
            </a:r>
            <a:r>
              <a:rPr lang="en-US" u="sng">
                <a:solidFill>
                  <a:srgbClr val="FF0000"/>
                </a:solidFill>
              </a:rPr>
              <a:t>e i</a:t>
            </a:r>
            <a:r>
              <a:rPr lang="en-US"/>
              <a:t>st sch</a:t>
            </a:r>
            <a:r>
              <a:rPr lang="de-DE" u="sng">
                <a:solidFill>
                  <a:srgbClr val="FF0000"/>
                </a:solidFill>
              </a:rPr>
              <a:t>ö</a:t>
            </a:r>
            <a:r>
              <a:rPr lang="de-DE"/>
              <a:t>n</a:t>
            </a:r>
            <a:r>
              <a:rPr lang="de-DE" u="sng">
                <a:solidFill>
                  <a:srgbClr val="FF0000"/>
                </a:solidFill>
              </a:rPr>
              <a:t>e</a:t>
            </a:r>
            <a:r>
              <a:rPr lang="de-DE"/>
              <a:t>s Frühlingswetter.</a:t>
            </a:r>
            <a:r>
              <a:rPr lang="en-US"/>
              <a:t>"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15616" y="1268760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1720" y="1269057"/>
            <a:ext cx="50405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47864" y="1268760"/>
            <a:ext cx="43204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67944" y="1272992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5529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Vom Spektrum zum Spektrogramm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Leistungsspektrum: "Schnappschuss" an einem bestimmten Zeitpunkt im Sprachsignal</a:t>
            </a:r>
            <a:endParaRPr lang="en-US" dirty="0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Spektrogramm: Zeit als 3. Dimension (neben Frequenz und Amplitude)</a:t>
            </a:r>
            <a:endParaRPr lang="en-US" dirty="0"/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x-Achse: Zeit </a:t>
            </a:r>
            <a:r>
              <a:rPr lang="en-US"/>
              <a:t>[s]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y-Achse: Frequenz [Hz]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z-Achse: Amplitude [dB] (Graustufen- oder Farbdarstellung)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Schmalband-Spektrogramm (z.B. </a:t>
            </a:r>
            <a:r>
              <a:rPr lang="en-US" dirty="0"/>
              <a:t>50 Hz</a:t>
            </a:r>
            <a:r>
              <a:rPr lang="en-US"/>
              <a:t>): gute Frequenzaufl</a:t>
            </a:r>
            <a:r>
              <a:rPr lang="de-DE"/>
              <a:t>ösung</a:t>
            </a:r>
            <a:endParaRPr lang="en-US" dirty="0"/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Breitband-Spektrogramm (z.B. </a:t>
            </a:r>
            <a:r>
              <a:rPr lang="en-US" dirty="0"/>
              <a:t>300 Hz</a:t>
            </a:r>
            <a:r>
              <a:rPr lang="en-US"/>
              <a:t>): gute Zeitauflösung</a:t>
            </a:r>
            <a:endParaRPr lang="en-US" dirty="0"/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Analysefensterlänge:</a:t>
            </a:r>
            <a:endParaRPr lang="en-US" dirty="0"/>
          </a:p>
          <a:p>
            <a:pPr marL="796925" lvl="2" indent="-1682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kurzes Zeitfenster: gute Zeitauflösung</a:t>
            </a:r>
            <a:endParaRPr lang="en-US" dirty="0"/>
          </a:p>
          <a:p>
            <a:pPr marL="796925" lvl="2" indent="-1682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langes Zeitfenster: gute Frequenzauflösung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5266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Nasale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</a:t>
            </a:r>
            <a:r>
              <a:rPr lang="de-DE" u="sng">
                <a:solidFill>
                  <a:srgbClr val="FF0000"/>
                </a:solidFill>
              </a:rPr>
              <a:t>n</a:t>
            </a:r>
            <a:r>
              <a:rPr lang="de-DE"/>
              <a:t>es Früh</a:t>
            </a:r>
            <a:r>
              <a:rPr lang="de-DE" u="sng">
                <a:solidFill>
                  <a:srgbClr val="FF0000"/>
                </a:solidFill>
              </a:rPr>
              <a:t>l</a:t>
            </a:r>
            <a:r>
              <a:rPr lang="de-DE"/>
              <a:t>i</a:t>
            </a:r>
            <a:r>
              <a:rPr lang="de-DE" u="sng">
                <a:solidFill>
                  <a:srgbClr val="FF0000"/>
                </a:solidFill>
              </a:rPr>
              <a:t>ng</a:t>
            </a:r>
            <a:r>
              <a:rPr lang="de-DE"/>
              <a:t>swetter.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8144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36096" y="1268760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30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Frikative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7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</a:t>
            </a:r>
            <a:r>
              <a:rPr lang="en-US" u="sng">
                <a:solidFill>
                  <a:srgbClr val="FF0000"/>
                </a:solidFill>
              </a:rPr>
              <a:t>H</a:t>
            </a:r>
            <a:r>
              <a:rPr lang="en-US"/>
              <a:t>eute i</a:t>
            </a:r>
            <a:r>
              <a:rPr lang="en-US" u="sng">
                <a:solidFill>
                  <a:srgbClr val="FF0000"/>
                </a:solidFill>
              </a:rPr>
              <a:t>s sch</a:t>
            </a:r>
            <a:r>
              <a:rPr lang="de-DE"/>
              <a:t>öne</a:t>
            </a:r>
            <a:r>
              <a:rPr lang="de-DE" u="sng">
                <a:solidFill>
                  <a:srgbClr val="FF0000"/>
                </a:solidFill>
              </a:rPr>
              <a:t>s F</a:t>
            </a:r>
            <a:r>
              <a:rPr lang="de-DE"/>
              <a:t>rühling</a:t>
            </a:r>
            <a:r>
              <a:rPr lang="de-DE" u="sng">
                <a:solidFill>
                  <a:srgbClr val="FF0000"/>
                </a:solidFill>
              </a:rPr>
              <a:t>sw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42539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1268760"/>
            <a:ext cx="79208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83968" y="1266718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0814" y="1301849"/>
            <a:ext cx="47741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33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Sprachsignal und Spektrogramm: Plosive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45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</a:t>
            </a:r>
            <a:r>
              <a:rPr lang="en-US" u="sng">
                <a:solidFill>
                  <a:srgbClr val="FF0000"/>
                </a:solidFill>
              </a:rPr>
              <a:t>t</a:t>
            </a:r>
            <a:r>
              <a:rPr lang="en-US"/>
              <a:t>e is(t) sch</a:t>
            </a:r>
            <a:r>
              <a:rPr lang="de-DE"/>
              <a:t>önes Frühlingswe</a:t>
            </a:r>
            <a:r>
              <a:rPr lang="de-DE" u="sng">
                <a:solidFill>
                  <a:srgbClr val="FF0000"/>
                </a:solidFill>
              </a:rPr>
              <a:t>tt</a:t>
            </a:r>
            <a:r>
              <a:rPr lang="de-DE"/>
              <a:t>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702606" y="1268760"/>
            <a:ext cx="34911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92280" y="1268760"/>
            <a:ext cx="36004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34867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t?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40336" y="1748789"/>
            <a:ext cx="0" cy="5280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59566" y="5074658"/>
            <a:ext cx="0" cy="11046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67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Sprachlaute...: stimmhafte Frikative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</a:t>
            </a:r>
            <a:r>
              <a:rPr lang="de-DE" u="sng">
                <a:solidFill>
                  <a:srgbClr val="FF0000"/>
                </a:solidFill>
              </a:rPr>
              <a:t>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44208" y="1268760"/>
            <a:ext cx="14401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258030"/>
            <a:ext cx="11937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voiced?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6516216" y="5157192"/>
            <a:ext cx="216024" cy="33167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90500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Signalformen und Lautklassen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Grundlegende Formen des Sprachsignals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quasi-periodische Signalformen: Klang (</a:t>
            </a:r>
            <a:r>
              <a:rPr lang="en-US" i="1">
                <a:cs typeface="+mn-cs"/>
              </a:rPr>
              <a:t>sonority</a:t>
            </a:r>
            <a:r>
              <a:rPr lang="en-US">
                <a:cs typeface="+mn-cs"/>
              </a:rPr>
              <a:t>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Vokale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Sonoranten (Approximanten, Glides, Nasale, Liquide)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stochastische Signalformen: Rauschen (</a:t>
            </a:r>
            <a:r>
              <a:rPr lang="en-US" i="1">
                <a:cs typeface="+mn-cs"/>
              </a:rPr>
              <a:t>noise</a:t>
            </a:r>
            <a:r>
              <a:rPr lang="en-US">
                <a:cs typeface="+mn-cs"/>
              </a:rPr>
              <a:t>)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Frikative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Aspiration von Plosiven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gemischte Anregung (</a:t>
            </a:r>
            <a:r>
              <a:rPr lang="en-US" i="1">
                <a:cs typeface="+mn-cs"/>
              </a:rPr>
              <a:t>mixed excitation</a:t>
            </a:r>
            <a:r>
              <a:rPr lang="en-US">
                <a:cs typeface="+mn-cs"/>
              </a:rPr>
              <a:t>): stimmhaftes Rauschen</a:t>
            </a:r>
          </a:p>
          <a:p>
            <a:pPr marL="720725" lvl="3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>
                <a:cs typeface="+mn-cs"/>
              </a:rPr>
              <a:t>stimmhafte Frikative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transiente Signalformen: Impuls/Knall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Plosivlösungen</a:t>
            </a:r>
          </a:p>
        </p:txBody>
      </p:sp>
    </p:spTree>
    <p:extLst>
      <p:ext uri="{BB962C8B-B14F-4D97-AF65-F5344CB8AC3E}">
        <p14:creationId xmlns:p14="http://schemas.microsoft.com/office/powerpoint/2010/main" val="40399621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On-screen Show (4:3)</PresentationFormat>
  <Paragraphs>235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Symbol</vt:lpstr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1164</cp:revision>
  <dcterms:created xsi:type="dcterms:W3CDTF">2004-05-18T15:23:37Z</dcterms:created>
  <dcterms:modified xsi:type="dcterms:W3CDTF">2022-05-17T07:50:00Z</dcterms:modified>
</cp:coreProperties>
</file>