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wav" ContentType="audio/wav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87" r:id="rId5"/>
    <p:sldId id="288" r:id="rId6"/>
    <p:sldId id="260" r:id="rId7"/>
    <p:sldId id="261" r:id="rId8"/>
    <p:sldId id="289" r:id="rId9"/>
    <p:sldId id="290" r:id="rId10"/>
    <p:sldId id="262" r:id="rId11"/>
    <p:sldId id="285" r:id="rId12"/>
    <p:sldId id="286" r:id="rId13"/>
    <p:sldId id="263" r:id="rId14"/>
    <p:sldId id="264" r:id="rId15"/>
    <p:sldId id="269" r:id="rId16"/>
    <p:sldId id="291" r:id="rId17"/>
    <p:sldId id="292" r:id="rId18"/>
    <p:sldId id="270" r:id="rId19"/>
    <p:sldId id="271" r:id="rId20"/>
    <p:sldId id="272" r:id="rId21"/>
    <p:sldId id="273" r:id="rId22"/>
    <p:sldId id="275" r:id="rId23"/>
    <p:sldId id="274" r:id="rId24"/>
    <p:sldId id="276" r:id="rId25"/>
    <p:sldId id="277" r:id="rId26"/>
    <p:sldId id="279" r:id="rId27"/>
    <p:sldId id="280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7738"/>
    <a:srgbClr val="0A8E49"/>
    <a:srgbClr val="00CC00"/>
    <a:srgbClr val="3E5F81"/>
    <a:srgbClr val="388784"/>
    <a:srgbClr val="4D7B81"/>
    <a:srgbClr val="348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16" autoAdjust="0"/>
  </p:normalViewPr>
  <p:slideViewPr>
    <p:cSldViewPr snapToGrid="0" snapToObjects="1">
      <p:cViewPr varScale="1">
        <p:scale>
          <a:sx n="104" d="100"/>
          <a:sy n="104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3" d="100"/>
          <a:sy n="53" d="100"/>
        </p:scale>
        <p:origin x="-174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BFB15-2D16-CF44-BA0B-63832E1680D0}" type="datetimeFigureOut">
              <a:rPr lang="en-US" smtClean="0"/>
              <a:pPr/>
              <a:t>1/23/15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5A3A1-F694-1243-ACA9-134623B14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65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A770C-9749-BB44-9671-F963ACA21D21}" type="datetimeFigureOut">
              <a:rPr lang="en-US" smtClean="0"/>
              <a:pPr/>
              <a:t>1/23/15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C47AA-5281-1C44-99CA-5B62C30720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60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70847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750" y="627279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FEE84-84FF-3C44-8B8C-7D73C469E2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8699"/>
            <a:ext cx="9144000" cy="885712"/>
          </a:xfrm>
          <a:prstGeom prst="rect">
            <a:avLst/>
          </a:prstGeom>
          <a:solidFill>
            <a:srgbClr val="3E5F8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2808"/>
            <a:ext cx="8229600" cy="486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err="1" smtClean="0"/>
              <a:t>Click</a:t>
            </a:r>
            <a:r>
              <a:rPr lang="de-DE" dirty="0" smtClean="0"/>
              <a:t> to </a:t>
            </a:r>
            <a:r>
              <a:rPr lang="de-DE" dirty="0" err="1" smtClean="0"/>
              <a:t>edit</a:t>
            </a:r>
            <a:r>
              <a:rPr lang="de-DE" dirty="0" smtClean="0"/>
              <a:t> Master text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32135" y="6276288"/>
            <a:ext cx="1168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490231" y="6334780"/>
            <a:ext cx="2075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FLST</a:t>
            </a:r>
            <a:r>
              <a:rPr lang="en-US" sz="1400" smtClean="0">
                <a:solidFill>
                  <a:schemeClr val="tx1"/>
                </a:solidFill>
                <a:latin typeface="Arial"/>
                <a:cs typeface="Arial"/>
              </a:rPr>
              <a:t>: Prosodic</a:t>
            </a:r>
            <a:r>
              <a:rPr lang="en-US" sz="1400" baseline="0" smtClean="0">
                <a:solidFill>
                  <a:schemeClr val="tx1"/>
                </a:solidFill>
                <a:latin typeface="Arial"/>
                <a:cs typeface="Arial"/>
              </a:rPr>
              <a:t> Models</a:t>
            </a:r>
            <a:endParaRPr lang="en-US" sz="14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57200" y="6187056"/>
            <a:ext cx="8229600" cy="0"/>
          </a:xfrm>
          <a:prstGeom prst="line">
            <a:avLst/>
          </a:prstGeom>
          <a:noFill/>
          <a:ln w="38100">
            <a:solidFill>
              <a:srgbClr val="3E5F8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endParaRPr lang="de-DE">
              <a:latin typeface="Arial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q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q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FLST: Prosodic Models                     for Speech Technology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000" smtClean="0"/>
              <a:t>Bernd Möbius</a:t>
            </a:r>
          </a:p>
          <a:p>
            <a:r>
              <a:rPr lang="fi-FI" sz="2000" smtClean="0"/>
              <a:t>moebius@coli.uni-saarland.de</a:t>
            </a:r>
          </a:p>
          <a:p>
            <a:endParaRPr lang="fi-FI" sz="2000" smtClean="0"/>
          </a:p>
          <a:p>
            <a:r>
              <a:rPr lang="fi-FI" sz="2000" smtClean="0"/>
              <a:t>http://www.coli.uni-saarland.de/courses/FLST/2014/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Sum-of-products </a:t>
            </a:r>
            <a:r>
              <a:rPr lang="de-DE"/>
              <a:t>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Current best practice: </a:t>
            </a:r>
            <a:r>
              <a:rPr lang="en-US" smtClean="0"/>
              <a:t>Sum-of-products model </a:t>
            </a:r>
            <a:r>
              <a:rPr lang="en-US" sz="2000" smtClean="0"/>
              <a:t>[van </a:t>
            </a:r>
            <a:r>
              <a:rPr lang="en-US" sz="2000"/>
              <a:t>Santen 1993, 1998; Möbius and van Santen 1996]</a:t>
            </a:r>
            <a:r>
              <a:rPr lang="en-US"/>
              <a:t> </a:t>
            </a:r>
          </a:p>
          <a:p>
            <a:pPr lvl="1"/>
            <a:r>
              <a:rPr lang="en-US"/>
              <a:t>exploits expert knowledge and well-behaved properties of speech (e.g. directional invariance, monotonicity)</a:t>
            </a:r>
          </a:p>
          <a:p>
            <a:pPr lvl="1"/>
            <a:r>
              <a:rPr lang="en-US"/>
              <a:t>uses well-behaved mathematical operations (add./mult.)</a:t>
            </a:r>
          </a:p>
          <a:p>
            <a:pPr lvl="1"/>
            <a:r>
              <a:rPr lang="en-US"/>
              <a:t>estimates parameters even for unbalanced frequency distributions of features in training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Sum-of-products </a:t>
            </a:r>
            <a:r>
              <a:rPr lang="de-DE"/>
              <a:t>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Sum-of-products model: general form                       </a:t>
            </a:r>
            <a:r>
              <a:rPr lang="en-US" sz="2000" smtClean="0"/>
              <a:t>[van </a:t>
            </a:r>
            <a:r>
              <a:rPr lang="en-US" sz="2000"/>
              <a:t>Santen 1993, </a:t>
            </a:r>
            <a:r>
              <a:rPr lang="en-US" sz="2000" smtClean="0"/>
              <a:t>1998]</a:t>
            </a:r>
            <a:r>
              <a:rPr lang="en-US" smtClean="0"/>
              <a:t> 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z="2400" i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smtClean="0"/>
              <a:t> : set  of indices of product terms</a:t>
            </a:r>
          </a:p>
          <a:p>
            <a:pPr marL="0" indent="0">
              <a:buNone/>
            </a:pPr>
            <a:r>
              <a:rPr lang="en-US" sz="2400"/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smtClean="0"/>
              <a:t> : set of indices of factors occurring in i-th product term</a:t>
            </a:r>
          </a:p>
          <a:p>
            <a:pPr marL="0" indent="0">
              <a:buNone/>
            </a:pPr>
            <a:r>
              <a:rPr lang="en-US" sz="2400"/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2400" smtClean="0"/>
              <a:t> : set of parameters, each corresponding to a level 			   on j-th factor</a:t>
            </a:r>
          </a:p>
          <a:p>
            <a:pPr marL="0" indent="0">
              <a:buNone/>
            </a:pPr>
            <a:r>
              <a:rPr lang="en-US" sz="2400"/>
              <a:t>	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/>
              <a:t> : feature on j-th factor (e.g., f</a:t>
            </a:r>
            <a:r>
              <a:rPr lang="en-US" sz="2400" baseline="-25000"/>
              <a:t>1</a:t>
            </a:r>
            <a:r>
              <a:rPr lang="en-US" sz="2400"/>
              <a:t> </a:t>
            </a:r>
            <a:r>
              <a:rPr lang="en-US" sz="2400" smtClean="0"/>
              <a:t>= Vowel_ID, f</a:t>
            </a:r>
            <a:r>
              <a:rPr lang="en-US" sz="2400" baseline="-25000"/>
              <a:t>2</a:t>
            </a:r>
            <a:r>
              <a:rPr lang="en-US" sz="2400" smtClean="0"/>
              <a:t> = </a:t>
            </a:r>
            <a:r>
              <a:rPr lang="en-US" sz="2400" smtClean="0">
                <a:sym typeface="Symbol"/>
              </a:rPr>
              <a:t>stress, ...)</a:t>
            </a:r>
            <a:endParaRPr lang="en-US" sz="2400" smtClean="0"/>
          </a:p>
          <a:p>
            <a:pPr marL="0" indent="0">
              <a:buNone/>
            </a:pPr>
            <a:r>
              <a:rPr lang="en-US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84" y="2478628"/>
            <a:ext cx="9546586" cy="1363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10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Sum-of-products </a:t>
            </a:r>
            <a:r>
              <a:rPr lang="de-DE"/>
              <a:t>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Sum-of-products model: specific form               </a:t>
            </a:r>
            <a:r>
              <a:rPr lang="en-US" sz="2000" smtClean="0"/>
              <a:t>[van </a:t>
            </a:r>
            <a:r>
              <a:rPr lang="en-US" sz="2000"/>
              <a:t>Santen 1993, </a:t>
            </a:r>
            <a:r>
              <a:rPr lang="en-US" sz="2000" smtClean="0"/>
              <a:t>1998]</a:t>
            </a:r>
            <a:r>
              <a:rPr lang="en-US" smtClean="0"/>
              <a:t> </a:t>
            </a:r>
          </a:p>
          <a:p>
            <a:endParaRPr lang="en-US"/>
          </a:p>
          <a:p>
            <a:endParaRPr lang="en-US" smtClean="0"/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V : vowel identity (15 levels)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C : consonant after V (2 levels: </a:t>
            </a:r>
            <a:r>
              <a:rPr lang="en-US" smtClean="0">
                <a:sym typeface="Symbol"/>
              </a:rPr>
              <a:t>voiced)</a:t>
            </a:r>
          </a:p>
          <a:p>
            <a:pPr marL="0" indent="0">
              <a:buNone/>
            </a:pPr>
            <a:r>
              <a:rPr lang="en-US">
                <a:sym typeface="Symbol"/>
              </a:rPr>
              <a:t>	</a:t>
            </a:r>
            <a:r>
              <a:rPr lang="en-US" smtClean="0">
                <a:sym typeface="Symbol"/>
              </a:rPr>
              <a:t>P : position in phrase (2 levels: medial/final)</a:t>
            </a:r>
            <a:endParaRPr lang="en-US" smtClean="0"/>
          </a:p>
          <a:p>
            <a:pPr marL="0" indent="0">
              <a:buNone/>
            </a:pPr>
            <a:r>
              <a:rPr lang="en-US" smtClean="0"/>
              <a:t>	</a:t>
            </a:r>
          </a:p>
          <a:p>
            <a:pPr marL="0" indent="0">
              <a:buNone/>
            </a:pPr>
            <a:r>
              <a:rPr lang="en-US"/>
              <a:t>	</a:t>
            </a:r>
            <a:r>
              <a:rPr lang="en-US" smtClean="0"/>
              <a:t>here: 21 parameters to estimate (2+2 + 2 + 15)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4" y="2368990"/>
            <a:ext cx="9132043" cy="58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3477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Sum-of-products </a:t>
            </a:r>
            <a:r>
              <a:rPr lang="de-DE"/>
              <a:t>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SoP model requires:</a:t>
            </a:r>
          </a:p>
          <a:p>
            <a:pPr lvl="1"/>
            <a:r>
              <a:rPr lang="en-US"/>
              <a:t>definition of factors affecting duration (literature, pilot)</a:t>
            </a:r>
          </a:p>
          <a:p>
            <a:pPr lvl="1"/>
            <a:r>
              <a:rPr lang="en-US"/>
              <a:t>segmented and annotated speech corpus</a:t>
            </a:r>
          </a:p>
          <a:p>
            <a:pPr lvl="1"/>
            <a:r>
              <a:rPr lang="en-US"/>
              <a:t>greedy algorithm to optimize coverage: select from large text corpus a smallest subset with same coverage</a:t>
            </a:r>
          </a:p>
          <a:p>
            <a:r>
              <a:rPr lang="en-US"/>
              <a:t>SoP model yields:</a:t>
            </a:r>
          </a:p>
          <a:p>
            <a:pPr lvl="1"/>
            <a:r>
              <a:rPr lang="en-US"/>
              <a:t>complete picture of temporal characteristics of speaker</a:t>
            </a:r>
          </a:p>
          <a:p>
            <a:pPr lvl="1"/>
            <a:r>
              <a:rPr lang="en-US"/>
              <a:t>homogeneous, consistent results for set of factors</a:t>
            </a:r>
          </a:p>
          <a:p>
            <a:pPr lvl="1"/>
            <a:r>
              <a:rPr lang="en-US"/>
              <a:t>best performance: </a:t>
            </a:r>
            <a:r>
              <a:rPr lang="en-US" i="1"/>
              <a:t>r</a:t>
            </a:r>
            <a:r>
              <a:rPr lang="en-US"/>
              <a:t> = 0.9 for observed vs. predicted </a:t>
            </a:r>
            <a:r>
              <a:rPr lang="en-US" smtClean="0"/>
              <a:t>  phone </a:t>
            </a:r>
            <a:r>
              <a:rPr lang="en-US"/>
              <a:t>durations (Engl., Ger., Fr., Dutch, Chin., Jap., </a:t>
            </a:r>
            <a:r>
              <a:rPr lang="en-US" smtClean="0"/>
              <a:t>…)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SoP model: phonetic tree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14</a:t>
            </a:fld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41438"/>
            <a:ext cx="7728783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Intonation prediction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Task of intonation model in TTS</a:t>
            </a:r>
          </a:p>
          <a:p>
            <a:pPr lvl="1"/>
            <a:r>
              <a:rPr lang="en-US"/>
              <a:t>compute a continuous acoustic parameter (F0) from a symbolic representation of intonation inferred from </a:t>
            </a:r>
            <a:r>
              <a:rPr lang="en-US" smtClean="0"/>
              <a:t>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Intonation (</a:t>
            </a:r>
            <a:r>
              <a:rPr lang="de-DE" i="1" smtClean="0"/>
              <a:t>F</a:t>
            </a:r>
            <a:r>
              <a:rPr lang="de-DE" baseline="-25000" smtClean="0"/>
              <a:t>0</a:t>
            </a:r>
            <a:r>
              <a:rPr lang="de-DE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16</a:t>
            </a:fld>
            <a:endParaRPr lang="en-US" dirty="0"/>
          </a:p>
        </p:txBody>
      </p:sp>
      <p:pic>
        <p:nvPicPr>
          <p:cNvPr id="5" name="k61be04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28" y="1226372"/>
            <a:ext cx="8353256" cy="442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3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8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100000">
                <p:cTn id="7" fill="remove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Intonation prediction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Task of intonation model in TTS</a:t>
            </a:r>
          </a:p>
          <a:p>
            <a:pPr lvl="1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compute a continuous acoustic parameter (F0) from a symbolic representation of intonation inferred from text</a:t>
            </a:r>
          </a:p>
          <a:p>
            <a:r>
              <a:rPr lang="en-US"/>
              <a:t>Intonation models commonly applied in TTS systems:</a:t>
            </a:r>
          </a:p>
          <a:p>
            <a:pPr lvl="1"/>
            <a:r>
              <a:rPr lang="en-US"/>
              <a:t>phonological tone-sequence </a:t>
            </a:r>
            <a:r>
              <a:rPr lang="en-US" smtClean="0"/>
              <a:t>models </a:t>
            </a:r>
            <a:r>
              <a:rPr lang="en-US"/>
              <a:t>(Pierrehumbert)</a:t>
            </a:r>
          </a:p>
          <a:p>
            <a:pPr lvl="1"/>
            <a:r>
              <a:rPr lang="en-US"/>
              <a:t>acoustic-phonetic superposition models (Fujisaki)</a:t>
            </a:r>
          </a:p>
          <a:p>
            <a:pPr lvl="1"/>
            <a:r>
              <a:rPr lang="en-US"/>
              <a:t>acoustic stylization models (Tilt, PaIntE, IntSint)</a:t>
            </a:r>
          </a:p>
          <a:p>
            <a:pPr lvl="1"/>
            <a:r>
              <a:rPr lang="en-US"/>
              <a:t>perception-based models (IPO)</a:t>
            </a:r>
          </a:p>
          <a:p>
            <a:pPr lvl="1"/>
            <a:r>
              <a:rPr lang="en-US"/>
              <a:t>function-oriented models (KIM)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17</a:t>
            </a:fld>
            <a:endParaRPr lang="en-US" dirty="0"/>
          </a:p>
        </p:txBody>
      </p:sp>
      <p:pic>
        <p:nvPicPr>
          <p:cNvPr id="3074" name="Picture 2" descr="C:\Users\moebius\AppData\Local\Microsoft\Windows\Temporary Internet Files\Content.IE5\GZXABZH2\dagobert83_appl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123" y="3958785"/>
            <a:ext cx="307363" cy="30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moebius\AppData\Local\Microsoft\Windows\Temporary Internet Files\Content.IE5\GZXABZH2\dagobert83_apply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01" y="4414116"/>
            <a:ext cx="307363" cy="30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636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Tone sequence 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Autosegmental-metrical theory of intonation      </a:t>
            </a:r>
            <a:r>
              <a:rPr lang="en-US" sz="2000"/>
              <a:t>[Pierrehumbert 1980]</a:t>
            </a:r>
          </a:p>
          <a:p>
            <a:pPr lvl="1"/>
            <a:r>
              <a:rPr lang="en-US"/>
              <a:t>intonation is represented by sequence of high (H) and low (L) tones</a:t>
            </a:r>
          </a:p>
          <a:p>
            <a:pPr lvl="1"/>
            <a:r>
              <a:rPr lang="en-US"/>
              <a:t>H and L are members of a primary phonological contrast</a:t>
            </a:r>
          </a:p>
          <a:p>
            <a:pPr lvl="1"/>
            <a:r>
              <a:rPr lang="en-US"/>
              <a:t>hierarchy of intonational domains</a:t>
            </a:r>
          </a:p>
          <a:p>
            <a:pPr lvl="2"/>
            <a:r>
              <a:rPr lang="en-US" b="1">
                <a:solidFill>
                  <a:srgbClr val="FF0000"/>
                </a:solidFill>
              </a:rPr>
              <a:t>IP</a:t>
            </a:r>
            <a:r>
              <a:rPr lang="en-US"/>
              <a:t> – Intonation Phrase; boundary tones: H%, L%</a:t>
            </a:r>
          </a:p>
          <a:p>
            <a:pPr lvl="2"/>
            <a:r>
              <a:rPr lang="en-US" b="1">
                <a:solidFill>
                  <a:srgbClr val="3E5F81"/>
                </a:solidFill>
              </a:rPr>
              <a:t>ip</a:t>
            </a:r>
            <a:r>
              <a:rPr lang="en-US"/>
              <a:t> – intermediary phrase; phrase tones: H-, L-</a:t>
            </a:r>
          </a:p>
          <a:p>
            <a:pPr lvl="2"/>
            <a:r>
              <a:rPr lang="en-US" b="1">
                <a:solidFill>
                  <a:srgbClr val="00CC00"/>
                </a:solidFill>
              </a:rPr>
              <a:t>pw</a:t>
            </a:r>
            <a:r>
              <a:rPr lang="en-US">
                <a:solidFill>
                  <a:srgbClr val="00CC00"/>
                </a:solidFill>
              </a:rPr>
              <a:t> </a:t>
            </a:r>
            <a:r>
              <a:rPr lang="en-US"/>
              <a:t>– prosodic word; pitch accents: H*, H*L, L*H, </a:t>
            </a:r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22210"/>
            <a:ext cx="5297487" cy="213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Pierrehumbert's 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963038"/>
            <a:ext cx="8229600" cy="5236945"/>
          </a:xfrm>
        </p:spPr>
        <p:txBody>
          <a:bodyPr>
            <a:normAutofit fontScale="92500"/>
          </a:bodyPr>
          <a:lstStyle/>
          <a:p>
            <a:r>
              <a:rPr lang="en-US"/>
              <a:t>Finite-state grammar of well-formed tone </a:t>
            </a:r>
            <a:r>
              <a:rPr lang="en-US" smtClean="0"/>
              <a:t>sequences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endParaRPr lang="en-US" smtClean="0"/>
          </a:p>
          <a:p>
            <a:pPr marL="0" indent="0">
              <a:buNone/>
            </a:pPr>
            <a:r>
              <a:rPr lang="en-US" smtClean="0"/>
              <a:t>                              </a:t>
            </a:r>
            <a:r>
              <a:rPr lang="en-US" b="1" smtClean="0">
                <a:solidFill>
                  <a:srgbClr val="00CC00"/>
                </a:solidFill>
              </a:rPr>
              <a:t>pw</a:t>
            </a:r>
            <a:r>
              <a:rPr lang="en-US" b="1" smtClean="0">
                <a:solidFill>
                  <a:srgbClr val="FF0000"/>
                </a:solidFill>
              </a:rPr>
              <a:t>         </a:t>
            </a:r>
            <a:r>
              <a:rPr lang="en-US" b="1" smtClean="0">
                <a:solidFill>
                  <a:srgbClr val="3E5F81"/>
                </a:solidFill>
              </a:rPr>
              <a:t> ip</a:t>
            </a:r>
            <a:r>
              <a:rPr lang="en-US" b="1" smtClean="0">
                <a:solidFill>
                  <a:srgbClr val="FF0000"/>
                </a:solidFill>
              </a:rPr>
              <a:t>           IP</a:t>
            </a:r>
            <a:endParaRPr lang="en-US" b="1">
              <a:solidFill>
                <a:srgbClr val="FF0000"/>
              </a:solidFill>
            </a:endParaRPr>
          </a:p>
          <a:p>
            <a:endParaRPr lang="en-US" smtClean="0"/>
          </a:p>
          <a:p>
            <a:r>
              <a:rPr lang="en-US" smtClean="0"/>
              <a:t>Example </a:t>
            </a:r>
            <a:r>
              <a:rPr lang="en-US" sz="2200"/>
              <a:t>[adapted from Pierrehumbert 1980, p. 276]</a:t>
            </a:r>
          </a:p>
          <a:p>
            <a:pPr marL="0" indent="0">
              <a:buNone/>
            </a:pPr>
            <a:r>
              <a:rPr lang="en-US" smtClean="0"/>
              <a:t>	</a:t>
            </a:r>
            <a:r>
              <a:rPr lang="en-US" sz="2600" smtClean="0">
                <a:latin typeface="Courier" pitchFamily="49" charset="0"/>
              </a:rPr>
              <a:t>That's </a:t>
            </a:r>
            <a:r>
              <a:rPr lang="en-US" sz="2600">
                <a:latin typeface="Courier" pitchFamily="49" charset="0"/>
              </a:rPr>
              <a:t>a remarkably clever suggestion.</a:t>
            </a:r>
          </a:p>
          <a:p>
            <a:pPr marL="0" indent="0">
              <a:buNone/>
            </a:pPr>
            <a:r>
              <a:rPr lang="en-US" sz="2600">
                <a:latin typeface="Courier" pitchFamily="49" charset="0"/>
              </a:rPr>
              <a:t>          </a:t>
            </a:r>
            <a:r>
              <a:rPr lang="en-US" sz="2600" smtClean="0">
                <a:latin typeface="Courier" pitchFamily="49" charset="0"/>
              </a:rPr>
              <a:t>     </a:t>
            </a:r>
            <a:r>
              <a:rPr lang="en-US" sz="2600">
                <a:latin typeface="Courier" pitchFamily="49" charset="0"/>
              </a:rPr>
              <a:t>|                  |</a:t>
            </a:r>
          </a:p>
          <a:p>
            <a:pPr marL="0" indent="0">
              <a:buNone/>
            </a:pPr>
            <a:r>
              <a:rPr lang="en-US" sz="2600" smtClean="0">
                <a:latin typeface="Courier" pitchFamily="49" charset="0"/>
              </a:rPr>
              <a:t>  </a:t>
            </a:r>
            <a:r>
              <a:rPr lang="en-US" sz="2600" smtClean="0">
                <a:solidFill>
                  <a:srgbClr val="FF0000"/>
                </a:solidFill>
                <a:latin typeface="Courier" pitchFamily="49" charset="0"/>
              </a:rPr>
              <a:t>%</a:t>
            </a:r>
            <a:r>
              <a:rPr lang="en-US" sz="2600">
                <a:solidFill>
                  <a:srgbClr val="FF0000"/>
                </a:solidFill>
                <a:latin typeface="Courier" pitchFamily="49" charset="0"/>
              </a:rPr>
              <a:t>H</a:t>
            </a:r>
            <a:r>
              <a:rPr lang="en-US" sz="2600">
                <a:latin typeface="Courier" pitchFamily="49" charset="0"/>
              </a:rPr>
              <a:t>           </a:t>
            </a:r>
            <a:r>
              <a:rPr lang="en-US" sz="2600">
                <a:solidFill>
                  <a:srgbClr val="00CC00"/>
                </a:solidFill>
                <a:latin typeface="Courier" pitchFamily="49" charset="0"/>
              </a:rPr>
              <a:t>H*</a:t>
            </a:r>
            <a:r>
              <a:rPr lang="en-US" sz="2600">
                <a:latin typeface="Courier" pitchFamily="49" charset="0"/>
              </a:rPr>
              <a:t>                </a:t>
            </a:r>
            <a:r>
              <a:rPr lang="en-US" sz="2600">
                <a:solidFill>
                  <a:srgbClr val="00CC00"/>
                </a:solidFill>
                <a:latin typeface="Courier" pitchFamily="49" charset="0"/>
              </a:rPr>
              <a:t>H*L</a:t>
            </a:r>
            <a:r>
              <a:rPr lang="en-US" sz="2600">
                <a:latin typeface="Courier" pitchFamily="49" charset="0"/>
              </a:rPr>
              <a:t> </a:t>
            </a:r>
            <a:r>
              <a:rPr lang="en-US" sz="2600" smtClean="0">
                <a:latin typeface="Courier" pitchFamily="49" charset="0"/>
              </a:rPr>
              <a:t> </a:t>
            </a:r>
            <a:r>
              <a:rPr lang="en-US" sz="2600" smtClean="0">
                <a:solidFill>
                  <a:srgbClr val="3E5F81"/>
                </a:solidFill>
                <a:latin typeface="Courier" pitchFamily="49" charset="0"/>
              </a:rPr>
              <a:t>L-</a:t>
            </a:r>
            <a:r>
              <a:rPr lang="en-US" sz="2600" smtClean="0">
                <a:latin typeface="Courier" pitchFamily="49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Courier" pitchFamily="49" charset="0"/>
              </a:rPr>
              <a:t>L%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Prosody: Duration and intonation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Temporal and tonal structure in speech synthesis</a:t>
            </a:r>
          </a:p>
          <a:p>
            <a:pPr lvl="1"/>
            <a:r>
              <a:rPr lang="en-US"/>
              <a:t>all synthesis methods </a:t>
            </a:r>
          </a:p>
          <a:p>
            <a:pPr lvl="2"/>
            <a:r>
              <a:rPr lang="en-US"/>
              <a:t>use models to predict duration and F0</a:t>
            </a:r>
          </a:p>
          <a:p>
            <a:pPr lvl="2"/>
            <a:r>
              <a:rPr lang="en-US"/>
              <a:t>models are trained on observed duration and F0 data</a:t>
            </a:r>
          </a:p>
          <a:p>
            <a:pPr lvl="1"/>
            <a:r>
              <a:rPr lang="en-US" smtClean="0"/>
              <a:t>Unit </a:t>
            </a:r>
            <a:r>
              <a:rPr lang="en-US"/>
              <a:t>Selection: </a:t>
            </a:r>
          </a:p>
          <a:p>
            <a:pPr lvl="2"/>
            <a:r>
              <a:rPr lang="en-US"/>
              <a:t>phone duration and phone-level F0 used in target specification</a:t>
            </a:r>
          </a:p>
          <a:p>
            <a:pPr lvl="2"/>
            <a:r>
              <a:rPr lang="en-US"/>
              <a:t>F0 smoothness </a:t>
            </a:r>
            <a:r>
              <a:rPr lang="en-US" smtClean="0"/>
              <a:t>considered</a:t>
            </a:r>
          </a:p>
          <a:p>
            <a:pPr lvl="1"/>
            <a:r>
              <a:rPr lang="en-US">
                <a:solidFill>
                  <a:prstClr val="black"/>
                </a:solidFill>
              </a:rPr>
              <a:t>HMM synthesis: duration modeled by probability of remaining in the same </a:t>
            </a:r>
            <a:r>
              <a:rPr lang="en-US" smtClean="0">
                <a:solidFill>
                  <a:prstClr val="black"/>
                </a:solidFill>
              </a:rPr>
              <a:t>state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Pierrehumbert's 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Finite-state graph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20</a:t>
            </a:fld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44675"/>
            <a:ext cx="8137525" cy="4166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24918" y="3444629"/>
            <a:ext cx="642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00CC00"/>
                </a:solidFill>
              </a:rPr>
              <a:t>pw</a:t>
            </a:r>
            <a:endParaRPr lang="de-DE" sz="2800" b="1">
              <a:solidFill>
                <a:srgbClr val="00C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36750" y="4258510"/>
            <a:ext cx="46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3E5F81"/>
                </a:solidFill>
              </a:rPr>
              <a:t>ip</a:t>
            </a:r>
            <a:endParaRPr lang="de-DE" sz="2800" b="1">
              <a:solidFill>
                <a:srgbClr val="3E5F8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44562" y="4676800"/>
            <a:ext cx="471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</a:rPr>
              <a:t>IP</a:t>
            </a:r>
            <a:endParaRPr lang="de-DE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ToBI: Tones and Break Indices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Formalization of intonation model as transcription system </a:t>
            </a:r>
            <a:r>
              <a:rPr lang="en-US" sz="2000"/>
              <a:t>[Pitrelli et al. 1992]</a:t>
            </a:r>
          </a:p>
          <a:p>
            <a:pPr lvl="1"/>
            <a:r>
              <a:rPr lang="en-US"/>
              <a:t>phonemic (=broad phonetic) transcription</a:t>
            </a:r>
          </a:p>
          <a:p>
            <a:pPr lvl="1"/>
            <a:r>
              <a:rPr lang="en-US"/>
              <a:t>originally designed for American English</a:t>
            </a:r>
          </a:p>
          <a:p>
            <a:pPr lvl="1"/>
            <a:r>
              <a:rPr lang="en-US"/>
              <a:t>limited applicability to other varieties/languages</a:t>
            </a:r>
          </a:p>
          <a:p>
            <a:pPr lvl="2"/>
            <a:r>
              <a:rPr lang="en-US"/>
              <a:t>language-specific inventory of phonological units</a:t>
            </a:r>
          </a:p>
          <a:p>
            <a:pPr lvl="2"/>
            <a:r>
              <a:rPr lang="en-US"/>
              <a:t>language-specific details of F0 contours</a:t>
            </a:r>
          </a:p>
          <a:p>
            <a:pPr lvl="1"/>
            <a:r>
              <a:rPr lang="en-US"/>
              <a:t>adapted to many languages (e.g. GToBI, JToBI, KToBI)</a:t>
            </a:r>
          </a:p>
          <a:p>
            <a:pPr lvl="1"/>
            <a:r>
              <a:rPr lang="en-US"/>
              <a:t>implemented in many TTS systems</a:t>
            </a:r>
          </a:p>
          <a:p>
            <a:pPr lvl="2"/>
            <a:r>
              <a:rPr lang="en-US"/>
              <a:t>abstract tonal representation converted to F0 contours by means of phonetic realization rules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268413"/>
            <a:ext cx="8208962" cy="431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Fujisaki's </a:t>
            </a:r>
            <a:r>
              <a:rPr lang="de-DE" smtClean="0"/>
              <a:t>model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22</a:t>
            </a:fld>
            <a:endParaRPr lang="en-US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8313" y="5734050"/>
            <a:ext cx="8305800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30188" indent="-230188"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1pPr>
            <a:lvl2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2pPr>
            <a:lvl3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3pPr>
            <a:lvl4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4pPr>
            <a:lvl5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9pPr>
          </a:lstStyle>
          <a:p>
            <a:pPr algn="r" eaLnBrk="1" hangingPunct="1">
              <a:lnSpc>
                <a:spcPct val="11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GB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[Fujisaki 1983, 1988; M</a:t>
            </a:r>
            <a:r>
              <a:rPr lang="de-DE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öbius 1993</a:t>
            </a:r>
            <a:r>
              <a: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</a:t>
            </a:r>
            <a:endParaRPr lang="en-GB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Fujisaki's model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Properties:</a:t>
            </a:r>
          </a:p>
          <a:p>
            <a:pPr lvl="1"/>
            <a:r>
              <a:rPr lang="en-US" smtClean="0"/>
              <a:t>superpositional</a:t>
            </a:r>
            <a:endParaRPr lang="en-US"/>
          </a:p>
          <a:p>
            <a:pPr lvl="1"/>
            <a:r>
              <a:rPr lang="en-US"/>
              <a:t>physiological basis and interpretation of components and control parameters</a:t>
            </a:r>
          </a:p>
          <a:p>
            <a:pPr lvl="1"/>
            <a:r>
              <a:rPr lang="en-US"/>
              <a:t>linguistic interpretation of </a:t>
            </a:r>
            <a:r>
              <a:rPr lang="en-US" smtClean="0"/>
              <a:t>components</a:t>
            </a:r>
            <a:endParaRPr lang="en-US"/>
          </a:p>
          <a:p>
            <a:pPr lvl="1"/>
            <a:r>
              <a:rPr lang="en-US"/>
              <a:t>applied to many (typologically diverse) languages</a:t>
            </a:r>
          </a:p>
          <a:p>
            <a:r>
              <a:rPr lang="en-US"/>
              <a:t>Origins:</a:t>
            </a:r>
          </a:p>
          <a:p>
            <a:pPr lvl="1"/>
            <a:r>
              <a:rPr lang="en-US"/>
              <a:t>Öhman and Lindqvist (1966), Öhman (1967)</a:t>
            </a:r>
          </a:p>
          <a:p>
            <a:pPr lvl="1"/>
            <a:r>
              <a:rPr lang="en-US"/>
              <a:t>Fujisaki et al. (1979), Fujisaki (1983, 1988), </a:t>
            </a:r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Fujisaki's model: Components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24</a:t>
            </a:fld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894411"/>
            <a:ext cx="3548063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300788" y="5591969"/>
            <a:ext cx="2195512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30188" indent="-230188"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1pPr>
            <a:lvl2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2pPr>
            <a:lvl3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3pPr>
            <a:lvl4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4pPr>
            <a:lvl5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GB" sz="20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[Möbius 1993]</a:t>
            </a:r>
          </a:p>
        </p:txBody>
      </p:sp>
    </p:spTree>
    <p:extLst>
      <p:ext uri="{BB962C8B-B14F-4D97-AF65-F5344CB8AC3E}">
        <p14:creationId xmlns:p14="http://schemas.microsoft.com/office/powerpoint/2010/main" val="9359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Fujisaki's model: Example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25</a:t>
            </a:fld>
            <a:endParaRPr lang="en-US" dirty="0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94411"/>
            <a:ext cx="6481762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443663" y="1773238"/>
            <a:ext cx="219551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30188" indent="-230188"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1pPr>
            <a:lvl2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2pPr>
            <a:lvl3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3pPr>
            <a:lvl4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4pPr>
            <a:lvl5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</a:pPr>
            <a:r>
              <a:rPr lang="en-GB" sz="2000">
                <a:solidFill>
                  <a:schemeClr val="tx1"/>
                </a:solidFill>
              </a:rPr>
              <a:t>[Möbius 1993]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9750" y="5350821"/>
            <a:ext cx="83058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30188" indent="-230188"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1pPr>
            <a:lvl2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2pPr>
            <a:lvl3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3pPr>
            <a:lvl4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4pPr>
            <a:lvl5pPr eaLnBrk="0" hangingPunct="0"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230188" algn="l"/>
                <a:tab pos="677863" algn="l"/>
                <a:tab pos="1127125" algn="l"/>
                <a:tab pos="1576388" algn="l"/>
                <a:tab pos="2025650" algn="l"/>
                <a:tab pos="2474913" algn="l"/>
                <a:tab pos="2924175" algn="l"/>
                <a:tab pos="3373438" algn="l"/>
                <a:tab pos="3822700" algn="l"/>
                <a:tab pos="4271963" algn="l"/>
                <a:tab pos="4721225" algn="l"/>
                <a:tab pos="5170488" algn="l"/>
                <a:tab pos="5619750" algn="l"/>
                <a:tab pos="6069013" algn="l"/>
                <a:tab pos="6518275" algn="l"/>
                <a:tab pos="6967538" algn="l"/>
                <a:tab pos="7416800" algn="l"/>
                <a:tab pos="7866063" algn="l"/>
                <a:tab pos="8315325" algn="l"/>
                <a:tab pos="8764588" algn="l"/>
                <a:tab pos="9213850" algn="l"/>
              </a:tabLst>
              <a:defRPr sz="3200">
                <a:solidFill>
                  <a:srgbClr val="FFFFFF"/>
                </a:solidFill>
                <a:latin typeface="Tahoma" pitchFamily="34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buClr>
                <a:srgbClr val="990000"/>
              </a:buClr>
            </a:pPr>
            <a:r>
              <a:rPr lang="en-GB" sz="2400">
                <a:solidFill>
                  <a:schemeClr val="tx1"/>
                </a:solidFill>
              </a:rPr>
              <a:t>Approximation of natural F</a:t>
            </a:r>
            <a:r>
              <a:rPr lang="en-GB" sz="2400" baseline="-25000">
                <a:solidFill>
                  <a:schemeClr val="tx1"/>
                </a:solidFill>
              </a:rPr>
              <a:t>0</a:t>
            </a:r>
            <a:r>
              <a:rPr lang="en-GB" sz="2400">
                <a:solidFill>
                  <a:schemeClr val="tx1"/>
                </a:solidFill>
              </a:rPr>
              <a:t> by optimal parameter values within linguistic constraints (accents, phrase structure)</a:t>
            </a:r>
          </a:p>
        </p:txBody>
      </p:sp>
    </p:spTree>
    <p:extLst>
      <p:ext uri="{BB962C8B-B14F-4D97-AF65-F5344CB8AC3E}">
        <p14:creationId xmlns:p14="http://schemas.microsoft.com/office/powerpoint/2010/main" val="9359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Comparison of models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Tone sequence or superposition?</a:t>
            </a:r>
          </a:p>
          <a:p>
            <a:pPr lvl="1"/>
            <a:r>
              <a:rPr lang="en-US"/>
              <a:t>intonation</a:t>
            </a:r>
          </a:p>
          <a:p>
            <a:pPr lvl="2"/>
            <a:r>
              <a:rPr lang="en-US"/>
              <a:t>TS: consists of linear sequence of tonal elements</a:t>
            </a:r>
          </a:p>
          <a:p>
            <a:pPr lvl="2"/>
            <a:r>
              <a:rPr lang="en-US"/>
              <a:t>SP: overlay of components of longer/shorter domain</a:t>
            </a:r>
          </a:p>
          <a:p>
            <a:pPr lvl="1"/>
            <a:r>
              <a:rPr lang="en-US"/>
              <a:t>F0 contour</a:t>
            </a:r>
          </a:p>
          <a:p>
            <a:pPr lvl="2"/>
            <a:r>
              <a:rPr lang="en-US"/>
              <a:t>TS: generated from sequences of phonological tones</a:t>
            </a:r>
          </a:p>
          <a:p>
            <a:pPr lvl="2"/>
            <a:r>
              <a:rPr lang="en-US"/>
              <a:t>SP: complex patterns from superimposed components</a:t>
            </a:r>
          </a:p>
          <a:p>
            <a:pPr lvl="1"/>
            <a:r>
              <a:rPr lang="en-US"/>
              <a:t>interaction</a:t>
            </a:r>
          </a:p>
          <a:p>
            <a:pPr lvl="2"/>
            <a:r>
              <a:rPr lang="en-US"/>
              <a:t>TS: tones locally determined, non-interactive</a:t>
            </a:r>
          </a:p>
          <a:p>
            <a:pPr lvl="2"/>
            <a:r>
              <a:rPr lang="en-US"/>
              <a:t>SP: simultaneous, highly interactive </a:t>
            </a:r>
            <a:r>
              <a:rPr lang="en-US" smtClean="0"/>
              <a:t>components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F</a:t>
            </a:r>
            <a:r>
              <a:rPr lang="de-DE" baseline="-25000"/>
              <a:t>0</a:t>
            </a:r>
            <a:r>
              <a:rPr lang="de-DE"/>
              <a:t> as a complex phenomenon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/>
              <a:t>Main problem for intonation models: </a:t>
            </a:r>
            <a:r>
              <a:rPr lang="en-US" sz="3000" smtClean="0"/>
              <a:t>      linguistic</a:t>
            </a:r>
            <a:r>
              <a:rPr lang="en-US" sz="3000"/>
              <a:t>, paralinguistic, extralinguistic factors </a:t>
            </a:r>
            <a:r>
              <a:rPr lang="en-US" sz="3000" smtClean="0"/>
              <a:t>– all conveyed </a:t>
            </a:r>
            <a:r>
              <a:rPr lang="en-US" sz="3000"/>
              <a:t>by F0</a:t>
            </a:r>
          </a:p>
          <a:p>
            <a:pPr lvl="1"/>
            <a:r>
              <a:rPr lang="en-US" sz="2600"/>
              <a:t>lexical </a:t>
            </a:r>
            <a:r>
              <a:rPr lang="en-US" sz="2600" smtClean="0"/>
              <a:t>tones	</a:t>
            </a:r>
            <a:endParaRPr lang="en-US" sz="2600"/>
          </a:p>
          <a:p>
            <a:pPr lvl="1"/>
            <a:r>
              <a:rPr lang="en-US" sz="2600"/>
              <a:t>syllabic stress, word accent</a:t>
            </a:r>
          </a:p>
          <a:p>
            <a:pPr lvl="1"/>
            <a:r>
              <a:rPr lang="en-US" sz="2600"/>
              <a:t>stress groups, accent groups</a:t>
            </a:r>
          </a:p>
          <a:p>
            <a:pPr lvl="1"/>
            <a:r>
              <a:rPr lang="en-US" sz="2600"/>
              <a:t>prosodic phrasing</a:t>
            </a:r>
          </a:p>
          <a:p>
            <a:pPr lvl="1"/>
            <a:r>
              <a:rPr lang="en-US" sz="2600"/>
              <a:t>sentence mode</a:t>
            </a:r>
          </a:p>
          <a:p>
            <a:pPr lvl="1"/>
            <a:r>
              <a:rPr lang="en-US" sz="2600"/>
              <a:t>discourse intonation</a:t>
            </a:r>
          </a:p>
          <a:p>
            <a:pPr lvl="1"/>
            <a:r>
              <a:rPr lang="en-US" sz="2600"/>
              <a:t>pitch range, register</a:t>
            </a:r>
          </a:p>
          <a:p>
            <a:pPr lvl="1"/>
            <a:r>
              <a:rPr lang="en-US" sz="2600"/>
              <a:t>phonation type, voice quality</a:t>
            </a:r>
          </a:p>
          <a:p>
            <a:pPr lvl="1"/>
            <a:r>
              <a:rPr lang="en-US" sz="2600"/>
              <a:t>microprosody: intrinsic and coarticulatory </a:t>
            </a:r>
            <a:r>
              <a:rPr lang="en-US" sz="2600" smtClean="0"/>
              <a:t>F0</a:t>
            </a:r>
            <a:endParaRPr lang="en-US" sz="2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r>
              <a:rPr lang="en-US" smtClean="0"/>
              <a:t>Thanks!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28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21224" y="2312894"/>
            <a:ext cx="5611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More on prosody in speech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technology: ASR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(Wed Jan 28)</a:t>
            </a:r>
          </a:p>
        </p:txBody>
      </p:sp>
    </p:spTree>
    <p:extLst>
      <p:ext uri="{BB962C8B-B14F-4D97-AF65-F5344CB8AC3E}">
        <p14:creationId xmlns:p14="http://schemas.microsoft.com/office/powerpoint/2010/main" val="301827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Duration prediction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Task of duration model in TTS:</a:t>
            </a:r>
          </a:p>
          <a:p>
            <a:pPr lvl="1"/>
            <a:r>
              <a:rPr lang="en-US"/>
              <a:t>predict duration of speech sound as precisely as possible, based on factors affecting duration</a:t>
            </a:r>
          </a:p>
          <a:p>
            <a:pPr lvl="1"/>
            <a:r>
              <a:rPr lang="en-US"/>
              <a:t>factors must be computable/inferrable from </a:t>
            </a:r>
            <a:r>
              <a:rPr lang="en-US" smtClean="0"/>
              <a:t>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788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Duration prediction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71920"/>
            <a:ext cx="8229600" cy="395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483224" y="5289176"/>
            <a:ext cx="0" cy="51098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077200" y="5302622"/>
            <a:ext cx="0" cy="51098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239435" y="5302622"/>
            <a:ext cx="0" cy="51098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532965" y="5302622"/>
            <a:ext cx="0" cy="510989"/>
          </a:xfrm>
          <a:prstGeom prst="straightConnector1">
            <a:avLst/>
          </a:prstGeom>
          <a:ln>
            <a:solidFill>
              <a:srgbClr val="63773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562165" y="5307103"/>
            <a:ext cx="0" cy="510989"/>
          </a:xfrm>
          <a:prstGeom prst="straightConnector1">
            <a:avLst/>
          </a:prstGeom>
          <a:ln>
            <a:solidFill>
              <a:srgbClr val="63773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k61be041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99176"/>
            <a:ext cx="420624" cy="42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0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28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100000">
                <p:cTn id="2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Duration prediction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Task of duration model in TTS:</a:t>
            </a:r>
          </a:p>
          <a:p>
            <a:pPr lvl="1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predict duration of speech sound as precisely as possible, based on factors affecting duration</a:t>
            </a:r>
          </a:p>
          <a:p>
            <a:pPr lvl="1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factors must be computable/inferrable from text</a:t>
            </a:r>
          </a:p>
          <a:p>
            <a:r>
              <a:rPr lang="en-US"/>
              <a:t>Why is this task difficult?</a:t>
            </a:r>
          </a:p>
          <a:p>
            <a:pPr lvl="1"/>
            <a:r>
              <a:rPr lang="en-US"/>
              <a:t>extremely context-dependent durations, e.g.              [ɛ] = 35 ms in </a:t>
            </a:r>
            <a:r>
              <a:rPr lang="en-US" i="1"/>
              <a:t>jetzt</a:t>
            </a:r>
            <a:r>
              <a:rPr lang="en-US"/>
              <a:t>, 252 ms in </a:t>
            </a:r>
            <a:r>
              <a:rPr lang="en-US" i="1"/>
              <a:t>Herren</a:t>
            </a:r>
          </a:p>
          <a:p>
            <a:pPr lvl="1"/>
            <a:r>
              <a:rPr lang="en-US"/>
              <a:t>factors: accent status of word, syllabic stress, position in utterance, segmental context, …</a:t>
            </a:r>
          </a:p>
          <a:p>
            <a:pPr lvl="1"/>
            <a:r>
              <a:rPr lang="en-US"/>
              <a:t>factors define a huge feature </a:t>
            </a:r>
            <a:r>
              <a:rPr lang="en-US" smtClean="0"/>
              <a:t>space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0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Duration models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Automatic construction of duration models</a:t>
            </a:r>
          </a:p>
          <a:p>
            <a:pPr lvl="1"/>
            <a:r>
              <a:rPr lang="en-US"/>
              <a:t>general-purpose statistical prediction systems</a:t>
            </a:r>
          </a:p>
          <a:p>
            <a:pPr lvl="2"/>
            <a:r>
              <a:rPr lang="en-US"/>
              <a:t>Classification and Regression Trees [Breiman et al. 1984; e.g. Riley 1992]</a:t>
            </a:r>
          </a:p>
          <a:p>
            <a:pPr lvl="2"/>
            <a:r>
              <a:rPr lang="en-US"/>
              <a:t>Multiple regression [e.g. Iwahashi and Sagisaka 1993]</a:t>
            </a:r>
          </a:p>
          <a:p>
            <a:pPr lvl="2"/>
            <a:r>
              <a:rPr lang="en-US"/>
              <a:t>Neural Nets [e.g. Campbell 1992]</a:t>
            </a:r>
          </a:p>
          <a:p>
            <a:pPr lvl="1"/>
            <a:r>
              <a:rPr lang="en-US"/>
              <a:t>statistically accurate for training data</a:t>
            </a:r>
          </a:p>
          <a:p>
            <a:pPr lvl="1"/>
            <a:r>
              <a:rPr lang="en-US"/>
              <a:t>but often insufficient performance on new </a:t>
            </a:r>
            <a:r>
              <a:rPr lang="en-US" smtClean="0"/>
              <a:t>data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sparsity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Why is this a problem?</a:t>
            </a:r>
          </a:p>
          <a:p>
            <a:pPr lvl="1"/>
            <a:r>
              <a:rPr lang="en-US" b="1"/>
              <a:t>data sparsity</a:t>
            </a:r>
            <a:r>
              <a:rPr lang="en-US"/>
              <a:t>: feature space (&gt;10k vectors) cannot be covered exhaustively by training data</a:t>
            </a:r>
          </a:p>
          <a:p>
            <a:pPr lvl="1"/>
            <a:r>
              <a:rPr lang="en-US" b="1"/>
              <a:t>LNRE distribution</a:t>
            </a:r>
            <a:r>
              <a:rPr lang="en-US"/>
              <a:t>: large number of rare events -   rare vectors must not be ignored, because there are so many rare vectors that the probability of encountering at least one of them in any sentence is very high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37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</a:t>
            </a:r>
            <a:r>
              <a:rPr lang="en-US" smtClean="0"/>
              <a:t>sparsity: word frequencies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997" y="1035421"/>
            <a:ext cx="5093745" cy="509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28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sparsity</a:t>
            </a: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Why is this a problem?</a:t>
            </a:r>
          </a:p>
          <a:p>
            <a:pPr lvl="1"/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</a:rPr>
              <a:t>data sparsity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feature space (&gt;10k vectors) cannot be covered exhaustively by training data</a:t>
            </a:r>
          </a:p>
          <a:p>
            <a:pPr lvl="1"/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</a:rPr>
              <a:t>LNRE distribution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: large number of rare events -   rare vectors must not be ignored, because there are so many rare vectors that the probability of encountering at least one of them in any sentence is very high</a:t>
            </a:r>
          </a:p>
          <a:p>
            <a:pPr lvl="1"/>
            <a:r>
              <a:rPr lang="en-US"/>
              <a:t>vectors unseen in training data must be predicted by extrapolation and generalization</a:t>
            </a:r>
          </a:p>
          <a:p>
            <a:pPr lvl="1"/>
            <a:r>
              <a:rPr lang="en-US"/>
              <a:t>general-purpose prediction systems have poor extrapolation and are not robust w.r.t. missing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E34FEE84-84FF-3C44-8B8C-7D73C469E2AF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8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1180</Words>
  <Application>Microsoft Macintosh PowerPoint</Application>
  <PresentationFormat>On-screen Show (4:3)</PresentationFormat>
  <Paragraphs>202</Paragraphs>
  <Slides>28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FLST: Prosodic Models                     for Speech Technology</vt:lpstr>
      <vt:lpstr>Prosody: Duration and intonation</vt:lpstr>
      <vt:lpstr>Duration prediction</vt:lpstr>
      <vt:lpstr>Duration prediction</vt:lpstr>
      <vt:lpstr>Duration prediction</vt:lpstr>
      <vt:lpstr>Duration models</vt:lpstr>
      <vt:lpstr>Data sparsity</vt:lpstr>
      <vt:lpstr>Data sparsity: word frequencies</vt:lpstr>
      <vt:lpstr>Data sparsity</vt:lpstr>
      <vt:lpstr>Sum-of-products model</vt:lpstr>
      <vt:lpstr>Sum-of-products model</vt:lpstr>
      <vt:lpstr>Sum-of-products model</vt:lpstr>
      <vt:lpstr>Sum-of-products model</vt:lpstr>
      <vt:lpstr>SoP model: phonetic tree</vt:lpstr>
      <vt:lpstr>Intonation prediction</vt:lpstr>
      <vt:lpstr>Intonation (F0)</vt:lpstr>
      <vt:lpstr>Intonation prediction</vt:lpstr>
      <vt:lpstr>Tone sequence model</vt:lpstr>
      <vt:lpstr>Pierrehumbert's model</vt:lpstr>
      <vt:lpstr>Pierrehumbert's model</vt:lpstr>
      <vt:lpstr>ToBI: Tones and Break Indices</vt:lpstr>
      <vt:lpstr>Fujisaki's model</vt:lpstr>
      <vt:lpstr>Fujisaki's model</vt:lpstr>
      <vt:lpstr>Fujisaki's model: Components</vt:lpstr>
      <vt:lpstr>Fujisaki's model: Example</vt:lpstr>
      <vt:lpstr>Comparison of models</vt:lpstr>
      <vt:lpstr>F0 as a complex phenomenon</vt:lpstr>
      <vt:lpstr> </vt:lpstr>
    </vt:vector>
  </TitlesOfParts>
  <Company>Saarland 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FLST: Linguistics Foundation I</dc:title>
  <dc:creator>Francesca</dc:creator>
  <cp:lastModifiedBy>Francesca Delogu</cp:lastModifiedBy>
  <cp:revision>69</cp:revision>
  <dcterms:created xsi:type="dcterms:W3CDTF">2011-09-29T12:32:00Z</dcterms:created>
  <dcterms:modified xsi:type="dcterms:W3CDTF">2015-01-23T10:14:29Z</dcterms:modified>
</cp:coreProperties>
</file>