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WAV" ContentType="audio/wav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8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A8E49"/>
    <a:srgbClr val="FFCC00"/>
    <a:srgbClr val="3E5F81"/>
    <a:srgbClr val="00CC00"/>
    <a:srgbClr val="4D7B81"/>
    <a:srgbClr val="34817E"/>
    <a:srgbClr val="388784"/>
    <a:srgbClr val="637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174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BFB15-2D16-CF44-BA0B-63832E1680D0}" type="datetimeFigureOut">
              <a:rPr lang="en-US" smtClean="0"/>
              <a:pPr/>
              <a:t>1/23/15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5A3A1-F694-1243-ACA9-134623B14F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65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A770C-9749-BB44-9671-F963ACA21D21}" type="datetimeFigureOut">
              <a:rPr lang="en-US" smtClean="0"/>
              <a:pPr/>
              <a:t>1/23/15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C47AA-5281-1C44-99CA-5B62C30720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60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70847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9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750" y="627279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E34FEE84-84FF-3C44-8B8C-7D73C469E2AF}" type="slidenum">
              <a:rPr lang="en-US" smtClean="0">
                <a:solidFill>
                  <a:prstClr val="black"/>
                </a:solidFill>
              </a:rPr>
              <a:pPr algn="r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9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888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272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5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130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5154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0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750" y="627279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2093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062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02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8699"/>
            <a:ext cx="9144000" cy="885712"/>
          </a:xfrm>
          <a:prstGeom prst="rect">
            <a:avLst/>
          </a:prstGeom>
          <a:solidFill>
            <a:srgbClr val="3E5F81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Click</a:t>
            </a:r>
            <a:r>
              <a:rPr lang="de-DE" dirty="0" smtClean="0"/>
              <a:t>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2808"/>
            <a:ext cx="8229600" cy="486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err="1" smtClean="0"/>
              <a:t>Click</a:t>
            </a:r>
            <a:r>
              <a:rPr lang="de-DE" dirty="0" smtClean="0"/>
              <a:t> to </a:t>
            </a:r>
            <a:r>
              <a:rPr lang="de-DE" dirty="0" err="1" smtClean="0"/>
              <a:t>edit</a:t>
            </a:r>
            <a:r>
              <a:rPr lang="de-DE" dirty="0" smtClean="0"/>
              <a:t> Master text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32135" y="6276288"/>
            <a:ext cx="1168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3490231" y="6334780"/>
            <a:ext cx="2304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FLST</a:t>
            </a:r>
            <a:r>
              <a:rPr lang="en-US" sz="1400" smtClean="0">
                <a:solidFill>
                  <a:schemeClr val="tx1"/>
                </a:solidFill>
                <a:latin typeface="Arial"/>
                <a:cs typeface="Arial"/>
              </a:rPr>
              <a:t>: Speech</a:t>
            </a:r>
            <a:r>
              <a:rPr lang="en-US" sz="1400" baseline="0" smtClean="0">
                <a:solidFill>
                  <a:schemeClr val="tx1"/>
                </a:solidFill>
                <a:latin typeface="Arial"/>
                <a:cs typeface="Arial"/>
              </a:rPr>
              <a:t> Recognition</a:t>
            </a:r>
            <a:endParaRPr lang="en-US" sz="14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57200" y="6187056"/>
            <a:ext cx="8229600" cy="0"/>
          </a:xfrm>
          <a:prstGeom prst="line">
            <a:avLst/>
          </a:prstGeom>
          <a:noFill/>
          <a:ln w="38100">
            <a:solidFill>
              <a:srgbClr val="3E5F8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Arial" pitchFamily="-110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q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q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8699"/>
            <a:ext cx="9144000" cy="885712"/>
          </a:xfrm>
          <a:prstGeom prst="rect">
            <a:avLst/>
          </a:prstGeom>
          <a:solidFill>
            <a:srgbClr val="3E5F81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Click</a:t>
            </a:r>
            <a:r>
              <a:rPr lang="de-DE" dirty="0" smtClean="0"/>
              <a:t>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2808"/>
            <a:ext cx="8229600" cy="486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err="1" smtClean="0"/>
              <a:t>Click</a:t>
            </a:r>
            <a:r>
              <a:rPr lang="de-DE" dirty="0" smtClean="0"/>
              <a:t> to </a:t>
            </a:r>
            <a:r>
              <a:rPr lang="de-DE" dirty="0" err="1" smtClean="0"/>
              <a:t>edit</a:t>
            </a:r>
            <a:r>
              <a:rPr lang="de-DE" dirty="0" smtClean="0"/>
              <a:t> Master text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32135" y="6276288"/>
            <a:ext cx="1168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3490231" y="6334780"/>
            <a:ext cx="21364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Arial"/>
              </a:rPr>
              <a:t>FLST</a:t>
            </a:r>
            <a:r>
              <a:rPr lang="en-US" sz="1400" smtClean="0">
                <a:solidFill>
                  <a:prstClr val="black"/>
                </a:solidFill>
                <a:latin typeface="Arial"/>
                <a:cs typeface="Arial"/>
              </a:rPr>
              <a:t>: Speech</a:t>
            </a:r>
            <a:r>
              <a:rPr lang="en-US" sz="1400" baseline="0" smtClean="0">
                <a:solidFill>
                  <a:prstClr val="black"/>
                </a:solidFill>
                <a:latin typeface="Arial"/>
                <a:cs typeface="Arial"/>
              </a:rPr>
              <a:t> Synthesis</a:t>
            </a:r>
            <a:endParaRPr lang="en-US" sz="14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sz="1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57200" y="6187056"/>
            <a:ext cx="8229600" cy="0"/>
          </a:xfrm>
          <a:prstGeom prst="line">
            <a:avLst/>
          </a:prstGeom>
          <a:noFill/>
          <a:ln w="38100">
            <a:solidFill>
              <a:srgbClr val="3E5F8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solidFill>
                <a:prstClr val="black"/>
              </a:solidFill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65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q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q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media" Target="../media/media2.WAV"/><Relationship Id="rId4" Type="http://schemas.openxmlformats.org/officeDocument/2006/relationships/audio" Target="../media/media2.WAV"/><Relationship Id="rId5" Type="http://schemas.microsoft.com/office/2007/relationships/media" Target="../media/media3.WAV"/><Relationship Id="rId6" Type="http://schemas.openxmlformats.org/officeDocument/2006/relationships/audio" Target="../media/media3.WAV"/><Relationship Id="rId7" Type="http://schemas.openxmlformats.org/officeDocument/2006/relationships/slideLayout" Target="../slideLayouts/slideLayout2.xml"/><Relationship Id="rId8" Type="http://schemas.openxmlformats.org/officeDocument/2006/relationships/image" Target="../media/image6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9.xml.rels><?xml version="1.0" encoding="UTF-8" standalone="yes"?>
<Relationships xmlns="http://schemas.openxmlformats.org/package/2006/relationships"><Relationship Id="rId11" Type="http://schemas.microsoft.com/office/2007/relationships/media" Target="../media/media9.WAV"/><Relationship Id="rId12" Type="http://schemas.openxmlformats.org/officeDocument/2006/relationships/audio" Target="../media/media9.WAV"/><Relationship Id="rId13" Type="http://schemas.openxmlformats.org/officeDocument/2006/relationships/slideLayout" Target="../slideLayouts/slideLayout2.xml"/><Relationship Id="rId14" Type="http://schemas.openxmlformats.org/officeDocument/2006/relationships/image" Target="../media/image6.png"/><Relationship Id="rId1" Type="http://schemas.microsoft.com/office/2007/relationships/media" Target="../media/media4.WAV"/><Relationship Id="rId2" Type="http://schemas.openxmlformats.org/officeDocument/2006/relationships/audio" Target="../media/media4.WAV"/><Relationship Id="rId3" Type="http://schemas.microsoft.com/office/2007/relationships/media" Target="../media/media5.WAV"/><Relationship Id="rId4" Type="http://schemas.openxmlformats.org/officeDocument/2006/relationships/audio" Target="../media/media5.WAV"/><Relationship Id="rId5" Type="http://schemas.microsoft.com/office/2007/relationships/media" Target="../media/media6.WAV"/><Relationship Id="rId6" Type="http://schemas.openxmlformats.org/officeDocument/2006/relationships/audio" Target="../media/media6.WAV"/><Relationship Id="rId7" Type="http://schemas.microsoft.com/office/2007/relationships/media" Target="../media/media7.WAV"/><Relationship Id="rId8" Type="http://schemas.openxmlformats.org/officeDocument/2006/relationships/audio" Target="../media/media7.WAV"/><Relationship Id="rId9" Type="http://schemas.microsoft.com/office/2007/relationships/media" Target="../media/media8.WAV"/><Relationship Id="rId10" Type="http://schemas.openxmlformats.org/officeDocument/2006/relationships/audio" Target="../media/media8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70847"/>
          </a:xfrm>
        </p:spPr>
        <p:txBody>
          <a:bodyPr/>
          <a:lstStyle/>
          <a:p>
            <a:r>
              <a:rPr lang="en-US" smtClean="0"/>
              <a:t>FLST: Speech Recognition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2000" smtClean="0"/>
              <a:t>Bernd Möbius</a:t>
            </a:r>
          </a:p>
          <a:p>
            <a:r>
              <a:rPr lang="fi-FI" sz="2000" smtClean="0"/>
              <a:t>moebius@coli.uni-saarland.de</a:t>
            </a:r>
          </a:p>
          <a:p>
            <a:endParaRPr lang="fi-FI" sz="2000" smtClean="0"/>
          </a:p>
          <a:p>
            <a:r>
              <a:rPr lang="fi-FI" sz="2000" smtClean="0"/>
              <a:t>http://www.coli.uni-saarland.de/courses/FLST/2014/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Prosody in ASR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/>
              <a:t>Historical perspective</a:t>
            </a:r>
          </a:p>
          <a:p>
            <a:pPr lvl="1"/>
            <a:r>
              <a:rPr lang="en-US"/>
              <a:t>application domains for ASR</a:t>
            </a:r>
          </a:p>
          <a:p>
            <a:pPr lvl="2"/>
            <a:r>
              <a:rPr lang="en-US"/>
              <a:t>until mid/late 1990s:  information retrieval dialog</a:t>
            </a:r>
          </a:p>
          <a:p>
            <a:pPr lvl="2"/>
            <a:r>
              <a:rPr lang="en-US"/>
              <a:t>since then also: less restricted domains, free dialog</a:t>
            </a:r>
          </a:p>
          <a:p>
            <a:pPr lvl="1"/>
            <a:r>
              <a:rPr lang="en-US"/>
              <a:t>a chance to demonstrate the impact of prosody!</a:t>
            </a:r>
          </a:p>
          <a:p>
            <a:pPr lvl="2"/>
            <a:r>
              <a:rPr lang="en-US"/>
              <a:t>dialog turn segmentation</a:t>
            </a:r>
          </a:p>
          <a:p>
            <a:pPr lvl="2"/>
            <a:r>
              <a:rPr lang="en-US"/>
              <a:t>information structure</a:t>
            </a:r>
          </a:p>
          <a:p>
            <a:pPr lvl="2"/>
            <a:r>
              <a:rPr lang="en-US"/>
              <a:t>user state and affect</a:t>
            </a:r>
          </a:p>
          <a:p>
            <a:pPr lvl="1"/>
            <a:r>
              <a:rPr lang="en-US"/>
              <a:t>first end-to-end dialog system using prosody: </a:t>
            </a:r>
            <a:r>
              <a:rPr lang="en-US" smtClean="0"/>
              <a:t>Verbmobil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Role model systems: Verbmobil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199" y="1332808"/>
            <a:ext cx="8446957" cy="4867175"/>
          </a:xfrm>
        </p:spPr>
        <p:txBody>
          <a:bodyPr>
            <a:noAutofit/>
          </a:bodyPr>
          <a:lstStyle/>
          <a:p>
            <a:r>
              <a:rPr lang="en-US"/>
              <a:t>Architecture</a:t>
            </a:r>
          </a:p>
          <a:p>
            <a:pPr lvl="1"/>
            <a:r>
              <a:rPr lang="en-US"/>
              <a:t>multilingual prosody module: German, English, Japanese</a:t>
            </a:r>
          </a:p>
          <a:p>
            <a:pPr lvl="1"/>
            <a:r>
              <a:rPr lang="en-US"/>
              <a:t>common algorithms, shared features, separate data</a:t>
            </a:r>
          </a:p>
          <a:p>
            <a:pPr lvl="1"/>
            <a:r>
              <a:rPr lang="en-US"/>
              <a:t>input: speech signal, word hypotheses graph (WHG)</a:t>
            </a:r>
          </a:p>
          <a:p>
            <a:pPr lvl="1"/>
            <a:r>
              <a:rPr lang="en-US"/>
              <a:t>output: prosodically annotated WHG (prosody by word), feeding other dialog system components (incl. MT):</a:t>
            </a:r>
          </a:p>
          <a:p>
            <a:pPr lvl="2"/>
            <a:r>
              <a:rPr lang="en-US"/>
              <a:t>detected boundaries </a:t>
            </a:r>
            <a:r>
              <a:rPr lang="en-US" smtClean="0">
                <a:sym typeface="Symbol"/>
              </a:rPr>
              <a:t></a:t>
            </a:r>
            <a:r>
              <a:rPr lang="en-US" smtClean="0"/>
              <a:t> </a:t>
            </a:r>
            <a:r>
              <a:rPr lang="en-US"/>
              <a:t>dialog act </a:t>
            </a:r>
            <a:r>
              <a:rPr lang="en-US" smtClean="0"/>
              <a:t>segmentation, dialog </a:t>
            </a:r>
            <a:r>
              <a:rPr lang="en-US"/>
              <a:t>manager, deep syntactic analysis</a:t>
            </a:r>
          </a:p>
          <a:p>
            <a:pPr lvl="2"/>
            <a:r>
              <a:rPr lang="en-US"/>
              <a:t>detected phrase accents </a:t>
            </a:r>
            <a:r>
              <a:rPr lang="en-US">
                <a:sym typeface="Symbol"/>
              </a:rPr>
              <a:t> </a:t>
            </a:r>
            <a:r>
              <a:rPr lang="en-US" smtClean="0"/>
              <a:t> </a:t>
            </a:r>
            <a:r>
              <a:rPr lang="en-US"/>
              <a:t>semantic module</a:t>
            </a:r>
          </a:p>
          <a:p>
            <a:pPr lvl="2"/>
            <a:r>
              <a:rPr lang="en-US"/>
              <a:t>detected questions </a:t>
            </a:r>
            <a:r>
              <a:rPr lang="en-US">
                <a:sym typeface="Symbol"/>
              </a:rPr>
              <a:t> </a:t>
            </a:r>
            <a:r>
              <a:rPr lang="en-US" smtClean="0"/>
              <a:t> </a:t>
            </a:r>
            <a:r>
              <a:rPr lang="en-US"/>
              <a:t>semantic </a:t>
            </a:r>
            <a:r>
              <a:rPr lang="en-US" smtClean="0"/>
              <a:t>module, </a:t>
            </a:r>
            <a:r>
              <a:rPr lang="en-US"/>
              <a:t>dialog </a:t>
            </a:r>
            <a:r>
              <a:rPr lang="en-US" smtClean="0"/>
              <a:t>manager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Role model systems: SmartKom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/>
              <a:t>Beyond Verbmobil: (emotional) user state</a:t>
            </a:r>
          </a:p>
          <a:p>
            <a:pPr lvl="1"/>
            <a:r>
              <a:rPr lang="en-US"/>
              <a:t>architecture: input and output as in Verbmobil</a:t>
            </a:r>
          </a:p>
          <a:p>
            <a:pPr lvl="1"/>
            <a:r>
              <a:rPr lang="en-US" b="1">
                <a:solidFill>
                  <a:srgbClr val="0A8E49"/>
                </a:solidFill>
              </a:rPr>
              <a:t>prosodic events</a:t>
            </a:r>
            <a:r>
              <a:rPr lang="en-US"/>
              <a:t>: accents, boundaries, rising BTs</a:t>
            </a:r>
          </a:p>
          <a:p>
            <a:pPr lvl="1"/>
            <a:r>
              <a:rPr lang="en-US" b="1">
                <a:solidFill>
                  <a:srgbClr val="FF9900"/>
                </a:solidFill>
              </a:rPr>
              <a:t>user state</a:t>
            </a:r>
            <a:r>
              <a:rPr lang="en-US"/>
              <a:t> as a 7-/4-/2-class problem:</a:t>
            </a:r>
          </a:p>
          <a:p>
            <a:pPr lvl="2"/>
            <a:r>
              <a:rPr lang="en-US"/>
              <a:t>joyful (s/w), surprised, neutral, hesitant, angry (w/s)</a:t>
            </a:r>
          </a:p>
          <a:p>
            <a:pPr lvl="2"/>
            <a:r>
              <a:rPr lang="en-US"/>
              <a:t>joyful, neutral, hesitant, angry</a:t>
            </a:r>
          </a:p>
          <a:p>
            <a:pPr lvl="2"/>
            <a:r>
              <a:rPr lang="en-US"/>
              <a:t>angry vs. not angry</a:t>
            </a:r>
          </a:p>
          <a:p>
            <a:pPr lvl="1"/>
            <a:r>
              <a:rPr lang="en-US"/>
              <a:t>realistic user states evoked in WOZ experiments</a:t>
            </a:r>
          </a:p>
          <a:p>
            <a:pPr lvl="1"/>
            <a:r>
              <a:rPr lang="en-US"/>
              <a:t>large feature vector: 121 features (91 pros. + 30 </a:t>
            </a:r>
            <a:r>
              <a:rPr lang="en-US" smtClean="0"/>
              <a:t>POS</a:t>
            </a:r>
            <a:r>
              <a:rPr lang="en-US"/>
              <a:t>), different subsets for events and user </a:t>
            </a:r>
            <a:r>
              <a:rPr lang="en-US" smtClean="0"/>
              <a:t>state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SmartKom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966211"/>
            <a:ext cx="8229600" cy="4867175"/>
          </a:xfrm>
        </p:spPr>
        <p:txBody>
          <a:bodyPr>
            <a:normAutofit/>
          </a:bodyPr>
          <a:lstStyle/>
          <a:p>
            <a:r>
              <a:rPr lang="en-US"/>
              <a:t>Classification performance (% correct recog</a:t>
            </a:r>
            <a:r>
              <a:rPr lang="en-US" smtClean="0"/>
              <a:t>.)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13</a:t>
            </a:fld>
            <a:endParaRPr lang="en-US" dirty="0"/>
          </a:p>
        </p:txBody>
      </p:sp>
      <p:graphicFrame>
        <p:nvGraphicFramePr>
          <p:cNvPr id="5" name="Group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5385"/>
              </p:ext>
            </p:extLst>
          </p:nvPr>
        </p:nvGraphicFramePr>
        <p:xfrm>
          <a:off x="898525" y="1602699"/>
          <a:ext cx="5041900" cy="3529014"/>
        </p:xfrm>
        <a:graphic>
          <a:graphicData uri="http://schemas.openxmlformats.org/drawingml/2006/table">
            <a:tbl>
              <a:tblPr/>
              <a:tblGrid>
                <a:gridCol w="2592387"/>
                <a:gridCol w="1296988"/>
                <a:gridCol w="1152525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train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test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prominent words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81.0 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77.0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phrase boundaries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89.8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88.6</a:t>
                      </a:r>
                      <a:endParaRPr kumimoji="0" lang="de-DE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rising BT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72.0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66.4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user state (7)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*30.8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user state (4)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**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68.3</a:t>
                      </a:r>
                      <a:endParaRPr kumimoji="0" lang="de-DE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user state (2)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66.8</a:t>
                      </a:r>
                      <a:endParaRPr kumimoji="0" lang="de-DE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6" name="Text Box 55"/>
          <p:cNvSpPr txBox="1">
            <a:spLocks noChangeArrowheads="1"/>
          </p:cNvSpPr>
          <p:nvPr/>
        </p:nvSpPr>
        <p:spPr bwMode="auto">
          <a:xfrm>
            <a:off x="5811837" y="3690261"/>
            <a:ext cx="20181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    * leave one out</a:t>
            </a:r>
            <a:endParaRPr lang="de-DE" sz="2000"/>
          </a:p>
        </p:txBody>
      </p:sp>
      <p:sp>
        <p:nvSpPr>
          <p:cNvPr id="7" name="Text Box 64"/>
          <p:cNvSpPr txBox="1">
            <a:spLocks noChangeArrowheads="1"/>
          </p:cNvSpPr>
          <p:nvPr/>
        </p:nvSpPr>
        <p:spPr bwMode="auto">
          <a:xfrm>
            <a:off x="3922712" y="5203149"/>
            <a:ext cx="2016125" cy="396875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/>
              <a:t>prosodic events</a:t>
            </a:r>
            <a:endParaRPr lang="de-DE" sz="200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3275012" y="5634949"/>
            <a:ext cx="2491451" cy="40011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(emotional) user state</a:t>
            </a:r>
            <a:endParaRPr lang="de-DE" sz="2000"/>
          </a:p>
        </p:txBody>
      </p:sp>
      <p:sp>
        <p:nvSpPr>
          <p:cNvPr id="9" name="Text Box 73"/>
          <p:cNvSpPr txBox="1">
            <a:spLocks noChangeArrowheads="1"/>
          </p:cNvSpPr>
          <p:nvPr/>
        </p:nvSpPr>
        <p:spPr bwMode="auto">
          <a:xfrm>
            <a:off x="6011862" y="4195086"/>
            <a:ext cx="17011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** multimodal</a:t>
            </a:r>
            <a:endParaRPr lang="de-DE" sz="2000"/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6370637" y="5634949"/>
            <a:ext cx="23728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/>
              <a:t>[Zeisssler at al. 2006]</a:t>
            </a:r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Role model systems: SRI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/>
              <a:t>Acoustic feature space of prosodic events</a:t>
            </a:r>
          </a:p>
          <a:p>
            <a:pPr lvl="1"/>
            <a:r>
              <a:rPr lang="en-US"/>
              <a:t>similar to VM/SK approach: features derived from F0 contour, duration (phones, pauses, rate), energy </a:t>
            </a:r>
          </a:p>
          <a:p>
            <a:pPr lvl="1"/>
            <a:r>
              <a:rPr lang="en-US"/>
              <a:t>feature extraction by proprietary toolkit, but claimed to be feasible with standard software (Praat, Snack)</a:t>
            </a:r>
          </a:p>
          <a:p>
            <a:pPr lvl="1"/>
            <a:r>
              <a:rPr lang="en-US"/>
              <a:t>standard statistical classifiers</a:t>
            </a:r>
          </a:p>
          <a:p>
            <a:pPr lvl="1"/>
            <a:r>
              <a:rPr lang="en-US"/>
              <a:t>all models are probabilistic and trainable to tasks</a:t>
            </a:r>
          </a:p>
          <a:p>
            <a:pPr lvl="1"/>
            <a:r>
              <a:rPr lang="en-US"/>
              <a:t>integration of prosodic and lexical modeling</a:t>
            </a:r>
          </a:p>
          <a:p>
            <a:pPr lvl="1"/>
            <a:r>
              <a:rPr lang="en-US"/>
              <a:t>language-independent: English, Mandarin, </a:t>
            </a:r>
            <a:r>
              <a:rPr lang="en-US" smtClean="0"/>
              <a:t>Arabic</a:t>
            </a:r>
          </a:p>
          <a:p>
            <a:pPr marL="457200" lvl="1" indent="0">
              <a:buNone/>
            </a:pPr>
            <a:endParaRPr lang="en-US" smtClean="0"/>
          </a:p>
          <a:p>
            <a:pPr marL="0" indent="0" algn="ctr">
              <a:buNone/>
            </a:pPr>
            <a:r>
              <a:rPr lang="en-US" sz="2400" smtClean="0"/>
              <a:t>[</a:t>
            </a:r>
            <a:r>
              <a:rPr lang="en-US" sz="2400"/>
              <a:t>www.speech.sri.com/people/ees/prosody]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Parameters and functions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Analysis problem: many-to many mapping of parameters to </a:t>
            </a:r>
            <a:r>
              <a:rPr lang="en-US" smtClean="0"/>
              <a:t>functions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15</a:t>
            </a:fld>
            <a:endParaRPr lang="en-US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55650" y="2416175"/>
            <a:ext cx="3802063" cy="3046988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2400"/>
              <a:t>lexical tone</a:t>
            </a:r>
          </a:p>
          <a:p>
            <a:pPr algn="ctr"/>
            <a:r>
              <a:rPr lang="de-DE" sz="2400"/>
              <a:t>lexical stress, word accent</a:t>
            </a:r>
          </a:p>
          <a:p>
            <a:pPr algn="ctr"/>
            <a:r>
              <a:rPr lang="de-DE" sz="2400"/>
              <a:t>syllabic stress</a:t>
            </a:r>
          </a:p>
          <a:p>
            <a:pPr algn="ctr"/>
            <a:r>
              <a:rPr lang="de-DE" sz="2400"/>
              <a:t>accenting</a:t>
            </a:r>
          </a:p>
          <a:p>
            <a:pPr algn="ctr"/>
            <a:r>
              <a:rPr lang="de-DE" sz="2400"/>
              <a:t>prosodic phrasing</a:t>
            </a:r>
          </a:p>
          <a:p>
            <a:pPr algn="ctr"/>
            <a:r>
              <a:rPr lang="de-DE" sz="2400"/>
              <a:t>sentence mode</a:t>
            </a:r>
          </a:p>
          <a:p>
            <a:pPr algn="ctr"/>
            <a:r>
              <a:rPr lang="de-DE" sz="2400"/>
              <a:t>information structure</a:t>
            </a:r>
          </a:p>
          <a:p>
            <a:pPr algn="ctr"/>
            <a:r>
              <a:rPr lang="de-DE" sz="2400"/>
              <a:t>discourse structure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95963" y="4039066"/>
            <a:ext cx="2520950" cy="193899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2400"/>
              <a:t>speaking rate</a:t>
            </a:r>
          </a:p>
          <a:p>
            <a:pPr algn="ctr"/>
            <a:r>
              <a:rPr lang="de-DE" sz="2400"/>
              <a:t>pauses</a:t>
            </a:r>
          </a:p>
          <a:p>
            <a:pPr algn="ctr"/>
            <a:r>
              <a:rPr lang="de-DE" sz="2400"/>
              <a:t>rhythm</a:t>
            </a:r>
          </a:p>
          <a:p>
            <a:pPr algn="ctr"/>
            <a:r>
              <a:rPr lang="de-DE" sz="2400"/>
              <a:t>voice quality</a:t>
            </a:r>
          </a:p>
          <a:p>
            <a:pPr algn="ctr"/>
            <a:r>
              <a:rPr lang="de-DE" sz="2400"/>
              <a:t>phonation type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435600" y="1984375"/>
            <a:ext cx="2520950" cy="156966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2400"/>
              <a:t>F0</a:t>
            </a:r>
          </a:p>
          <a:p>
            <a:pPr algn="ctr"/>
            <a:r>
              <a:rPr lang="de-DE" sz="2400"/>
              <a:t>duration</a:t>
            </a:r>
          </a:p>
          <a:p>
            <a:pPr algn="ctr"/>
            <a:r>
              <a:rPr lang="de-DE" sz="2400"/>
              <a:t>intensity</a:t>
            </a:r>
          </a:p>
          <a:p>
            <a:pPr algn="ctr"/>
            <a:r>
              <a:rPr lang="de-DE" sz="2400"/>
              <a:t>spectral prop.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4643438" y="2703512"/>
            <a:ext cx="649287" cy="288925"/>
          </a:xfrm>
          <a:prstGeom prst="leftRightArrow">
            <a:avLst>
              <a:gd name="adj1" fmla="val 50000"/>
              <a:gd name="adj2" fmla="val 44945"/>
            </a:avLst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787900" y="4864100"/>
            <a:ext cx="649288" cy="288925"/>
          </a:xfrm>
          <a:prstGeom prst="leftRightArrow">
            <a:avLst>
              <a:gd name="adj1" fmla="val 50000"/>
              <a:gd name="adj2" fmla="val 44945"/>
            </a:avLst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5400000">
            <a:off x="6674142" y="3652088"/>
            <a:ext cx="485031" cy="288925"/>
          </a:xfrm>
          <a:prstGeom prst="leftRightArrow">
            <a:avLst>
              <a:gd name="adj1" fmla="val 50000"/>
              <a:gd name="adj2" fmla="val 39890"/>
            </a:avLst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-1" y="8699"/>
            <a:ext cx="9402164" cy="885712"/>
          </a:xfrm>
        </p:spPr>
        <p:txBody>
          <a:bodyPr/>
          <a:lstStyle/>
          <a:p>
            <a:r>
              <a:rPr lang="de-DE"/>
              <a:t>Prosody recognition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332808"/>
            <a:ext cx="8461948" cy="4867175"/>
          </a:xfrm>
        </p:spPr>
        <p:txBody>
          <a:bodyPr>
            <a:noAutofit/>
          </a:bodyPr>
          <a:lstStyle/>
          <a:p>
            <a:r>
              <a:rPr lang="en-US"/>
              <a:t>Some approaches to exploiting prosody for ASR</a:t>
            </a:r>
          </a:p>
          <a:p>
            <a:pPr lvl="1"/>
            <a:r>
              <a:rPr lang="en-US"/>
              <a:t>recognition of ToBI events </a:t>
            </a:r>
            <a:r>
              <a:rPr lang="en-US" sz="2000"/>
              <a:t>[Ostendorf &amp; Ross 1997, ToBI-Lite: Wightman et al. 2000]</a:t>
            </a:r>
            <a:endParaRPr lang="en-US"/>
          </a:p>
          <a:p>
            <a:pPr lvl="1"/>
            <a:r>
              <a:rPr lang="en-US"/>
              <a:t>resolving syntactic ambiguities using phrase breaks </a:t>
            </a:r>
            <a:r>
              <a:rPr lang="en-US" sz="2000"/>
              <a:t>[Hunt 1997]</a:t>
            </a:r>
            <a:endParaRPr lang="en-US"/>
          </a:p>
          <a:p>
            <a:pPr lvl="1"/>
            <a:r>
              <a:rPr lang="en-US"/>
              <a:t>analysis-by-synthesis detection of Fujisaki model parameters </a:t>
            </a:r>
            <a:r>
              <a:rPr lang="en-US" sz="2000"/>
              <a:t>[Hirose 1997; Nakai et al. 1997]</a:t>
            </a:r>
            <a:endParaRPr lang="en-US"/>
          </a:p>
          <a:p>
            <a:pPr lvl="1"/>
            <a:r>
              <a:rPr lang="en-US"/>
              <a:t>detection of phrase boundaries, sentence mode, and accents </a:t>
            </a:r>
            <a:r>
              <a:rPr lang="en-US" sz="2000"/>
              <a:t>[Verbmobil: Hess et al. 1997]</a:t>
            </a:r>
            <a:endParaRPr lang="en-US"/>
          </a:p>
          <a:p>
            <a:pPr lvl="1"/>
            <a:r>
              <a:rPr lang="en-US"/>
              <a:t>detection of prosodic events to support dialog manager </a:t>
            </a:r>
            <a:r>
              <a:rPr lang="en-US" sz="2000"/>
              <a:t>[Verbmobil, SmartKom: Batliner &amp; Nöth et al. 2000-2003</a:t>
            </a:r>
            <a:r>
              <a:rPr lang="en-US" sz="2000" smtClean="0"/>
              <a:t>]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36749" y="6272790"/>
            <a:ext cx="2193838" cy="365125"/>
          </a:xfrm>
        </p:spPr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Conclusion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Prosody is an integral part of natural speech</a:t>
            </a:r>
          </a:p>
          <a:p>
            <a:pPr lvl="1"/>
            <a:r>
              <a:rPr lang="en-US"/>
              <a:t>processed and used extensively by human listeners </a:t>
            </a:r>
          </a:p>
          <a:p>
            <a:r>
              <a:rPr lang="en-US"/>
              <a:t>Few ASR/ASU systems exploit prosodic structure</a:t>
            </a:r>
          </a:p>
          <a:p>
            <a:r>
              <a:rPr lang="en-US"/>
              <a:t>Prosody can play an important role in ASR</a:t>
            </a:r>
          </a:p>
          <a:p>
            <a:pPr lvl="1"/>
            <a:r>
              <a:rPr lang="en-US"/>
              <a:t>prosodic features are potentially useful on all levels of ASR/ASU systems, including affective user </a:t>
            </a:r>
            <a:r>
              <a:rPr lang="en-US" smtClean="0"/>
              <a:t>state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solidFill>
                  <a:srgbClr val="FFFFFF"/>
                </a:solidFill>
                <a:latin typeface="Tahoma" pitchFamily="34" charset="0"/>
              </a:rPr>
              <a:t>Human-machine dialog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18</a:t>
            </a:fld>
            <a:endParaRPr lang="en-US" dirty="0"/>
          </a:p>
        </p:txBody>
      </p:sp>
      <p:pic>
        <p:nvPicPr>
          <p:cNvPr id="5" name="Picture 7" descr="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2" y="941924"/>
            <a:ext cx="6702816" cy="5225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mtClean="0"/>
              <a:t>Thanks!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270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ASR and ASU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Automatic speech </a:t>
            </a:r>
            <a:r>
              <a:rPr lang="en-US" b="1">
                <a:solidFill>
                  <a:srgbClr val="3E5F81"/>
                </a:solidFill>
              </a:rPr>
              <a:t>recognition</a:t>
            </a:r>
          </a:p>
          <a:p>
            <a:pPr lvl="1"/>
            <a:r>
              <a:rPr lang="en-US"/>
              <a:t>recognition of words or word sequences</a:t>
            </a:r>
          </a:p>
          <a:p>
            <a:pPr lvl="1"/>
            <a:r>
              <a:rPr lang="en-US"/>
              <a:t>necessary basis for speech understanding and dialog systems </a:t>
            </a:r>
          </a:p>
          <a:p>
            <a:r>
              <a:rPr lang="en-US"/>
              <a:t>Automatic speech </a:t>
            </a:r>
            <a:r>
              <a:rPr lang="en-US" b="1">
                <a:solidFill>
                  <a:srgbClr val="FF9900"/>
                </a:solidFill>
              </a:rPr>
              <a:t>understanding</a:t>
            </a:r>
          </a:p>
          <a:p>
            <a:pPr lvl="1"/>
            <a:r>
              <a:rPr lang="en-US"/>
              <a:t>more directly connected with higher linguistic levels, such as syntax, semantics, and pragmatics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Structure of dialog systems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3</a:t>
            </a:fld>
            <a:endParaRPr lang="en-US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148263" y="1557338"/>
            <a:ext cx="1516062" cy="71437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feature extraction</a:t>
            </a:r>
            <a:endParaRPr lang="de-DE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372225" y="2636838"/>
            <a:ext cx="1516063" cy="714375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word recognition</a:t>
            </a:r>
            <a:endParaRPr lang="de-DE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372225" y="3933825"/>
            <a:ext cx="1516063" cy="714375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chemeClr val="accent1"/>
              </a:gs>
            </a:gsLst>
            <a:lin ang="18900000" scaled="1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syntactic analysis</a:t>
            </a:r>
            <a:endParaRPr lang="de-DE"/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4716463" y="5013325"/>
            <a:ext cx="1516062" cy="714375"/>
          </a:xfrm>
          <a:prstGeom prst="rect">
            <a:avLst/>
          </a:prstGeom>
          <a:solidFill>
            <a:srgbClr val="FFCC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semantic analysis</a:t>
            </a:r>
            <a:endParaRPr lang="de-DE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627313" y="5013325"/>
            <a:ext cx="1516062" cy="714375"/>
          </a:xfrm>
          <a:prstGeom prst="rect">
            <a:avLst/>
          </a:prstGeom>
          <a:solidFill>
            <a:srgbClr val="FFCC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pragmatic analysis</a:t>
            </a:r>
            <a:endParaRPr lang="de-DE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71550" y="3933825"/>
            <a:ext cx="1516063" cy="71437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dialog control</a:t>
            </a:r>
            <a:endParaRPr lang="de-DE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971550" y="2708275"/>
            <a:ext cx="1516063" cy="71437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answer generation</a:t>
            </a:r>
            <a:endParaRPr lang="de-DE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195513" y="1557338"/>
            <a:ext cx="1516062" cy="71437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speech synthesis</a:t>
            </a:r>
            <a:endParaRPr lang="de-DE"/>
          </a:p>
        </p:txBody>
      </p:sp>
      <p:pic>
        <p:nvPicPr>
          <p:cNvPr id="13" name="Picture 17" descr="pra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781300"/>
            <a:ext cx="2557463" cy="1347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18"/>
          <p:cNvSpPr>
            <a:spLocks noChangeShapeType="1"/>
          </p:cNvSpPr>
          <p:nvPr/>
        </p:nvSpPr>
        <p:spPr bwMode="auto">
          <a:xfrm flipV="1">
            <a:off x="4789488" y="1919288"/>
            <a:ext cx="0" cy="865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 flipV="1">
            <a:off x="4140200" y="1916113"/>
            <a:ext cx="0" cy="865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6" name="Line 21"/>
          <p:cNvSpPr>
            <a:spLocks noChangeShapeType="1"/>
          </p:cNvSpPr>
          <p:nvPr/>
        </p:nvSpPr>
        <p:spPr bwMode="auto">
          <a:xfrm flipH="1">
            <a:off x="3709988" y="1919288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4789488" y="1919288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8" name="Line 23"/>
          <p:cNvSpPr>
            <a:spLocks noChangeShapeType="1"/>
          </p:cNvSpPr>
          <p:nvPr/>
        </p:nvSpPr>
        <p:spPr bwMode="auto">
          <a:xfrm flipH="1">
            <a:off x="6659563" y="1916113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7092950" y="1916113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7092950" y="3357563"/>
            <a:ext cx="0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7092950" y="4652963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 flipH="1">
            <a:off x="6227763" y="5373688"/>
            <a:ext cx="865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3" name="Line 28"/>
          <p:cNvSpPr>
            <a:spLocks noChangeShapeType="1"/>
          </p:cNvSpPr>
          <p:nvPr/>
        </p:nvSpPr>
        <p:spPr bwMode="auto">
          <a:xfrm flipH="1">
            <a:off x="4140200" y="5373688"/>
            <a:ext cx="576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 flipH="1">
            <a:off x="1763713" y="5373688"/>
            <a:ext cx="86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5" name="Line 30"/>
          <p:cNvSpPr>
            <a:spLocks noChangeShapeType="1"/>
          </p:cNvSpPr>
          <p:nvPr/>
        </p:nvSpPr>
        <p:spPr bwMode="auto">
          <a:xfrm flipV="1">
            <a:off x="1763713" y="4652963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6" name="Line 31"/>
          <p:cNvSpPr>
            <a:spLocks noChangeShapeType="1"/>
          </p:cNvSpPr>
          <p:nvPr/>
        </p:nvSpPr>
        <p:spPr bwMode="auto">
          <a:xfrm flipV="1">
            <a:off x="1763713" y="3429000"/>
            <a:ext cx="0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7" name="Line 32"/>
          <p:cNvSpPr>
            <a:spLocks noChangeShapeType="1"/>
          </p:cNvSpPr>
          <p:nvPr/>
        </p:nvSpPr>
        <p:spPr bwMode="auto">
          <a:xfrm flipV="1">
            <a:off x="1763713" y="1916113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8" name="Line 33"/>
          <p:cNvSpPr>
            <a:spLocks noChangeShapeType="1"/>
          </p:cNvSpPr>
          <p:nvPr/>
        </p:nvSpPr>
        <p:spPr bwMode="auto">
          <a:xfrm>
            <a:off x="1763713" y="1916113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7380288" y="5589588"/>
            <a:ext cx="644525" cy="3968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ASU</a:t>
            </a:r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7456488" y="1412875"/>
            <a:ext cx="635000" cy="396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ASR</a:t>
            </a:r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900113" y="1484313"/>
            <a:ext cx="650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NLG</a:t>
            </a:r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Acoustic analysis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332808"/>
            <a:ext cx="4984230" cy="4867175"/>
          </a:xfrm>
        </p:spPr>
        <p:txBody>
          <a:bodyPr>
            <a:normAutofit/>
          </a:bodyPr>
          <a:lstStyle/>
          <a:p>
            <a:r>
              <a:rPr lang="en-US" sz="2400"/>
              <a:t>Feature extraction</a:t>
            </a:r>
          </a:p>
          <a:p>
            <a:pPr lvl="1"/>
            <a:r>
              <a:rPr lang="en-US" sz="2000"/>
              <a:t>utterance is analyzed as a sequence of 10 ms frames</a:t>
            </a:r>
          </a:p>
          <a:p>
            <a:pPr lvl="1"/>
            <a:r>
              <a:rPr lang="en-US" sz="2000"/>
              <a:t>in each frame, spectral information is coded as a feature vector (MFCC, here: 12 coefficients)</a:t>
            </a:r>
          </a:p>
          <a:p>
            <a:pPr lvl="2"/>
            <a:r>
              <a:rPr lang="en-US"/>
              <a:t>MFCC = mel frequency     cepstral coefficients</a:t>
            </a:r>
          </a:p>
          <a:p>
            <a:pPr lvl="2"/>
            <a:r>
              <a:rPr lang="en-US"/>
              <a:t>typically </a:t>
            </a:r>
            <a:r>
              <a:rPr lang="en-US" smtClean="0"/>
              <a:t>13 </a:t>
            </a:r>
            <a:r>
              <a:rPr lang="en-US"/>
              <a:t>static and  </a:t>
            </a:r>
            <a:r>
              <a:rPr lang="en-US" smtClean="0"/>
              <a:t>              26 dynamic features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4</a:t>
            </a:fld>
            <a:endParaRPr lang="en-US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748" y="1018383"/>
            <a:ext cx="2843212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973" y="3466308"/>
            <a:ext cx="5867400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Acoustic analysis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Word recognition</a:t>
            </a:r>
          </a:p>
          <a:p>
            <a:pPr lvl="1"/>
            <a:r>
              <a:rPr lang="en-US"/>
              <a:t>acoustic model (HMM): probabilities of sequences of feature vectors, given a sequence of words</a:t>
            </a:r>
          </a:p>
          <a:p>
            <a:pPr lvl="1"/>
            <a:r>
              <a:rPr lang="en-US"/>
              <a:t>stochastic language model: probabilities of word </a:t>
            </a:r>
            <a:r>
              <a:rPr lang="en-US" smtClean="0"/>
              <a:t>sequences</a:t>
            </a:r>
          </a:p>
          <a:p>
            <a:pPr marL="457200" lvl="1" indent="0">
              <a:buNone/>
            </a:pPr>
            <a:r>
              <a:rPr lang="en-US" smtClean="0">
                <a:sym typeface="Symbol"/>
              </a:rPr>
              <a:t> </a:t>
            </a:r>
            <a:r>
              <a:rPr lang="en-US" smtClean="0"/>
              <a:t>n-best </a:t>
            </a:r>
            <a:r>
              <a:rPr lang="en-US"/>
              <a:t>word sequences (word hypotheses graphs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Word hypotheses graph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6</a:t>
            </a:fld>
            <a:endParaRPr lang="en-US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804025" y="5658006"/>
            <a:ext cx="16500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000"/>
              <a:t>[Kompe 1997]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049494"/>
            <a:ext cx="8101012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Linguistic analysis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Syntactic analysis</a:t>
            </a:r>
          </a:p>
          <a:p>
            <a:pPr lvl="1"/>
            <a:r>
              <a:rPr lang="en-US"/>
              <a:t>finds optimal word sequence(s) w.r.t. word recognition scores and syntactic rules / constraints</a:t>
            </a:r>
          </a:p>
          <a:p>
            <a:pPr lvl="1"/>
            <a:r>
              <a:rPr lang="en-US"/>
              <a:t>determine phrase structure in word sequence</a:t>
            </a:r>
          </a:p>
          <a:p>
            <a:pPr lvl="1"/>
            <a:r>
              <a:rPr lang="en-US"/>
              <a:t>relies on grammar rules and syntactic parsing</a:t>
            </a:r>
          </a:p>
          <a:p>
            <a:r>
              <a:rPr lang="en-US"/>
              <a:t>Semantic analysis</a:t>
            </a:r>
          </a:p>
          <a:p>
            <a:pPr lvl="1"/>
            <a:r>
              <a:rPr lang="en-US"/>
              <a:t>utterance interpretation (w/o context/domain info)</a:t>
            </a:r>
          </a:p>
          <a:p>
            <a:r>
              <a:rPr lang="en-US"/>
              <a:t>Pragmatic analysis</a:t>
            </a:r>
          </a:p>
          <a:p>
            <a:pPr lvl="1"/>
            <a:r>
              <a:rPr lang="en-US"/>
              <a:t>disambiguation and anaphora resolution (context info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Relevance of prosody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000"/>
              <a:t>Output of a standard ASR system: WHG</a:t>
            </a:r>
          </a:p>
          <a:p>
            <a:pPr lvl="1"/>
            <a:r>
              <a:rPr lang="en-US" sz="2600"/>
              <a:t>sequences of words without punctuation and prosody</a:t>
            </a:r>
          </a:p>
          <a:p>
            <a:pPr marL="457200" lvl="1" indent="0">
              <a:buNone/>
            </a:pPr>
            <a:r>
              <a:rPr lang="en-US" smtClean="0"/>
              <a:t>    </a:t>
            </a:r>
            <a:r>
              <a:rPr lang="en-US" sz="2600" i="1" smtClean="0"/>
              <a:t>ja </a:t>
            </a:r>
            <a:r>
              <a:rPr lang="en-US" sz="2600" i="1"/>
              <a:t>zur not geht's auch am samstag</a:t>
            </a:r>
            <a:endParaRPr lang="en-US" i="1"/>
          </a:p>
          <a:p>
            <a:r>
              <a:rPr lang="en-US" sz="3000"/>
              <a:t>Alternative realizations with prosody</a:t>
            </a:r>
          </a:p>
          <a:p>
            <a:pPr marL="457200" lvl="1" indent="0">
              <a:buNone/>
            </a:pPr>
            <a:r>
              <a:rPr lang="en-US" smtClean="0"/>
              <a:t>(</a:t>
            </a:r>
            <a:r>
              <a:rPr lang="en-US"/>
              <a:t>1) </a:t>
            </a:r>
            <a:r>
              <a:rPr lang="en-US" sz="2600">
                <a:solidFill>
                  <a:schemeClr val="accent6"/>
                </a:solidFill>
              </a:rPr>
              <a:t>Ja,</a:t>
            </a:r>
            <a:r>
              <a:rPr lang="en-US" sz="2600"/>
              <a:t> </a:t>
            </a:r>
            <a:r>
              <a:rPr lang="en-US" sz="2600">
                <a:solidFill>
                  <a:srgbClr val="0A8E49"/>
                </a:solidFill>
              </a:rPr>
              <a:t>zur Not geht's auch am Samstag.</a:t>
            </a:r>
            <a:endParaRPr lang="en-US">
              <a:solidFill>
                <a:srgbClr val="0A8E49"/>
              </a:solidFill>
            </a:endParaRPr>
          </a:p>
          <a:p>
            <a:pPr marL="457200" lvl="1" indent="0">
              <a:buNone/>
            </a:pPr>
            <a:r>
              <a:rPr lang="en-US" smtClean="0"/>
              <a:t>     </a:t>
            </a:r>
            <a:r>
              <a:rPr lang="en-US" sz="2200"/>
              <a:t>'Yes, if necessary it will also be possible on Saturday.'</a:t>
            </a:r>
            <a:endParaRPr lang="en-US"/>
          </a:p>
          <a:p>
            <a:pPr marL="457200" lvl="1" indent="0">
              <a:buNone/>
            </a:pPr>
            <a:r>
              <a:rPr lang="en-US" smtClean="0"/>
              <a:t>(</a:t>
            </a:r>
            <a:r>
              <a:rPr lang="en-US"/>
              <a:t>2) </a:t>
            </a:r>
            <a:r>
              <a:rPr lang="en-US" sz="2600">
                <a:solidFill>
                  <a:schemeClr val="accent6"/>
                </a:solidFill>
              </a:rPr>
              <a:t>Ja, zur Not.</a:t>
            </a:r>
            <a:r>
              <a:rPr lang="en-US" sz="2600"/>
              <a:t> </a:t>
            </a:r>
            <a:r>
              <a:rPr lang="en-US" sz="2600">
                <a:solidFill>
                  <a:srgbClr val="0A8E49"/>
                </a:solidFill>
              </a:rPr>
              <a:t>Geht's auch am Samstag?</a:t>
            </a:r>
            <a:endParaRPr lang="en-US">
              <a:solidFill>
                <a:srgbClr val="0A8E49"/>
              </a:solidFill>
            </a:endParaRPr>
          </a:p>
          <a:p>
            <a:pPr marL="457200" lvl="1" indent="0">
              <a:buNone/>
            </a:pPr>
            <a:r>
              <a:rPr lang="en-US" smtClean="0"/>
              <a:t>    </a:t>
            </a:r>
            <a:r>
              <a:rPr lang="en-US" sz="2200" smtClean="0"/>
              <a:t> </a:t>
            </a:r>
            <a:r>
              <a:rPr lang="en-US" sz="2200"/>
              <a:t>'Yes, if absolutely necessary. Will it also be possible on Sat?'</a:t>
            </a:r>
            <a:endParaRPr lang="en-US"/>
          </a:p>
          <a:p>
            <a:pPr marL="457200" lvl="1" indent="0">
              <a:buNone/>
            </a:pPr>
            <a:r>
              <a:rPr lang="en-US" smtClean="0"/>
              <a:t>(</a:t>
            </a:r>
            <a:r>
              <a:rPr lang="en-US" sz="2600"/>
              <a:t>3) - (12) …</a:t>
            </a:r>
            <a:endParaRPr lang="en-US"/>
          </a:p>
          <a:p>
            <a:r>
              <a:rPr lang="en-US" sz="3000"/>
              <a:t>… </a:t>
            </a:r>
            <a:r>
              <a:rPr lang="en-US" sz="3000" smtClean="0"/>
              <a:t>not </a:t>
            </a:r>
            <a:r>
              <a:rPr lang="en-US" sz="3000"/>
              <a:t>only in contrived examples!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5" name="not_2222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893" y="2391452"/>
            <a:ext cx="24447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not_2224.wav">
            <a:hlinkClick r:id="" action="ppaction://media"/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893" y="3395709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not_2223.wav">
            <a:hlinkClick r:id="" action="ppaction://media"/>
          </p:cNvPr>
          <p:cNvPicPr>
            <a:picLocks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892" y="4206771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75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10000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58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10000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/>
              <a:t>Relevance of </a:t>
            </a:r>
            <a:r>
              <a:rPr lang="de-DE" smtClean="0"/>
              <a:t>prosody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/>
              <a:t>Prosodic structure</a:t>
            </a:r>
          </a:p>
          <a:p>
            <a:pPr lvl="1"/>
            <a:r>
              <a:rPr lang="en-US" sz="2600"/>
              <a:t>sentence mode:</a:t>
            </a:r>
          </a:p>
          <a:p>
            <a:pPr marL="457200" lvl="1" indent="0">
              <a:buNone/>
            </a:pPr>
            <a:r>
              <a:rPr lang="en-US"/>
              <a:t>	  </a:t>
            </a:r>
            <a:r>
              <a:rPr lang="en-US" sz="2200" i="1"/>
              <a:t>Treffen wir uns bei Ihnen?</a:t>
            </a:r>
            <a:r>
              <a:rPr lang="en-US" sz="2200"/>
              <a:t>   'Do we meet at your place?'</a:t>
            </a:r>
          </a:p>
          <a:p>
            <a:pPr marL="457200" lvl="1" indent="0">
              <a:buNone/>
            </a:pPr>
            <a:r>
              <a:rPr lang="en-US" sz="2200"/>
              <a:t>	  </a:t>
            </a:r>
            <a:r>
              <a:rPr lang="en-US" sz="2200" i="1"/>
              <a:t>Treffen wir uns bei Ihnen!</a:t>
            </a:r>
            <a:r>
              <a:rPr lang="en-US" sz="2200"/>
              <a:t>    'Let's meet at your place!'</a:t>
            </a:r>
          </a:p>
          <a:p>
            <a:pPr lvl="1"/>
            <a:r>
              <a:rPr lang="en-US" sz="2600"/>
              <a:t>phrase boundaries:</a:t>
            </a:r>
          </a:p>
          <a:p>
            <a:pPr marL="457200" lvl="1" indent="0">
              <a:buNone/>
            </a:pPr>
            <a:r>
              <a:rPr lang="en-US"/>
              <a:t>	  </a:t>
            </a:r>
            <a:r>
              <a:rPr lang="en-US" sz="2200" i="1"/>
              <a:t>Fünfter geht bei mir, nicht aber neunzehnter.</a:t>
            </a:r>
            <a:endParaRPr lang="en-US" i="1"/>
          </a:p>
          <a:p>
            <a:pPr marL="457200" lvl="1" indent="0" algn="r">
              <a:buNone/>
            </a:pPr>
            <a:r>
              <a:rPr lang="en-US" sz="2200"/>
              <a:t>'The fifth is possible for me, but not the nineteenth.'</a:t>
            </a:r>
          </a:p>
          <a:p>
            <a:pPr marL="457200" lvl="1" indent="0">
              <a:buNone/>
            </a:pPr>
            <a:r>
              <a:rPr lang="en-US" sz="2200" smtClean="0"/>
              <a:t>	  </a:t>
            </a:r>
            <a:r>
              <a:rPr lang="en-US" sz="2200" i="1"/>
              <a:t>Fünfter geht bei mir nicht, aber neunzehnter.</a:t>
            </a:r>
          </a:p>
          <a:p>
            <a:pPr marL="457200" lvl="1" indent="0" algn="r">
              <a:buNone/>
            </a:pPr>
            <a:r>
              <a:rPr lang="en-US" sz="2200"/>
              <a:t>'The fifth is not possible for me, but the nineteenth is.'</a:t>
            </a:r>
          </a:p>
          <a:p>
            <a:pPr lvl="1"/>
            <a:r>
              <a:rPr lang="en-US" sz="2600"/>
              <a:t>accents</a:t>
            </a:r>
            <a:r>
              <a:rPr lang="en-US"/>
              <a:t>:</a:t>
            </a:r>
          </a:p>
          <a:p>
            <a:pPr marL="457200" lvl="1" indent="0">
              <a:buNone/>
            </a:pPr>
            <a:r>
              <a:rPr lang="en-US"/>
              <a:t>	 </a:t>
            </a:r>
            <a:r>
              <a:rPr lang="en-US" sz="2200"/>
              <a:t> </a:t>
            </a:r>
            <a:r>
              <a:rPr lang="en-US" sz="2200" i="1"/>
              <a:t>Ich fahre doch nach Hamburg.</a:t>
            </a:r>
            <a:r>
              <a:rPr lang="en-US" sz="2200"/>
              <a:t> </a:t>
            </a:r>
            <a:r>
              <a:rPr lang="en-US" sz="2200" smtClean="0"/>
              <a:t>   </a:t>
            </a:r>
            <a:r>
              <a:rPr lang="en-US" sz="2200"/>
              <a:t>'I will go to H (as you know).'</a:t>
            </a:r>
          </a:p>
          <a:p>
            <a:pPr marL="457200" lvl="1" indent="0">
              <a:buNone/>
            </a:pPr>
            <a:r>
              <a:rPr lang="en-US" sz="2200"/>
              <a:t>	  </a:t>
            </a:r>
            <a:r>
              <a:rPr lang="en-US" sz="2200" i="1"/>
              <a:t>Ich fahre DOCH nach Hamburg.</a:t>
            </a:r>
            <a:r>
              <a:rPr lang="en-US" sz="2200"/>
              <a:t> </a:t>
            </a:r>
            <a:r>
              <a:rPr lang="en-US" sz="2200" smtClean="0"/>
              <a:t>           </a:t>
            </a:r>
            <a:r>
              <a:rPr lang="en-US" sz="2200"/>
              <a:t>'I will go to H after all</a:t>
            </a:r>
            <a:r>
              <a:rPr lang="en-US" sz="2200" smtClean="0"/>
              <a:t>.'</a:t>
            </a:r>
            <a:endParaRPr lang="en-US" sz="2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9</a:t>
            </a:fld>
            <a:endParaRPr lang="en-US" dirty="0"/>
          </a:p>
        </p:txBody>
      </p:sp>
      <p:pic>
        <p:nvPicPr>
          <p:cNvPr id="5" name="tref2222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59" y="2276474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tref2223.wav">
            <a:hlinkClick r:id="" action="ppaction://media"/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58" y="2598398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fuen2222.wav">
            <a:hlinkClick r:id="" action="ppaction://media"/>
          </p:cNvPr>
          <p:cNvPicPr>
            <a:picLocks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57" y="3378200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fuen2223.wav">
            <a:hlinkClick r:id="" action="ppaction://media"/>
          </p:cNvPr>
          <p:cNvPicPr>
            <a:picLocks noChangeAspect="1" noChangeArrowheads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56" y="4048125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hamb2222.wav">
            <a:hlinkClick r:id="" action="ppaction://media"/>
          </p:cNvPr>
          <p:cNvPicPr>
            <a:picLocks noChangeAspect="1" noChangeArrowheads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59" y="5126819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hamb2223.wav">
            <a:hlinkClick r:id="" action="ppaction://media"/>
          </p:cNvPr>
          <p:cNvPicPr>
            <a:picLocks noChangeAspect="1" noChangeArrowheads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847" y="5500245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83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9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36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10000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81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100000"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94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100000"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217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100000"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224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100000"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973</Words>
  <Application>Microsoft Macintosh PowerPoint</Application>
  <PresentationFormat>On-screen Show (4:3)</PresentationFormat>
  <Paragraphs>187</Paragraphs>
  <Slides>19</Slides>
  <Notes>0</Notes>
  <HiddenSlides>0</HiddenSlides>
  <MMClips>9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1_Office Theme</vt:lpstr>
      <vt:lpstr>FLST: Speech Recognition</vt:lpstr>
      <vt:lpstr>ASR and ASU</vt:lpstr>
      <vt:lpstr>Structure of dialog systems</vt:lpstr>
      <vt:lpstr>Acoustic analysis</vt:lpstr>
      <vt:lpstr>Acoustic analysis</vt:lpstr>
      <vt:lpstr>Word hypotheses graph</vt:lpstr>
      <vt:lpstr>Linguistic analysis</vt:lpstr>
      <vt:lpstr>Relevance of prosody</vt:lpstr>
      <vt:lpstr>Relevance of prosody</vt:lpstr>
      <vt:lpstr>Prosody in ASR</vt:lpstr>
      <vt:lpstr>Role model systems: Verbmobil</vt:lpstr>
      <vt:lpstr>Role model systems: SmartKom</vt:lpstr>
      <vt:lpstr>SmartKom</vt:lpstr>
      <vt:lpstr>Role model systems: SRI</vt:lpstr>
      <vt:lpstr>Parameters and functions</vt:lpstr>
      <vt:lpstr>Prosody recognition</vt:lpstr>
      <vt:lpstr>Conclusion</vt:lpstr>
      <vt:lpstr>Human-machine dialog</vt:lpstr>
      <vt:lpstr> </vt:lpstr>
    </vt:vector>
  </TitlesOfParts>
  <Company>Saarland 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FLST: Linguistics Foundation I</dc:title>
  <dc:creator>Francesca</dc:creator>
  <cp:lastModifiedBy>Francesca Delogu</cp:lastModifiedBy>
  <cp:revision>124</cp:revision>
  <dcterms:created xsi:type="dcterms:W3CDTF">2011-09-29T12:32:00Z</dcterms:created>
  <dcterms:modified xsi:type="dcterms:W3CDTF">2015-01-23T10:13:39Z</dcterms:modified>
</cp:coreProperties>
</file>