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6" r:id="rId1"/>
  </p:sldMasterIdLst>
  <p:notesMasterIdLst>
    <p:notesMasterId r:id="rId19"/>
  </p:notesMasterIdLst>
  <p:handoutMasterIdLst>
    <p:handoutMasterId r:id="rId20"/>
  </p:handoutMasterIdLst>
  <p:sldIdLst>
    <p:sldId id="318" r:id="rId2"/>
    <p:sldId id="312" r:id="rId3"/>
    <p:sldId id="339" r:id="rId4"/>
    <p:sldId id="333" r:id="rId5"/>
    <p:sldId id="327" r:id="rId6"/>
    <p:sldId id="326" r:id="rId7"/>
    <p:sldId id="328" r:id="rId8"/>
    <p:sldId id="329" r:id="rId9"/>
    <p:sldId id="331" r:id="rId10"/>
    <p:sldId id="330" r:id="rId11"/>
    <p:sldId id="340" r:id="rId12"/>
    <p:sldId id="332" r:id="rId13"/>
    <p:sldId id="334" r:id="rId14"/>
    <p:sldId id="335" r:id="rId15"/>
    <p:sldId id="336" r:id="rId16"/>
    <p:sldId id="337" r:id="rId17"/>
    <p:sldId id="338" r:id="rId18"/>
  </p:sldIdLst>
  <p:sldSz cx="9144000" cy="6858000" type="screen4x3"/>
  <p:notesSz cx="6858000" cy="9144000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19406B"/>
    <a:srgbClr val="5D75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94660"/>
  </p:normalViewPr>
  <p:slideViewPr>
    <p:cSldViewPr snapToObjects="1">
      <p:cViewPr varScale="1">
        <p:scale>
          <a:sx n="37" d="100"/>
          <a:sy n="37" d="100"/>
        </p:scale>
        <p:origin x="98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C811333-F980-8A45-95A5-B23679795947}" type="datetimeFigureOut">
              <a:rPr lang="de-DE"/>
              <a:pPr/>
              <a:t>15.09.2026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948D411-649F-0A46-BF28-2D67E08F1D35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10839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7BF29A4-1A0B-F644-B593-20668C394250}" type="datetimeFigureOut">
              <a:rPr lang="de-DE"/>
              <a:pPr/>
              <a:t>15.09.2026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0"/>
            <a:r>
              <a:rPr lang="de-DE"/>
              <a:t>Zweite Ebene</a:t>
            </a:r>
          </a:p>
          <a:p>
            <a:pPr lvl="0"/>
            <a:r>
              <a:rPr lang="de-DE"/>
              <a:t>Dritte Ebene</a:t>
            </a:r>
          </a:p>
          <a:p>
            <a:pPr lvl="0"/>
            <a:r>
              <a:rPr lang="de-DE"/>
              <a:t>Vierte Ebene</a:t>
            </a:r>
          </a:p>
          <a:p>
            <a:pPr lv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A28AA1BB-16BE-E248-B43C-3D6CFF117666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66454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83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86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316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70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6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7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257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968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83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31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7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7"/>
          <p:cNvSpPr/>
          <p:nvPr userDrawn="1"/>
        </p:nvSpPr>
        <p:spPr>
          <a:xfrm>
            <a:off x="0" y="6335713"/>
            <a:ext cx="9144000" cy="5222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Geneva" charset="0"/>
              <a:cs typeface="Geneva" charset="0"/>
            </a:endParaRPr>
          </a:p>
        </p:txBody>
      </p:sp>
      <p:cxnSp>
        <p:nvCxnSpPr>
          <p:cNvPr id="6" name="Gerade Verbindung 8"/>
          <p:cNvCxnSpPr/>
          <p:nvPr userDrawn="1"/>
        </p:nvCxnSpPr>
        <p:spPr>
          <a:xfrm rot="5400000">
            <a:off x="960438" y="6596063"/>
            <a:ext cx="522287" cy="1587"/>
          </a:xfrm>
          <a:prstGeom prst="line">
            <a:avLst/>
          </a:prstGeom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9"/>
          <p:cNvCxnSpPr/>
          <p:nvPr userDrawn="1"/>
        </p:nvCxnSpPr>
        <p:spPr>
          <a:xfrm rot="5400000">
            <a:off x="6911975" y="6596063"/>
            <a:ext cx="522287" cy="1588"/>
          </a:xfrm>
          <a:prstGeom prst="line">
            <a:avLst/>
          </a:prstGeom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hteck 10"/>
          <p:cNvSpPr/>
          <p:nvPr userDrawn="1"/>
        </p:nvSpPr>
        <p:spPr>
          <a:xfrm>
            <a:off x="0" y="0"/>
            <a:ext cx="9144000" cy="839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Geneva" charset="0"/>
              <a:cs typeface="Geneva" charset="0"/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 rot="5400000">
            <a:off x="798513" y="428625"/>
            <a:ext cx="846138" cy="1587"/>
          </a:xfrm>
          <a:prstGeom prst="line">
            <a:avLst/>
          </a:prstGeom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12"/>
          <p:cNvSpPr/>
          <p:nvPr userDrawn="1"/>
        </p:nvSpPr>
        <p:spPr>
          <a:xfrm>
            <a:off x="0" y="838200"/>
            <a:ext cx="9144000" cy="53975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Geneva" charset="0"/>
              <a:cs typeface="Geneva" charset="0"/>
            </a:endParaRPr>
          </a:p>
        </p:txBody>
      </p:sp>
      <p:pic>
        <p:nvPicPr>
          <p:cNvPr id="11" name="Bild 15" descr="haupt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1403672" cy="58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4"/>
          <p:cNvSpPr>
            <a:spLocks noChangeArrowheads="1"/>
          </p:cNvSpPr>
          <p:nvPr userDrawn="1"/>
        </p:nvSpPr>
        <p:spPr bwMode="auto">
          <a:xfrm flipH="1">
            <a:off x="0" y="6310313"/>
            <a:ext cx="9151938" cy="539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100000">
                <a:srgbClr val="A6A6A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latin typeface="Calibri" charset="0"/>
              <a:ea typeface="+mn-ea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99592" y="1537200"/>
            <a:ext cx="7486608" cy="1812423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cs typeface="Verdana"/>
              </a:defRPr>
            </a:lvl1pPr>
          </a:lstStyle>
          <a:p>
            <a:r>
              <a:rPr lang="de-DE" dirty="0"/>
              <a:t>Segmentale Variabilität und</a:t>
            </a:r>
            <a:br>
              <a:rPr lang="de-DE" dirty="0"/>
            </a:br>
            <a:r>
              <a:rPr lang="de-DE" dirty="0"/>
              <a:t>Informationsdichte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2743200" y="3429000"/>
            <a:ext cx="5643000" cy="1981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cs typeface="Verdan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Habilitationskolloquium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070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09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p3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mp3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mp3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p3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2.mp3"/><Relationship Id="rId11" Type="http://schemas.openxmlformats.org/officeDocument/2006/relationships/image" Target="../media/image8.png"/><Relationship Id="rId5" Type="http://schemas.microsoft.com/office/2007/relationships/media" Target="../media/media2.mp3"/><Relationship Id="rId10" Type="http://schemas.openxmlformats.org/officeDocument/2006/relationships/image" Target="../media/image7.png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1.mp3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audio" Target="../media/media12.mp3"/><Relationship Id="rId5" Type="http://schemas.microsoft.com/office/2007/relationships/media" Target="../media/media12.mp3"/><Relationship Id="rId4" Type="http://schemas.openxmlformats.org/officeDocument/2006/relationships/audio" Target="../media/media11.mp3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14.wav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Einführung</a:t>
            </a:r>
            <a:endParaRPr lang="en-GB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429000"/>
            <a:ext cx="7846648" cy="266429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Bistra Andreeva</a:t>
            </a:r>
          </a:p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Proseminar Prosodie</a:t>
            </a:r>
          </a:p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WS2026/2027</a:t>
            </a:r>
            <a:b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andreeva@lst.uni-saarland.de</a:t>
            </a:r>
          </a:p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http://www.coli.uni-saarland.de/~andreeva/</a:t>
            </a:r>
          </a:p>
          <a:p>
            <a:pPr algn="ctr"/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F3732F1-C842-4F2A-925D-A48EC10254AF}"/>
              </a:ext>
            </a:extLst>
          </p:cNvPr>
          <p:cNvSpPr txBox="1"/>
          <p:nvPr/>
        </p:nvSpPr>
        <p:spPr>
          <a:xfrm>
            <a:off x="2051720" y="188640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Peters, J. (2014). Intonation. Heidelberg: Winter. (S. 1-8)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6724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9104" y="3068960"/>
            <a:ext cx="8064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ist Intonation? </a:t>
            </a:r>
            <a:endParaRPr lang="en-GB" altLang="en-GB" sz="40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de-DE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935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404664"/>
            <a:ext cx="8064896" cy="6900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Intonation im engeren Sinne: </a:t>
            </a:r>
            <a:endParaRPr lang="en-GB" altLang="en-GB" sz="28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70000"/>
              </a:spcBef>
            </a:pPr>
            <a:r>
              <a:rPr lang="en-GB" altLang="en-GB" sz="2800" i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Tonhöhenmuster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der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Sprache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die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Sprecher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systematisch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benutzen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wodurch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die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Äußerung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kommunikativen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Inhalt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gewinnt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70000"/>
              </a:spcBef>
            </a:pPr>
            <a:endParaRPr lang="de-DE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70000"/>
              </a:spcBef>
            </a:pP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Intonation im weiteren Sinne (Prosodie): </a:t>
            </a:r>
            <a:endParaRPr lang="en-GB" altLang="en-GB" sz="28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70000"/>
              </a:spcBef>
            </a:pPr>
            <a:r>
              <a:rPr lang="en-GB" altLang="en-GB" sz="2800" i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Prominenzunterschiede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zwischen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Silben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Unterschiede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Dauer, 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Lautheit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Vorhandensein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Nicht-Vorhandensein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von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Tonhöhenbewegungen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Betonung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Akzent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alt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Rhythmus</a:t>
            </a:r>
            <a:r>
              <a:rPr lang="en-GB" alt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71500" indent="-571500">
              <a:buFontTx/>
              <a:buChar char="-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20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404664"/>
            <a:ext cx="80648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Intonation: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Die Melodie der Sprache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variabel;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Variation ist nicht beliebig;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intonatorische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Gestalt einer Äußerung kann kommunikativ relevant sein.</a:t>
            </a:r>
          </a:p>
          <a:p>
            <a:pPr marL="571500" indent="-571500">
              <a:buFontTx/>
              <a:buChar char="-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87624" y="3284984"/>
            <a:ext cx="6552728" cy="1440160"/>
            <a:chOff x="467544" y="836712"/>
            <a:chExt cx="8097230" cy="208823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836712"/>
              <a:ext cx="8097230" cy="208823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755576" y="980728"/>
              <a:ext cx="864096" cy="9001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997" y="4832230"/>
            <a:ext cx="5260323" cy="1621106"/>
          </a:xfrm>
          <a:prstGeom prst="rect">
            <a:avLst/>
          </a:prstGeom>
        </p:spPr>
      </p:pic>
      <p:pic>
        <p:nvPicPr>
          <p:cNvPr id="7" name="1_1-1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56944" y="3382640"/>
            <a:ext cx="406400" cy="406400"/>
          </a:xfrm>
          <a:prstGeom prst="rect">
            <a:avLst/>
          </a:prstGeom>
        </p:spPr>
      </p:pic>
      <p:pic>
        <p:nvPicPr>
          <p:cNvPr id="8" name="1_1-1b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56944" y="5061332"/>
            <a:ext cx="406400" cy="4064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87624" y="3140968"/>
            <a:ext cx="6552728" cy="33123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97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_1-1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56944" y="3178595"/>
            <a:ext cx="406400" cy="406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8388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Intonation: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Die Melodie der Sprache.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nicht an dem Wortlaut gebunden;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verschiedener Wortlaut, gleicher Tonhöhenverlauf unter Bezug auf abstrakte Formmerkmale;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kommunikativ relevant – die fallende Kontur;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Kommunikativ irrelevant - wie tief die Kontur fällt.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87624" y="3178594"/>
            <a:ext cx="6552728" cy="32747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732" y="4791817"/>
            <a:ext cx="5364596" cy="1589511"/>
          </a:xfrm>
          <a:prstGeom prst="rect">
            <a:avLst/>
          </a:prstGeom>
        </p:spPr>
      </p:pic>
      <p:pic>
        <p:nvPicPr>
          <p:cNvPr id="11" name="1_1-2b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56944" y="4941075"/>
            <a:ext cx="406400" cy="4064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259632" y="3284984"/>
            <a:ext cx="6480720" cy="1440160"/>
            <a:chOff x="1187624" y="3079274"/>
            <a:chExt cx="6552728" cy="1440160"/>
          </a:xfrm>
        </p:grpSpPr>
        <p:grpSp>
          <p:nvGrpSpPr>
            <p:cNvPr id="6" name="Group 5"/>
            <p:cNvGrpSpPr/>
            <p:nvPr/>
          </p:nvGrpSpPr>
          <p:grpSpPr>
            <a:xfrm>
              <a:off x="1187624" y="3079274"/>
              <a:ext cx="6552728" cy="1440160"/>
              <a:chOff x="467544" y="836712"/>
              <a:chExt cx="8097230" cy="2088232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544" y="836712"/>
                <a:ext cx="8097230" cy="2088232"/>
              </a:xfrm>
              <a:prstGeom prst="rect">
                <a:avLst/>
              </a:prstGeom>
            </p:spPr>
          </p:pic>
          <p:sp>
            <p:nvSpPr>
              <p:cNvPr id="5" name="Rectangle 4"/>
              <p:cNvSpPr/>
              <p:nvPr/>
            </p:nvSpPr>
            <p:spPr>
              <a:xfrm>
                <a:off x="755576" y="980728"/>
                <a:ext cx="864096" cy="9001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1420715" y="3717032"/>
              <a:ext cx="699274" cy="8024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1_1-1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56944" y="3372326"/>
            <a:ext cx="406400" cy="406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20715" y="3799354"/>
            <a:ext cx="991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98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5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981" y="3248054"/>
            <a:ext cx="5260323" cy="162110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810820"/>
            <a:ext cx="5328592" cy="16868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8388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Intonation: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Die Melodie der Sprache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nicht an dem Wortlaut gebunden;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verschiedener Wortlaut, gleicher Tonhöhenverlauf unter Bezug auf abstrakte Formmerkmale;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steigend-fallend auf der Akzentsilbe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steigend am Äußerungsende.</a:t>
            </a:r>
            <a:endParaRPr lang="en-GB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87624" y="3248054"/>
            <a:ext cx="6552728" cy="32052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420715" y="3799354"/>
            <a:ext cx="9910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1_1-1b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12928" y="3477156"/>
            <a:ext cx="406400" cy="406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483768" y="4077072"/>
            <a:ext cx="60116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1_1-3b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012928" y="5211649"/>
            <a:ext cx="406400" cy="4064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4932040" y="3356992"/>
            <a:ext cx="576064" cy="14279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156176" y="4945336"/>
            <a:ext cx="432048" cy="14279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6372200" y="3356992"/>
            <a:ext cx="432048" cy="14279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6660232" y="4953362"/>
            <a:ext cx="288032" cy="14279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33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5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404664"/>
            <a:ext cx="83884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Intonationskontur: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Alle Tonhöhenverläufe, die in einer Sprache die gleichen Funktionen erfüllen und die gleichen abstrakten Formmerkmale aufweisen.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fallende Kontur;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fallend-steigende Kontur;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sprachspezifisch: welche Intonationskonturen, ihre phonetische Realisierung und ihre komm. Funktion.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55576" y="3931983"/>
            <a:ext cx="7474344" cy="2210545"/>
            <a:chOff x="755576" y="3931983"/>
            <a:chExt cx="7474344" cy="221054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55576" y="5301208"/>
              <a:ext cx="7474344" cy="84132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5576" y="3931983"/>
              <a:ext cx="7416824" cy="888243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5220072" y="3931983"/>
              <a:ext cx="360040" cy="18732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835696" y="4005064"/>
              <a:ext cx="360040" cy="18732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0" name="1_1-2b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20072" y="4198192"/>
            <a:ext cx="406400" cy="406400"/>
          </a:xfrm>
          <a:prstGeom prst="rect">
            <a:avLst/>
          </a:prstGeom>
        </p:spPr>
      </p:pic>
      <p:pic>
        <p:nvPicPr>
          <p:cNvPr id="31" name="1_1-1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72208" y="4221088"/>
            <a:ext cx="406400" cy="406400"/>
          </a:xfrm>
          <a:prstGeom prst="rect">
            <a:avLst/>
          </a:prstGeom>
        </p:spPr>
      </p:pic>
      <p:pic>
        <p:nvPicPr>
          <p:cNvPr id="32" name="1_1-1b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72208" y="5602064"/>
            <a:ext cx="406400" cy="406400"/>
          </a:xfrm>
          <a:prstGeom prst="rect">
            <a:avLst/>
          </a:prstGeom>
        </p:spPr>
      </p:pic>
      <p:pic>
        <p:nvPicPr>
          <p:cNvPr id="33" name="1_1-3b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220072" y="5567496"/>
            <a:ext cx="406400" cy="406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9552" y="3861048"/>
            <a:ext cx="8064896" cy="25922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347864" y="3931983"/>
            <a:ext cx="1224136" cy="8882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7524328" y="3933056"/>
            <a:ext cx="432048" cy="8882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3474752" y="5277061"/>
            <a:ext cx="1097248" cy="8882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579208" y="5277061"/>
            <a:ext cx="449176" cy="8882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55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5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77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65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404664"/>
            <a:ext cx="8388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Intonationskontur: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Folge von Tönen, die durch lokale Tonhöhenbewegungen oder Tonhöhenstufen realisiert werden.</a:t>
            </a:r>
          </a:p>
          <a:p>
            <a:pPr marL="571500" indent="-571500">
              <a:buFontTx/>
              <a:buChar char="-"/>
            </a:pP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intonatorische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Töne (postlexikalisch);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lexikalische Töne (gebunden an Wörter oder Morpheme):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780928"/>
            <a:ext cx="1872208" cy="3008014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925452" y="6087544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Wereon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Self-published work by </a:t>
            </a:r>
            <a:r>
              <a:rPr lang="en-GB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Wereon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CC BY-SA 3.0, https://commons.wikimedia.org/w/index.php?curid=1234099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6176" y="3371508"/>
            <a:ext cx="1656184" cy="156966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 1	55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 2	35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 3	214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 4	51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3648" y="3841884"/>
            <a:ext cx="1944216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Mandarin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927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164" y="1675382"/>
            <a:ext cx="1270738" cy="17536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08" y="1675382"/>
            <a:ext cx="1474056" cy="17536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874" y="1677829"/>
            <a:ext cx="1651959" cy="17663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683503"/>
            <a:ext cx="1092449" cy="1765702"/>
          </a:xfrm>
          <a:prstGeom prst="rect">
            <a:avLst/>
          </a:prstGeom>
        </p:spPr>
      </p:pic>
      <p:pic>
        <p:nvPicPr>
          <p:cNvPr id="13" name="FourMandarinTones.og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06724" y="5229200"/>
            <a:ext cx="406400" cy="406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6908" y="3789040"/>
            <a:ext cx="135481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Mutter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87824" y="3789040"/>
            <a:ext cx="135481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Hanf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20072" y="3789040"/>
            <a:ext cx="135481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Pferd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92280" y="3789040"/>
            <a:ext cx="194421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schimpfen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23728" y="623731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https://en.wikipedia.org/wiki/Tone_(linguistics)</a:t>
            </a:r>
          </a:p>
        </p:txBody>
      </p:sp>
    </p:spTree>
    <p:extLst>
      <p:ext uri="{BB962C8B-B14F-4D97-AF65-F5344CB8AC3E}">
        <p14:creationId xmlns:p14="http://schemas.microsoft.com/office/powerpoint/2010/main" val="408002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404664"/>
            <a:ext cx="83884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Tx/>
              <a:buChar char="-"/>
            </a:pP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Intonationssprachen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(Deutsch, Englisch, Russisch, Bulgarisch, Italienisch etc.);</a:t>
            </a:r>
          </a:p>
          <a:p>
            <a:pPr marL="571500" indent="-571500">
              <a:buFontTx/>
              <a:buChar char="-"/>
            </a:pP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Tonsprachen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(Mandarin-Chinesisch, Thailändisch, Hausa, Yoruba);</a:t>
            </a:r>
          </a:p>
          <a:p>
            <a:pPr marL="571500" indent="-571500">
              <a:buFontTx/>
              <a:buChar char="-"/>
            </a:pP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Tonakzentsprachen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 (Litauisch, Kroatisch, Dialekte in Norwegen und Schweden, südniederfränkische und mittelfränkische Dialekte)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3847430"/>
            <a:ext cx="8064896" cy="23898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V="1">
            <a:off x="656134" y="4783534"/>
            <a:ext cx="620712" cy="178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GB">
              <a:latin typeface="+mj-lt"/>
            </a:endParaRPr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>
            <a:off x="656134" y="5359598"/>
            <a:ext cx="620712" cy="0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+mj-lt"/>
            </a:endParaRP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4572000" y="5815682"/>
            <a:ext cx="4419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5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1"/>
              </a:buClr>
              <a:buSzPct val="8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endParaRPr lang="de-DE" altLang="en-US" sz="2000"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03" t="49164" r="43629" b="30592"/>
          <a:stretch>
            <a:fillRect/>
          </a:stretch>
        </p:blipFill>
        <p:spPr bwMode="auto">
          <a:xfrm>
            <a:off x="4109094" y="4077072"/>
            <a:ext cx="4351338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1276846" y="4537397"/>
            <a:ext cx="1381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de-DE" altLang="en-US">
                <a:latin typeface="+mj-lt"/>
                <a:cs typeface="Calibri" panose="020F0502020204030204" pitchFamily="34" charset="0"/>
              </a:rPr>
              <a:t>Akzent 1 </a:t>
            </a: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2555776" y="4537397"/>
            <a:ext cx="752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de-DE" altLang="en-US" dirty="0">
                <a:latin typeface="+mj-lt"/>
                <a:cs typeface="Calibri" panose="020F0502020204030204" pitchFamily="34" charset="0"/>
              </a:rPr>
              <a:t>Ente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1259632" y="5072335"/>
            <a:ext cx="13811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de-DE" altLang="en-US" dirty="0">
                <a:latin typeface="+mj-lt"/>
                <a:cs typeface="Calibri" panose="020F0502020204030204" pitchFamily="34" charset="0"/>
              </a:rPr>
              <a:t>Akzent 2 </a:t>
            </a:r>
          </a:p>
        </p:txBody>
      </p:sp>
      <p:sp>
        <p:nvSpPr>
          <p:cNvPr id="24" name="Text Box 16"/>
          <p:cNvSpPr txBox="1">
            <a:spLocks noChangeArrowheads="1"/>
          </p:cNvSpPr>
          <p:nvPr/>
        </p:nvSpPr>
        <p:spPr bwMode="auto">
          <a:xfrm>
            <a:off x="2584847" y="5071566"/>
            <a:ext cx="835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de-DE" altLang="en-US" dirty="0">
                <a:latin typeface="+mj-lt"/>
                <a:cs typeface="Calibri" panose="020F0502020204030204" pitchFamily="34" charset="0"/>
              </a:rPr>
              <a:t>Geist</a:t>
            </a:r>
          </a:p>
        </p:txBody>
      </p:sp>
      <p:pic>
        <p:nvPicPr>
          <p:cNvPr id="8" name="Sv-anden_anden.og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27352" y="5647630"/>
            <a:ext cx="406400" cy="406400"/>
          </a:xfrm>
          <a:prstGeom prst="rect">
            <a:avLst/>
          </a:prstGeom>
        </p:spPr>
      </p:pic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304800" y="6408738"/>
            <a:ext cx="86756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5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lr>
                <a:schemeClr val="tx1"/>
              </a:buClr>
              <a:buSzPct val="80000"/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de-DE" altLang="en-US" sz="1800" i="1" dirty="0">
                <a:ea typeface="ＭＳ Ｐゴシック" panose="020B0600070205080204" pitchFamily="34" charset="-128"/>
                <a:cs typeface="Times New Roman" panose="02020603050405020304" pitchFamily="18" charset="0"/>
              </a:rPr>
              <a:t>http://www.ling.lu.se/conference/fonetik2006/pdf/ambrazaitis_bruce_fon06.pdf</a:t>
            </a:r>
          </a:p>
        </p:txBody>
      </p:sp>
    </p:spTree>
    <p:extLst>
      <p:ext uri="{BB962C8B-B14F-4D97-AF65-F5344CB8AC3E}">
        <p14:creationId xmlns:p14="http://schemas.microsoft.com/office/powerpoint/2010/main" val="186232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79104" y="3068960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Phrasierung, Akzentzuweisung und Konturwahl </a:t>
            </a:r>
            <a:endParaRPr lang="en-GB" altLang="en-GB" sz="40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de-DE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086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AD5D52D2-7B97-4D52-9E9E-8E0E7F659938}"/>
              </a:ext>
            </a:extLst>
          </p:cNvPr>
          <p:cNvGrpSpPr/>
          <p:nvPr/>
        </p:nvGrpSpPr>
        <p:grpSpPr>
          <a:xfrm>
            <a:off x="539552" y="4000913"/>
            <a:ext cx="8064896" cy="3676134"/>
            <a:chOff x="539552" y="4005063"/>
            <a:chExt cx="8064896" cy="3785191"/>
          </a:xfrm>
        </p:grpSpPr>
        <p:pic>
          <p:nvPicPr>
            <p:cNvPr id="17" name="Picture 1">
              <a:extLst>
                <a:ext uri="{FF2B5EF4-FFF2-40B4-BE49-F238E27FC236}">
                  <a16:creationId xmlns:a16="http://schemas.microsoft.com/office/drawing/2014/main" id="{96C684A4-F2E6-4DA9-B399-89CC648C89D4}"/>
                </a:ext>
              </a:extLst>
            </p:cNvPr>
            <p:cNvPicPr/>
            <p:nvPr/>
          </p:nvPicPr>
          <p:blipFill rotWithShape="1">
            <a:blip r:embed="rId4"/>
            <a:srcRect l="37800" t="49143" r="21414" b="17034"/>
            <a:stretch/>
          </p:blipFill>
          <p:spPr bwMode="auto">
            <a:xfrm>
              <a:off x="647564" y="4005064"/>
              <a:ext cx="7848872" cy="378519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5B7AE46-1677-48FA-85E2-2C13F09FFD35}"/>
                </a:ext>
              </a:extLst>
            </p:cNvPr>
            <p:cNvSpPr/>
            <p:nvPr/>
          </p:nvSpPr>
          <p:spPr>
            <a:xfrm>
              <a:off x="1187624" y="4221088"/>
              <a:ext cx="432048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39552" y="4005063"/>
              <a:ext cx="8064896" cy="14130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55576" y="404664"/>
            <a:ext cx="83884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Phrasierung: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Einteilung von Äußerungen in Abschnitten, die für  die lautliche oder prosodische Gestaltung relevant sind.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Intonationsphrase (IP);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28FAA7F-32E5-4B37-8B5F-41EF28F0F7CB}"/>
              </a:ext>
            </a:extLst>
          </p:cNvPr>
          <p:cNvSpPr/>
          <p:nvPr/>
        </p:nvSpPr>
        <p:spPr>
          <a:xfrm>
            <a:off x="755576" y="5445224"/>
            <a:ext cx="7740860" cy="2231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1_2-4a">
            <a:hlinkClick r:id="" action="ppaction://media"/>
            <a:extLst>
              <a:ext uri="{FF2B5EF4-FFF2-40B4-BE49-F238E27FC236}">
                <a16:creationId xmlns:a16="http://schemas.microsoft.com/office/drawing/2014/main" id="{CA3A22BE-1526-4445-B891-CBEA5550AD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1224" y="409064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54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AD5D52D2-7B97-4D52-9E9E-8E0E7F659938}"/>
              </a:ext>
            </a:extLst>
          </p:cNvPr>
          <p:cNvGrpSpPr/>
          <p:nvPr/>
        </p:nvGrpSpPr>
        <p:grpSpPr>
          <a:xfrm>
            <a:off x="539552" y="2777203"/>
            <a:ext cx="8064896" cy="3676133"/>
            <a:chOff x="539552" y="2744616"/>
            <a:chExt cx="8064896" cy="3785190"/>
          </a:xfrm>
        </p:grpSpPr>
        <p:pic>
          <p:nvPicPr>
            <p:cNvPr id="17" name="Picture 1">
              <a:extLst>
                <a:ext uri="{FF2B5EF4-FFF2-40B4-BE49-F238E27FC236}">
                  <a16:creationId xmlns:a16="http://schemas.microsoft.com/office/drawing/2014/main" id="{96C684A4-F2E6-4DA9-B399-89CC648C89D4}"/>
                </a:ext>
              </a:extLst>
            </p:cNvPr>
            <p:cNvPicPr/>
            <p:nvPr/>
          </p:nvPicPr>
          <p:blipFill rotWithShape="1">
            <a:blip r:embed="rId4"/>
            <a:srcRect l="37800" t="49143" r="21414" b="17034"/>
            <a:stretch/>
          </p:blipFill>
          <p:spPr bwMode="auto">
            <a:xfrm>
              <a:off x="647564" y="2744616"/>
              <a:ext cx="7848872" cy="378519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5B7AE46-1677-48FA-85E2-2C13F09FFD35}"/>
                </a:ext>
              </a:extLst>
            </p:cNvPr>
            <p:cNvSpPr/>
            <p:nvPr/>
          </p:nvSpPr>
          <p:spPr>
            <a:xfrm>
              <a:off x="1187624" y="4221088"/>
              <a:ext cx="432048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39552" y="4005063"/>
              <a:ext cx="8064896" cy="14130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Rechteck 1">
            <a:extLst>
              <a:ext uri="{FF2B5EF4-FFF2-40B4-BE49-F238E27FC236}">
                <a16:creationId xmlns:a16="http://schemas.microsoft.com/office/drawing/2014/main" id="{C90D6294-BDDE-45C1-84DC-36DC7421397C}"/>
              </a:ext>
            </a:extLst>
          </p:cNvPr>
          <p:cNvSpPr/>
          <p:nvPr/>
        </p:nvSpPr>
        <p:spPr>
          <a:xfrm>
            <a:off x="251520" y="2420888"/>
            <a:ext cx="8784976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8A00D87-CFD7-47D0-9F31-A3768DCD217E}"/>
              </a:ext>
            </a:extLst>
          </p:cNvPr>
          <p:cNvSpPr/>
          <p:nvPr/>
        </p:nvSpPr>
        <p:spPr>
          <a:xfrm>
            <a:off x="403920" y="5445224"/>
            <a:ext cx="8784976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1_2-4b">
            <a:hlinkClick r:id="" action="ppaction://media"/>
            <a:extLst>
              <a:ext uri="{FF2B5EF4-FFF2-40B4-BE49-F238E27FC236}">
                <a16:creationId xmlns:a16="http://schemas.microsoft.com/office/drawing/2014/main" id="{AE2BFEB9-E223-4597-8A40-A068820387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4394" y="4099972"/>
            <a:ext cx="406400" cy="406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83884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Akzentzuweisung: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An welchen Einheiten einer IP die zugehörige Intonationskontur verankert wird. 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 der Verlagerung der Akzentstelle wird  nicht unbedingt die Intonationskontur gewechselt.</a:t>
            </a:r>
          </a:p>
          <a:p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3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AD5D52D2-7B97-4D52-9E9E-8E0E7F659938}"/>
              </a:ext>
            </a:extLst>
          </p:cNvPr>
          <p:cNvGrpSpPr/>
          <p:nvPr/>
        </p:nvGrpSpPr>
        <p:grpSpPr>
          <a:xfrm>
            <a:off x="539552" y="1556792"/>
            <a:ext cx="8064896" cy="3816841"/>
            <a:chOff x="539552" y="1488003"/>
            <a:chExt cx="8064896" cy="3930072"/>
          </a:xfrm>
        </p:grpSpPr>
        <p:pic>
          <p:nvPicPr>
            <p:cNvPr id="17" name="Picture 1">
              <a:extLst>
                <a:ext uri="{FF2B5EF4-FFF2-40B4-BE49-F238E27FC236}">
                  <a16:creationId xmlns:a16="http://schemas.microsoft.com/office/drawing/2014/main" id="{96C684A4-F2E6-4DA9-B399-89CC648C89D4}"/>
                </a:ext>
              </a:extLst>
            </p:cNvPr>
            <p:cNvPicPr/>
            <p:nvPr/>
          </p:nvPicPr>
          <p:blipFill rotWithShape="1">
            <a:blip r:embed="rId4"/>
            <a:srcRect l="37800" t="49143" r="21414" b="17034"/>
            <a:stretch/>
          </p:blipFill>
          <p:spPr bwMode="auto">
            <a:xfrm>
              <a:off x="647564" y="1488003"/>
              <a:ext cx="7848872" cy="378519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E5B7AE46-1677-48FA-85E2-2C13F09FFD35}"/>
                </a:ext>
              </a:extLst>
            </p:cNvPr>
            <p:cNvSpPr/>
            <p:nvPr/>
          </p:nvSpPr>
          <p:spPr>
            <a:xfrm>
              <a:off x="1187624" y="4221088"/>
              <a:ext cx="432048" cy="5040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39552" y="4005063"/>
              <a:ext cx="8064896" cy="14130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55576" y="404664"/>
            <a:ext cx="8388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Konturwahl: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auf welcher Art Akzentsilben hervorgehoben werden.</a:t>
            </a:r>
          </a:p>
          <a:p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C90D6294-BDDE-45C1-84DC-36DC7421397C}"/>
              </a:ext>
            </a:extLst>
          </p:cNvPr>
          <p:cNvSpPr/>
          <p:nvPr/>
        </p:nvSpPr>
        <p:spPr>
          <a:xfrm>
            <a:off x="359024" y="1445017"/>
            <a:ext cx="8784976" cy="2488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1_2-4c">
            <a:hlinkClick r:id="" action="ppaction://media"/>
            <a:extLst>
              <a:ext uri="{FF2B5EF4-FFF2-40B4-BE49-F238E27FC236}">
                <a16:creationId xmlns:a16="http://schemas.microsoft.com/office/drawing/2014/main" id="{4D703107-2F6C-4FD0-9C9D-A5E764F686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3212" y="404949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F5CDD50-B24B-4DC8-B45F-0CB082A7F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899" y="4022838"/>
            <a:ext cx="7055145" cy="2313476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C90D6294-BDDE-45C1-84DC-36DC7421397C}"/>
              </a:ext>
            </a:extLst>
          </p:cNvPr>
          <p:cNvSpPr/>
          <p:nvPr/>
        </p:nvSpPr>
        <p:spPr>
          <a:xfrm>
            <a:off x="251520" y="2420888"/>
            <a:ext cx="8784976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755576" y="404664"/>
            <a:ext cx="83884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Akzentzuweisung: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An welchen Einheiten einer IP die zugehörige Intonationskontur verankert wird. 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Wortakzent: welche Silben können hervorgehoben werden.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syntaktischer  Akzent (=Satzakzent): welche Silben sollen hervorgehoben werden.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phonologischer Akzent (=Akzenttyp): in welcher Form sollen diese Silben hervorgehoben werden</a:t>
            </a:r>
          </a:p>
          <a:p>
            <a:pPr marL="571500" indent="-571500">
              <a:buFontTx/>
              <a:buChar char="-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410032E-84F1-436C-AB8C-E8501A44EA2D}"/>
              </a:ext>
            </a:extLst>
          </p:cNvPr>
          <p:cNvSpPr/>
          <p:nvPr/>
        </p:nvSpPr>
        <p:spPr>
          <a:xfrm>
            <a:off x="1115616" y="4022838"/>
            <a:ext cx="7143428" cy="23134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901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C90D6294-BDDE-45C1-84DC-36DC7421397C}"/>
              </a:ext>
            </a:extLst>
          </p:cNvPr>
          <p:cNvSpPr/>
          <p:nvPr/>
        </p:nvSpPr>
        <p:spPr>
          <a:xfrm>
            <a:off x="251520" y="2420888"/>
            <a:ext cx="8784976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755576" y="404664"/>
            <a:ext cx="83884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Akzentzuweisung: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phonologischer Akzent (=Akzenttyp): in welcher Form sollen diese Silben hervorgehoben werden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Tonhöhenakzente (pitch 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accents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emphatische Akzente – können auch auf Silben vorkommen, die keinen syntaktischen Akzent tragen</a:t>
            </a:r>
          </a:p>
          <a:p>
            <a:pPr marL="571500" indent="-571500">
              <a:buFontTx/>
              <a:buChar char="-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410032E-84F1-436C-AB8C-E8501A44EA2D}"/>
              </a:ext>
            </a:extLst>
          </p:cNvPr>
          <p:cNvSpPr/>
          <p:nvPr/>
        </p:nvSpPr>
        <p:spPr>
          <a:xfrm>
            <a:off x="1115616" y="4022838"/>
            <a:ext cx="7143428" cy="23134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B9E171E8-5300-4B6F-ADF0-64560373D0B4}"/>
              </a:ext>
            </a:extLst>
          </p:cNvPr>
          <p:cNvPicPr/>
          <p:nvPr/>
        </p:nvPicPr>
        <p:blipFill rotWithShape="1">
          <a:blip r:embed="rId8"/>
          <a:srcRect l="22956" t="38829" r="32490" b="38415"/>
          <a:stretch/>
        </p:blipFill>
        <p:spPr bwMode="auto">
          <a:xfrm>
            <a:off x="1259632" y="4192814"/>
            <a:ext cx="6912768" cy="20444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CD54D750-A695-46B9-A8B6-BD6DEDD8D400}"/>
              </a:ext>
            </a:extLst>
          </p:cNvPr>
          <p:cNvSpPr/>
          <p:nvPr/>
        </p:nvSpPr>
        <p:spPr>
          <a:xfrm>
            <a:off x="1475656" y="4365104"/>
            <a:ext cx="504056" cy="440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46959FF0-A98A-4E59-932A-104A9866D4DA}"/>
              </a:ext>
            </a:extLst>
          </p:cNvPr>
          <p:cNvSpPr/>
          <p:nvPr/>
        </p:nvSpPr>
        <p:spPr>
          <a:xfrm>
            <a:off x="5004048" y="4284379"/>
            <a:ext cx="504056" cy="440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6B22161-D77B-4783-A385-FCA7284B1936}"/>
              </a:ext>
            </a:extLst>
          </p:cNvPr>
          <p:cNvSpPr/>
          <p:nvPr/>
        </p:nvSpPr>
        <p:spPr>
          <a:xfrm>
            <a:off x="1475656" y="5364499"/>
            <a:ext cx="504056" cy="440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1_2-6a">
            <a:hlinkClick r:id="" action="ppaction://media"/>
            <a:extLst>
              <a:ext uri="{FF2B5EF4-FFF2-40B4-BE49-F238E27FC236}">
                <a16:creationId xmlns:a16="http://schemas.microsoft.com/office/drawing/2014/main" id="{0DE2985A-B811-45A9-8463-8EB99BD1F7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72456" y="4444360"/>
            <a:ext cx="406400" cy="406400"/>
          </a:xfrm>
          <a:prstGeom prst="rect">
            <a:avLst/>
          </a:prstGeom>
        </p:spPr>
      </p:pic>
      <p:pic>
        <p:nvPicPr>
          <p:cNvPr id="14" name="1_2-6b">
            <a:hlinkClick r:id="" action="ppaction://media"/>
            <a:extLst>
              <a:ext uri="{FF2B5EF4-FFF2-40B4-BE49-F238E27FC236}">
                <a16:creationId xmlns:a16="http://schemas.microsoft.com/office/drawing/2014/main" id="{1F63C41A-3454-45EE-A865-34A0E19849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22428" y="4428411"/>
            <a:ext cx="406400" cy="406400"/>
          </a:xfrm>
          <a:prstGeom prst="rect">
            <a:avLst/>
          </a:prstGeom>
        </p:spPr>
      </p:pic>
      <p:pic>
        <p:nvPicPr>
          <p:cNvPr id="15" name="1_2-6c">
            <a:hlinkClick r:id="" action="ppaction://media"/>
            <a:extLst>
              <a:ext uri="{FF2B5EF4-FFF2-40B4-BE49-F238E27FC236}">
                <a16:creationId xmlns:a16="http://schemas.microsoft.com/office/drawing/2014/main" id="{700857F0-3E99-4FD5-8AEC-F8EFAA1473D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72456" y="552586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3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5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8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C90D6294-BDDE-45C1-84DC-36DC7421397C}"/>
              </a:ext>
            </a:extLst>
          </p:cNvPr>
          <p:cNvSpPr/>
          <p:nvPr/>
        </p:nvSpPr>
        <p:spPr>
          <a:xfrm>
            <a:off x="251520" y="2420888"/>
            <a:ext cx="8784976" cy="1512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755576" y="404664"/>
            <a:ext cx="83884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Akzentzuweisung: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syntaktischer  Akzent (=Satzakzent): welche Silben sollen hervorgehoben werden.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Fokus-Hintergrund-Gliederung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Fokusakzente: weisen den Konstituenten das Merkmal [+Fokus] zu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weiter bzw. enger Fokus</a:t>
            </a:r>
          </a:p>
          <a:p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410032E-84F1-436C-AB8C-E8501A44EA2D}"/>
              </a:ext>
            </a:extLst>
          </p:cNvPr>
          <p:cNvSpPr/>
          <p:nvPr/>
        </p:nvSpPr>
        <p:spPr>
          <a:xfrm>
            <a:off x="1259632" y="4158275"/>
            <a:ext cx="6653271" cy="22950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6B22161-D77B-4783-A385-FCA7284B1936}"/>
              </a:ext>
            </a:extLst>
          </p:cNvPr>
          <p:cNvSpPr/>
          <p:nvPr/>
        </p:nvSpPr>
        <p:spPr>
          <a:xfrm>
            <a:off x="2224271" y="5364499"/>
            <a:ext cx="504056" cy="440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FFCE50A-29AF-46E9-B446-B41263C3A699}"/>
              </a:ext>
            </a:extLst>
          </p:cNvPr>
          <p:cNvSpPr txBox="1"/>
          <p:nvPr/>
        </p:nvSpPr>
        <p:spPr>
          <a:xfrm>
            <a:off x="2080255" y="4221088"/>
            <a:ext cx="5040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Irgendetwas Interessantes? </a:t>
            </a:r>
          </a:p>
          <a:p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[Paula hat ein gelbes Fahrrad]</a:t>
            </a:r>
            <a:r>
              <a:rPr lang="de-DE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36D7BC18-0EAC-4BDD-ABE6-0C6907179D6D}"/>
              </a:ext>
            </a:extLst>
          </p:cNvPr>
          <p:cNvSpPr txBox="1"/>
          <p:nvPr/>
        </p:nvSpPr>
        <p:spPr>
          <a:xfrm>
            <a:off x="2080255" y="5282044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Was für ein Fahrrad hat Paula?</a:t>
            </a:r>
            <a:b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Paula hat ein [gelbes ]</a:t>
            </a:r>
            <a:r>
              <a:rPr lang="de-DE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Fahrrad.</a:t>
            </a:r>
          </a:p>
        </p:txBody>
      </p:sp>
      <p:pic>
        <p:nvPicPr>
          <p:cNvPr id="20" name="1_2-7a">
            <a:hlinkClick r:id="" action="ppaction://media"/>
            <a:extLst>
              <a:ext uri="{FF2B5EF4-FFF2-40B4-BE49-F238E27FC236}">
                <a16:creationId xmlns:a16="http://schemas.microsoft.com/office/drawing/2014/main" id="{0A878147-CF32-4FBB-94F3-4E9D1F2BC5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88009" y="4678784"/>
            <a:ext cx="406400" cy="406400"/>
          </a:xfrm>
          <a:prstGeom prst="rect">
            <a:avLst/>
          </a:prstGeom>
        </p:spPr>
      </p:pic>
      <p:pic>
        <p:nvPicPr>
          <p:cNvPr id="22" name="1_2-7b">
            <a:hlinkClick r:id="" action="ppaction://media"/>
            <a:extLst>
              <a:ext uri="{FF2B5EF4-FFF2-40B4-BE49-F238E27FC236}">
                <a16:creationId xmlns:a16="http://schemas.microsoft.com/office/drawing/2014/main" id="{3172B5E9-0D81-494E-B387-93282504DCC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04191" y="58297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75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4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616</Words>
  <Application>Microsoft Office PowerPoint</Application>
  <PresentationFormat>On-screen Show (4:3)</PresentationFormat>
  <Paragraphs>78</Paragraphs>
  <Slides>17</Slides>
  <Notes>0</Notes>
  <HiddenSlides>0</HiddenSlides>
  <MMClips>21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Verdana</vt:lpstr>
      <vt:lpstr>Custom Design</vt:lpstr>
      <vt:lpstr>Einführung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mws</dc:creator>
  <cp:lastModifiedBy>Bistra Andreeva</cp:lastModifiedBy>
  <cp:revision>286</cp:revision>
  <dcterms:created xsi:type="dcterms:W3CDTF">2010-05-03T10:36:49Z</dcterms:created>
  <dcterms:modified xsi:type="dcterms:W3CDTF">2026-09-15T10:08:11Z</dcterms:modified>
</cp:coreProperties>
</file>