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318" r:id="rId2"/>
    <p:sldId id="393" r:id="rId3"/>
    <p:sldId id="312" r:id="rId4"/>
    <p:sldId id="391" r:id="rId5"/>
    <p:sldId id="389" r:id="rId6"/>
    <p:sldId id="403" r:id="rId7"/>
    <p:sldId id="402" r:id="rId8"/>
    <p:sldId id="394" r:id="rId9"/>
    <p:sldId id="395" r:id="rId10"/>
    <p:sldId id="392" r:id="rId11"/>
    <p:sldId id="396" r:id="rId12"/>
    <p:sldId id="397" r:id="rId13"/>
    <p:sldId id="400" r:id="rId14"/>
    <p:sldId id="398" r:id="rId15"/>
    <p:sldId id="399" r:id="rId16"/>
    <p:sldId id="401" r:id="rId1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93"/>
            <p14:sldId id="312"/>
            <p14:sldId id="391"/>
            <p14:sldId id="389"/>
            <p14:sldId id="403"/>
            <p14:sldId id="402"/>
            <p14:sldId id="394"/>
            <p14:sldId id="395"/>
            <p14:sldId id="392"/>
            <p14:sldId id="396"/>
            <p14:sldId id="397"/>
            <p14:sldId id="400"/>
            <p14:sldId id="398"/>
            <p14:sldId id="399"/>
            <p14:sldId id="401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91"/>
    <a:srgbClr val="19406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9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F0AF5-7969-EB45-983F-91F52F21DFD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6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D901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73" y="1670593"/>
            <a:ext cx="8229600" cy="4525963"/>
          </a:xfrm>
        </p:spPr>
        <p:txBody>
          <a:bodyPr/>
          <a:lstStyle>
            <a:lvl1pPr>
              <a:buClr>
                <a:srgbClr val="3D901C"/>
              </a:buClr>
              <a:defRPr sz="2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rgbClr val="3D901C"/>
              </a:buClr>
              <a:buFont typeface="Wingdings" panose="05000000000000000000" pitchFamily="2" charset="2"/>
              <a:buChar char="§"/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3D901C"/>
              </a:buCl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3D901C"/>
              </a:buCl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3D901C"/>
              </a:buCl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5080">
            <a:solidFill>
              <a:srgbClr val="3D901C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 userDrawn="1"/>
        </p:nvGrpSpPr>
        <p:grpSpPr>
          <a:xfrm>
            <a:off x="-26582" y="6590392"/>
            <a:ext cx="9197163" cy="281493"/>
            <a:chOff x="-53163" y="6547932"/>
            <a:chExt cx="9197163" cy="281493"/>
          </a:xfrm>
        </p:grpSpPr>
        <p:sp>
          <p:nvSpPr>
            <p:cNvPr id="21" name="Rechteck 20"/>
            <p:cNvSpPr/>
            <p:nvPr userDrawn="1"/>
          </p:nvSpPr>
          <p:spPr>
            <a:xfrm>
              <a:off x="-53163" y="6547932"/>
              <a:ext cx="2951431" cy="281493"/>
            </a:xfrm>
            <a:prstGeom prst="rect">
              <a:avLst/>
            </a:prstGeom>
            <a:solidFill>
              <a:srgbClr val="1F48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SFB 1102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892655" y="6547932"/>
              <a:ext cx="3250703" cy="281493"/>
            </a:xfrm>
            <a:prstGeom prst="rect">
              <a:avLst/>
            </a:prstGeom>
            <a:solidFill>
              <a:srgbClr val="245B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138906" y="6547932"/>
              <a:ext cx="3005094" cy="281493"/>
            </a:xfrm>
            <a:prstGeom prst="rect">
              <a:avLst/>
            </a:prstGeom>
            <a:solidFill>
              <a:srgbClr val="3D90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Rechteck 4"/>
          <p:cNvSpPr/>
          <p:nvPr userDrawn="1"/>
        </p:nvSpPr>
        <p:spPr>
          <a:xfrm>
            <a:off x="42692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221031" y="6586032"/>
            <a:ext cx="465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B30BE-AA12-4A35-A347-D12025B9C2FB}" type="slidenum">
              <a:rPr lang="en-US" sz="1200" baseline="0" smtClean="0">
                <a:solidFill>
                  <a:schemeClr val="bg1"/>
                </a:solidFill>
              </a:rPr>
              <a:pPr/>
              <a:t>‹Nr.›</a:t>
            </a:fld>
            <a:endParaRPr lang="de-DE" sz="1200" baseline="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3038475" y="6586032"/>
            <a:ext cx="3028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Information Density  and Linguistic Encoding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55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4" Type="http://schemas.openxmlformats.org/officeDocument/2006/relationships/audio" Target="../media/media11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p3"/><Relationship Id="rId7" Type="http://schemas.openxmlformats.org/officeDocument/2006/relationships/image" Target="../media/image4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8.mp3"/><Relationship Id="rId7" Type="http://schemas.openxmlformats.org/officeDocument/2006/relationships/image" Target="../media/image4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3" Type="http://schemas.microsoft.com/office/2007/relationships/media" Target="../media/media4.mp3"/><Relationship Id="rId7" Type="http://schemas.microsoft.com/office/2007/relationships/media" Target="../media/media6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4.png"/><Relationship Id="rId5" Type="http://schemas.microsoft.com/office/2007/relationships/media" Target="../media/media5.mp3"/><Relationship Id="rId10" Type="http://schemas.openxmlformats.org/officeDocument/2006/relationships/image" Target="../media/image5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4" Type="http://schemas.openxmlformats.org/officeDocument/2006/relationships/audio" Target="../media/media8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des Deutschen: Phrasierung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WS2024/2025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74-82)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1838" t="13601" r="20862" b="9400"/>
          <a:stretch/>
        </p:blipFill>
        <p:spPr>
          <a:xfrm>
            <a:off x="1115616" y="1407215"/>
            <a:ext cx="7056784" cy="533415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5" name="8_2-5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47664" y="192206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8_2-5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47664" y="348059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382885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 (UP): Domänen für die Skalierung aufeinanderfolgender IPs (Supra-Deklination)</a:t>
            </a:r>
          </a:p>
          <a:p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012160" y="1484784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72200" y="16995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tonaler Bezugsbereich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236296" y="3886992"/>
            <a:ext cx="144016" cy="33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380312" y="38627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tonales Register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31840" y="537321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364088" y="5373216"/>
            <a:ext cx="2880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95367" y="50445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8_2-5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47664" y="537321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443DBF-67A0-4C82-BFE2-3F022A6A7C89}"/>
              </a:ext>
            </a:extLst>
          </p:cNvPr>
          <p:cNvSpPr txBox="1"/>
          <p:nvPr/>
        </p:nvSpPr>
        <p:spPr>
          <a:xfrm>
            <a:off x="179512" y="177455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UP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IP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DA0723-45D7-4E60-A559-1F2E99B88217}"/>
              </a:ext>
            </a:extLst>
          </p:cNvPr>
          <p:cNvSpPr txBox="1"/>
          <p:nvPr/>
        </p:nvSpPr>
        <p:spPr>
          <a:xfrm>
            <a:off x="179512" y="335699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UP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IPs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4798750-7DEB-4051-B955-F574D66226B7}"/>
              </a:ext>
            </a:extLst>
          </p:cNvPr>
          <p:cNvSpPr txBox="1"/>
          <p:nvPr/>
        </p:nvSpPr>
        <p:spPr>
          <a:xfrm>
            <a:off x="-72295" y="5229199"/>
            <a:ext cx="97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UPs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je </a:t>
            </a:r>
          </a:p>
          <a:p>
            <a:pPr algn="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IP</a:t>
            </a:r>
          </a:p>
        </p:txBody>
      </p:sp>
    </p:spTree>
    <p:extLst>
      <p:ext uri="{BB962C8B-B14F-4D97-AF65-F5344CB8AC3E}">
        <p14:creationId xmlns:p14="http://schemas.microsoft.com/office/powerpoint/2010/main" val="1164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713" t="34600" r="24800" b="40200"/>
          <a:stretch/>
        </p:blipFill>
        <p:spPr>
          <a:xfrm>
            <a:off x="509892" y="3717032"/>
            <a:ext cx="8176908" cy="20162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2-6-A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430184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968529"/>
            <a:ext cx="8147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 (UP): Einzelne Wörter können auch eine UP bilden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Minimalitätsanforderungen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UP enthält mindestens eine 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 IP enthält mindestens ein Wort</a:t>
            </a:r>
          </a:p>
        </p:txBody>
      </p:sp>
    </p:spTree>
    <p:extLst>
      <p:ext uri="{BB962C8B-B14F-4D97-AF65-F5344CB8AC3E}">
        <p14:creationId xmlns:p14="http://schemas.microsoft.com/office/powerpoint/2010/main" val="34885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3240" y="6457427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500" t="10800" r="27951" b="10800"/>
          <a:stretch/>
        </p:blipFill>
        <p:spPr>
          <a:xfrm>
            <a:off x="755576" y="332656"/>
            <a:ext cx="7694570" cy="633670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2-7a-ABC-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9672" y="2336479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8_2-7b-AB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9672" y="5118695"/>
            <a:ext cx="406400" cy="4064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9" name="Straight Arrow Connector 8"/>
          <p:cNvCxnSpPr/>
          <p:nvPr/>
        </p:nvCxnSpPr>
        <p:spPr>
          <a:xfrm flipV="1">
            <a:off x="5580112" y="2132856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00392" y="1988840"/>
            <a:ext cx="7200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915229" y="234423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UPs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100392" y="4725144"/>
            <a:ext cx="72008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915229" y="50805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UP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Prosodischer Paragraph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1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350" t="20601" r="17713" b="23400"/>
          <a:stretch/>
        </p:blipFill>
        <p:spPr>
          <a:xfrm>
            <a:off x="611560" y="1412776"/>
            <a:ext cx="7956884" cy="374441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3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23488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601216" y="313492"/>
            <a:ext cx="814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Prosodischer Paragraph (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Supra-Deklination +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UP-Ebene</a:t>
            </a:r>
          </a:p>
        </p:txBody>
      </p:sp>
    </p:spTree>
    <p:extLst>
      <p:ext uri="{BB962C8B-B14F-4D97-AF65-F5344CB8AC3E}">
        <p14:creationId xmlns:p14="http://schemas.microsoft.com/office/powerpoint/2010/main" val="12373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562" t="20601" r="20353" b="30400"/>
          <a:stretch/>
        </p:blipFill>
        <p:spPr>
          <a:xfrm>
            <a:off x="827584" y="476672"/>
            <a:ext cx="7128792" cy="280831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8_3-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4800" y="112474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16926" t="26200" r="18500" b="29000"/>
          <a:stretch/>
        </p:blipFill>
        <p:spPr>
          <a:xfrm>
            <a:off x="827585" y="3959401"/>
            <a:ext cx="7128792" cy="278196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8_3-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3730" y="442306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745232" y="-27384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Gruppierung von UPs 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lang="de-DE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endParaRPr lang="de-D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745232" y="3429000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Gruppierung von UPs 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Konturwahl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836712"/>
            <a:ext cx="43204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211960" y="443711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13" t="26200" r="17713" b="30400"/>
          <a:stretch/>
        </p:blipFill>
        <p:spPr>
          <a:xfrm>
            <a:off x="467544" y="1628800"/>
            <a:ext cx="7999857" cy="30243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8_3-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21328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385192" y="908720"/>
            <a:ext cx="8147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Gruppierung von UPs 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 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Sprechpausen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7984" y="1772816"/>
            <a:ext cx="432048" cy="100811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600" dirty="0">
                <a:solidFill>
                  <a:schemeClr val="tx1"/>
                </a:solidFill>
              </a:rPr>
              <a:t>Prosodische Hierarchie </a:t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(Selkirk 1984, </a:t>
            </a:r>
            <a:r>
              <a:rPr lang="de-DE" sz="2400" dirty="0" err="1">
                <a:solidFill>
                  <a:schemeClr val="tx1"/>
                </a:solidFill>
              </a:rPr>
              <a:t>Nespor</a:t>
            </a:r>
            <a:r>
              <a:rPr lang="de-DE" sz="2400" dirty="0">
                <a:solidFill>
                  <a:schemeClr val="tx1"/>
                </a:solidFill>
              </a:rPr>
              <a:t> &amp; Vogel 1986, </a:t>
            </a:r>
            <a:r>
              <a:rPr lang="de-DE" sz="2400" dirty="0" err="1">
                <a:solidFill>
                  <a:schemeClr val="tx1"/>
                </a:solidFill>
              </a:rPr>
              <a:t>Gussenhoven</a:t>
            </a:r>
            <a:r>
              <a:rPr lang="de-DE" sz="2400" dirty="0">
                <a:solidFill>
                  <a:schemeClr val="tx1"/>
                </a:solidFill>
              </a:rPr>
              <a:t>, 2002) 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20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en-GB" sz="2600" dirty="0"/>
            </a:br>
            <a:endParaRPr lang="en-GB" sz="2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0F1F1F-90B7-466D-9587-9745B9853E81}"/>
              </a:ext>
            </a:extLst>
          </p:cNvPr>
          <p:cNvSpPr txBox="1"/>
          <p:nvPr/>
        </p:nvSpPr>
        <p:spPr>
          <a:xfrm>
            <a:off x="457197" y="5392102"/>
            <a:ext cx="81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finale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Dehnung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der Hauptindikator für die prosodische Hierarchie im akustischen Signal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97F0A6-936A-409A-B997-3E382D9C1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00"/>
          <a:stretch/>
        </p:blipFill>
        <p:spPr>
          <a:xfrm>
            <a:off x="419100" y="1520468"/>
            <a:ext cx="8375904" cy="3861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1700808"/>
            <a:ext cx="554461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9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07457F-9BB2-486C-A9B3-07C4745D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diesem Abschnitt wird eine vollständige Intonationskontur realisiert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Gliederung in IPs wird nicht zwingend durch die Syntax bestimmt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1911" t="58882" r="17453" b="25718"/>
          <a:stretch/>
        </p:blipFill>
        <p:spPr>
          <a:xfrm>
            <a:off x="251520" y="4797152"/>
            <a:ext cx="8568952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8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494116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8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7608" y="4941168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4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1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Minimalitätsanforderungen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vollständige IP hat mindestens ein Tonhöhenakzent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Zahl der IPs pro Äußerung ist nicht größer als die Zahl der nuklearen Akzente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Zahl der IPs pro Äußerung ist nicht größer als die Zahl ihrer Füße</a:t>
            </a:r>
          </a:p>
        </p:txBody>
      </p:sp>
    </p:spTree>
    <p:extLst>
      <p:ext uri="{BB962C8B-B14F-4D97-AF65-F5344CB8AC3E}">
        <p14:creationId xmlns:p14="http://schemas.microsoft.com/office/powerpoint/2010/main" val="32324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sp>
        <p:nvSpPr>
          <p:cNvPr id="1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 akustische Realisierung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globale Signale: Auf wie viele IPs wird eine Äußerung verteilt 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die Intonationskontur;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die globale F0-Skalierung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lokale Signale: Grenzen der IP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Diskontinuitäten im Frequenzbereich (Grenztöne,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Diskontinuitäten im Zeitbereich (phrasenfinale Dehnung, Pausen, Beschleunigung des Tempos am Anfang einer IP,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Glottalisierung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064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17713" t="20601" r="17713" b="51400"/>
          <a:stretch/>
        </p:blipFill>
        <p:spPr>
          <a:xfrm>
            <a:off x="323528" y="3861048"/>
            <a:ext cx="8561751" cy="208823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5" name="8_1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9592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8_1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61043" y="393305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8_1-2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9592" y="501399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8_1-2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61043" y="5013993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autonome 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klitische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weisen 2 Töne auf, die von der autonomen IP kopiert sind (der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Grenzton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ein Akzent- oder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Folgeton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450912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771800" y="5589240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48264" y="450912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20644" y="5612755"/>
            <a:ext cx="3876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klitische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autonome IPs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7713" t="31800" r="18500" b="51400"/>
          <a:stretch/>
        </p:blipFill>
        <p:spPr>
          <a:xfrm>
            <a:off x="538266" y="2204864"/>
            <a:ext cx="8262918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7713" t="65400" r="35825" b="15000"/>
          <a:stretch/>
        </p:blipFill>
        <p:spPr>
          <a:xfrm>
            <a:off x="1331640" y="4935280"/>
            <a:ext cx="6676170" cy="158417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8_1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8440" y="23025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8_1-3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29696" y="23025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8_1-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79712" y="5049515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02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Äußerungsphrase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992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Bildschirmpräsentation (4:3)</PresentationFormat>
  <Paragraphs>74</Paragraphs>
  <Slides>16</Slides>
  <Notes>1</Notes>
  <HiddenSlides>0</HiddenSlides>
  <MMClips>19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Calibri</vt:lpstr>
      <vt:lpstr>Geneva</vt:lpstr>
      <vt:lpstr>Times New Roman</vt:lpstr>
      <vt:lpstr>Verdana</vt:lpstr>
      <vt:lpstr>Wingdings</vt:lpstr>
      <vt:lpstr>Custom Design</vt:lpstr>
      <vt:lpstr>Intonation des Deutschen: Phrasierung</vt:lpstr>
      <vt:lpstr>Prosodische Hierarchie  (Selkirk 1984, Nespor &amp; Vogel 1986, Gussenhoven, 2002)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332</cp:revision>
  <dcterms:created xsi:type="dcterms:W3CDTF">2020-11-15T17:55:27Z</dcterms:created>
  <dcterms:modified xsi:type="dcterms:W3CDTF">2024-11-25T12:13:03Z</dcterms:modified>
</cp:coreProperties>
</file>