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6" r:id="rId1"/>
  </p:sldMasterIdLst>
  <p:notesMasterIdLst>
    <p:notesMasterId r:id="rId20"/>
  </p:notesMasterIdLst>
  <p:handoutMasterIdLst>
    <p:handoutMasterId r:id="rId21"/>
  </p:handoutMasterIdLst>
  <p:sldIdLst>
    <p:sldId id="318" r:id="rId2"/>
    <p:sldId id="365" r:id="rId3"/>
    <p:sldId id="312" r:id="rId4"/>
    <p:sldId id="366" r:id="rId5"/>
    <p:sldId id="372" r:id="rId6"/>
    <p:sldId id="371" r:id="rId7"/>
    <p:sldId id="362" r:id="rId8"/>
    <p:sldId id="373" r:id="rId9"/>
    <p:sldId id="375" r:id="rId10"/>
    <p:sldId id="374" r:id="rId11"/>
    <p:sldId id="363" r:id="rId12"/>
    <p:sldId id="354" r:id="rId13"/>
    <p:sldId id="376" r:id="rId14"/>
    <p:sldId id="347" r:id="rId15"/>
    <p:sldId id="367" r:id="rId16"/>
    <p:sldId id="377" r:id="rId17"/>
    <p:sldId id="378" r:id="rId18"/>
    <p:sldId id="379" r:id="rId19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11E61A96-C51D-449A-A86D-3D42F6A16B72}">
          <p14:sldIdLst>
            <p14:sldId id="318"/>
            <p14:sldId id="365"/>
            <p14:sldId id="312"/>
            <p14:sldId id="366"/>
            <p14:sldId id="372"/>
            <p14:sldId id="371"/>
            <p14:sldId id="362"/>
            <p14:sldId id="373"/>
            <p14:sldId id="375"/>
            <p14:sldId id="374"/>
            <p14:sldId id="363"/>
            <p14:sldId id="354"/>
            <p14:sldId id="376"/>
            <p14:sldId id="347"/>
            <p14:sldId id="367"/>
            <p14:sldId id="377"/>
            <p14:sldId id="378"/>
            <p14:sldId id="379"/>
          </p14:sldIdLst>
        </p14:section>
        <p14:section name="Abschnitt ohne Titel" id="{CC567DBE-E410-4FB8-AA28-43AE9A0202C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stra Andreeva" initials="BA" lastIdx="1" clrIdx="0">
    <p:extLst>
      <p:ext uri="{19B8F6BF-5375-455C-9EA6-DF929625EA0E}">
        <p15:presenceInfo xmlns:p15="http://schemas.microsoft.com/office/powerpoint/2012/main" userId="S::bian001@uni-saarland.de::e2a9e85c-71c1-4b8d-ba1a-c2c00d05c8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406B"/>
    <a:srgbClr val="595959"/>
    <a:srgbClr val="5D7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71" autoAdjust="0"/>
    <p:restoredTop sz="94660"/>
  </p:normalViewPr>
  <p:slideViewPr>
    <p:cSldViewPr snapToObjects="1">
      <p:cViewPr varScale="1">
        <p:scale>
          <a:sx n="80" d="100"/>
          <a:sy n="80" d="100"/>
        </p:scale>
        <p:origin x="968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EC811333-F980-8A45-95A5-B23679795947}" type="datetimeFigureOut">
              <a:rPr lang="de-DE"/>
              <a:pPr/>
              <a:t>25.11.2024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D948D411-649F-0A46-BF28-2D67E08F1D3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10839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C7BF29A4-1A0B-F644-B593-20668C394250}" type="datetimeFigureOut">
              <a:rPr lang="de-DE"/>
              <a:pPr/>
              <a:t>25.11.2024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0"/>
            <a:r>
              <a:rPr lang="de-DE"/>
              <a:t>Zweite Ebene</a:t>
            </a:r>
          </a:p>
          <a:p>
            <a:pPr lvl="0"/>
            <a:r>
              <a:rPr lang="de-DE"/>
              <a:t>Dritte Ebene</a:t>
            </a:r>
          </a:p>
          <a:p>
            <a:pPr lvl="0"/>
            <a:r>
              <a:rPr lang="de-DE"/>
              <a:t>Vierte Ebene</a:t>
            </a:r>
          </a:p>
          <a:p>
            <a:pPr lvl="0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A28AA1BB-16BE-E248-B43C-3D6CFF11766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66454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83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319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71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7"/>
          <p:cNvSpPr/>
          <p:nvPr userDrawn="1"/>
        </p:nvSpPr>
        <p:spPr>
          <a:xfrm>
            <a:off x="0" y="6335713"/>
            <a:ext cx="9144000" cy="522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cxnSp>
        <p:nvCxnSpPr>
          <p:cNvPr id="6" name="Gerade Verbindung 8"/>
          <p:cNvCxnSpPr/>
          <p:nvPr userDrawn="1"/>
        </p:nvCxnSpPr>
        <p:spPr>
          <a:xfrm rot="5400000">
            <a:off x="960438" y="6596063"/>
            <a:ext cx="522287" cy="1587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9"/>
          <p:cNvCxnSpPr/>
          <p:nvPr userDrawn="1"/>
        </p:nvCxnSpPr>
        <p:spPr>
          <a:xfrm rot="5400000">
            <a:off x="6911975" y="6596063"/>
            <a:ext cx="522287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hteck 10"/>
          <p:cNvSpPr/>
          <p:nvPr userDrawn="1"/>
        </p:nvSpPr>
        <p:spPr>
          <a:xfrm>
            <a:off x="0" y="0"/>
            <a:ext cx="9144000" cy="8397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cxnSp>
        <p:nvCxnSpPr>
          <p:cNvPr id="9" name="Gerade Verbindung 11"/>
          <p:cNvCxnSpPr/>
          <p:nvPr userDrawn="1"/>
        </p:nvCxnSpPr>
        <p:spPr>
          <a:xfrm rot="5400000">
            <a:off x="798513" y="428625"/>
            <a:ext cx="846138" cy="1587"/>
          </a:xfrm>
          <a:prstGeom prst="line">
            <a:avLst/>
          </a:prstGeom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hteck 12"/>
          <p:cNvSpPr/>
          <p:nvPr userDrawn="1"/>
        </p:nvSpPr>
        <p:spPr>
          <a:xfrm>
            <a:off x="0" y="838200"/>
            <a:ext cx="9144000" cy="53975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pic>
        <p:nvPicPr>
          <p:cNvPr id="11" name="Bild 15" descr="haupt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403672" cy="58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eck 14"/>
          <p:cNvSpPr>
            <a:spLocks noChangeArrowheads="1"/>
          </p:cNvSpPr>
          <p:nvPr userDrawn="1"/>
        </p:nvSpPr>
        <p:spPr bwMode="auto">
          <a:xfrm flipH="1">
            <a:off x="0" y="6310313"/>
            <a:ext cx="9151938" cy="53975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A6A6A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latin typeface="Calibri" charset="0"/>
              <a:ea typeface="+mn-e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99592" y="1537200"/>
            <a:ext cx="7486608" cy="1812423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r>
              <a:rPr lang="de-DE" dirty="0"/>
              <a:t>Segmentale Variabilität und</a:t>
            </a:r>
            <a:br>
              <a:rPr lang="de-DE" dirty="0"/>
            </a:br>
            <a:r>
              <a:rPr lang="de-DE" dirty="0"/>
              <a:t>Informationsdichte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743200" y="3429000"/>
            <a:ext cx="5643000" cy="1981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Habilitationskolloquium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0709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86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316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70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64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71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25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968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83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0B5D5-1566-4E36-96D8-CDBF5A872E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09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7.xml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3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8.wav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audio" Target="../media/media9.wav"/><Relationship Id="rId5" Type="http://schemas.microsoft.com/office/2007/relationships/media" Target="../media/media9.wav"/><Relationship Id="rId10" Type="http://schemas.openxmlformats.org/officeDocument/2006/relationships/image" Target="../media/image3.png"/><Relationship Id="rId4" Type="http://schemas.openxmlformats.org/officeDocument/2006/relationships/audio" Target="../media/media8.wav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11.mp3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audio" Target="../media/media12.mp3"/><Relationship Id="rId5" Type="http://schemas.microsoft.com/office/2007/relationships/media" Target="../media/media12.mp3"/><Relationship Id="rId10" Type="http://schemas.openxmlformats.org/officeDocument/2006/relationships/image" Target="../media/image8.png"/><Relationship Id="rId4" Type="http://schemas.openxmlformats.org/officeDocument/2006/relationships/audio" Target="../media/media11.mp3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Phonetische Realisierung von Intonationskonturen</a:t>
            </a:r>
            <a:endParaRPr lang="en-GB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429000"/>
            <a:ext cx="7846648" cy="266429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Bistra Andreeva</a:t>
            </a:r>
          </a:p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Proseminar Prosodie</a:t>
            </a:r>
          </a:p>
          <a:p>
            <a:pPr algn="ctr"/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WS2024/2025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andreeva@lst.uni-saarland.de</a:t>
            </a:r>
          </a:p>
          <a:p>
            <a:pPr algn="ctr"/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http://www.coli.uni-saarland.de/~andreeva/</a:t>
            </a:r>
          </a:p>
          <a:p>
            <a:pPr algn="ctr"/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0D82715-E15C-45AD-9D82-616C83FAD953}"/>
              </a:ext>
            </a:extLst>
          </p:cNvPr>
          <p:cNvSpPr txBox="1"/>
          <p:nvPr/>
        </p:nvSpPr>
        <p:spPr>
          <a:xfrm>
            <a:off x="2051720" y="18864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Peters, J. (2014). Intonation. Heidelberg: Winter. (S. </a:t>
            </a:r>
            <a:r>
              <a:rPr lang="de-DE" dirty="0">
                <a:solidFill>
                  <a:srgbClr val="000000"/>
                </a:solidFill>
                <a:latin typeface="Times New Roman" panose="02020603050405020304" pitchFamily="18" charset="0"/>
              </a:rPr>
              <a:t>36</a:t>
            </a:r>
            <a:r>
              <a:rPr lang="de-DE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-45)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6724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542F8BE8-EAF1-4988-8F2E-DA502EFB4B70}"/>
              </a:ext>
            </a:extLst>
          </p:cNvPr>
          <p:cNvSpPr txBox="1">
            <a:spLocks/>
          </p:cNvSpPr>
          <p:nvPr/>
        </p:nvSpPr>
        <p:spPr>
          <a:xfrm>
            <a:off x="457200" y="232048"/>
            <a:ext cx="8579296" cy="22608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de-DE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Downtrend</a:t>
            </a:r>
            <a:r>
              <a:rPr lang="de-DE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–Absenkung des tonalen Bezugsbereichs zum Ende der IP</a:t>
            </a:r>
            <a:r>
              <a:rPr lang="de-DE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de-DE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de-DE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</a:t>
            </a:r>
            <a:r>
              <a:rPr lang="de-DE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lowering</a:t>
            </a:r>
            <a:endParaRPr lang="de-DE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de-DE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de-DE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de-DE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de-DE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de-DE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de-DE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de-DE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de-DE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 Abwärtstrend kann durch einen </a:t>
            </a:r>
            <a:r>
              <a:rPr lang="de-DE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Pitch </a:t>
            </a:r>
            <a:r>
              <a:rPr lang="de-DE" alt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reset</a:t>
            </a:r>
            <a:r>
              <a:rPr lang="de-DE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oder </a:t>
            </a:r>
            <a:r>
              <a:rPr lang="de-DE" alt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Upstep</a:t>
            </a:r>
            <a:r>
              <a:rPr lang="de-DE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unterbrochen werden.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7713" t="41600" r="33463" b="38801"/>
          <a:stretch/>
        </p:blipFill>
        <p:spPr>
          <a:xfrm>
            <a:off x="609504" y="2852936"/>
            <a:ext cx="7972314" cy="1800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5_1-3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5616" y="3322475"/>
            <a:ext cx="406400" cy="4064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29056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9552" y="3068960"/>
            <a:ext cx="806489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Variation im Zeitbereich</a:t>
            </a:r>
          </a:p>
          <a:p>
            <a:r>
              <a:rPr lang="de-DE" altLang="en-GB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Unterschiedliches Timing tonaler Zeitpunkte</a:t>
            </a:r>
            <a:endParaRPr lang="en-GB" altLang="en-GB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endParaRPr lang="de-D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468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5480B5D5-1566-4E36-96D8-CDBF5A872E93}" type="slidenum">
              <a:rPr lang="en-GB" smtClean="0"/>
              <a:t>12</a:t>
            </a:fld>
            <a:endParaRPr lang="en-GB"/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542F8BE8-EAF1-4988-8F2E-DA502EFB4B70}"/>
              </a:ext>
            </a:extLst>
          </p:cNvPr>
          <p:cNvSpPr txBox="1">
            <a:spLocks/>
          </p:cNvSpPr>
          <p:nvPr/>
        </p:nvSpPr>
        <p:spPr>
          <a:xfrm>
            <a:off x="457200" y="232048"/>
            <a:ext cx="8579296" cy="22608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de-DE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Töne werden mit prosodischen Einheiten (Silben, IPs) assoziiert.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de-DE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Töne werden an den Kanten dieser Einheiten ausgerichtet.</a:t>
            </a:r>
            <a:endParaRPr lang="de-DE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de-DE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phonologische Ausrichtung (</a:t>
            </a:r>
            <a:r>
              <a:rPr lang="de-DE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alignment</a:t>
            </a:r>
            <a:r>
              <a:rPr lang="de-DE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z.B. die Präsenz eines Tones hängt von der Präsenz einer Phrasengrenze ab.		</a:t>
            </a:r>
          </a:p>
          <a:p>
            <a:pPr>
              <a:lnSpc>
                <a:spcPct val="80000"/>
              </a:lnSpc>
            </a:pPr>
            <a:r>
              <a:rPr lang="de-DE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phonetische Ausrichtung – die konkrete Realisierung des phonetischen Zielpunktes.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645" y="4509120"/>
            <a:ext cx="5919675" cy="199633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8" name="5_2-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96741" y="4951913"/>
            <a:ext cx="406400" cy="406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Rectangle 18"/>
          <p:cNvSpPr/>
          <p:nvPr/>
        </p:nvSpPr>
        <p:spPr>
          <a:xfrm>
            <a:off x="395536" y="232048"/>
            <a:ext cx="8291264" cy="19728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01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5480B5D5-1566-4E36-96D8-CDBF5A872E93}" type="slidenum">
              <a:rPr lang="en-GB" smtClean="0"/>
              <a:t>13</a:t>
            </a:fld>
            <a:endParaRPr lang="en-GB"/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542F8BE8-EAF1-4988-8F2E-DA502EFB4B70}"/>
              </a:ext>
            </a:extLst>
          </p:cNvPr>
          <p:cNvSpPr txBox="1">
            <a:spLocks/>
          </p:cNvSpPr>
          <p:nvPr/>
        </p:nvSpPr>
        <p:spPr>
          <a:xfrm>
            <a:off x="457200" y="232048"/>
            <a:ext cx="8579296" cy="22608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de-DE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Faktoren, die das Timing beeinflussen: </a:t>
            </a:r>
            <a:br>
              <a:rPr lang="de-DE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e-DE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de-DE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Abstand zur nächsten betonten Silbe</a:t>
            </a:r>
          </a:p>
          <a:p>
            <a:pPr>
              <a:lnSpc>
                <a:spcPct val="80000"/>
              </a:lnSpc>
            </a:pPr>
            <a:r>
              <a:rPr lang="de-DE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Abstand zur Grenze</a:t>
            </a:r>
          </a:p>
          <a:p>
            <a:pPr>
              <a:lnSpc>
                <a:spcPct val="80000"/>
              </a:lnSpc>
            </a:pPr>
            <a:r>
              <a:rPr lang="de-DE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Sprechgeschwindigkeit	</a:t>
            </a:r>
          </a:p>
          <a:p>
            <a:pPr marL="0" indent="0">
              <a:lnSpc>
                <a:spcPct val="80000"/>
              </a:lnSpc>
              <a:buNone/>
            </a:pPr>
            <a:endParaRPr lang="de-DE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de-DE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Ein kurzer Abstand zur nächsten Akzentsilbe oder </a:t>
            </a:r>
            <a:br>
              <a:rPr lang="de-DE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IP-Grenze führt zu einer früheren Ausrichtung des Gipfels.	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de-DE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Erhöhung der Sprechgeschwindigkeit führt zu einer späteren Ausrichtung des Gipfels.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de-DE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Silverman</a:t>
            </a:r>
            <a:r>
              <a:rPr lang="de-DE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de-DE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Pierrehumbert</a:t>
            </a:r>
            <a:r>
              <a:rPr lang="de-DE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(1990) – Timing-unterschiede zwischen nuklearen und pränuklearen Gipfelakzenten im AE auf den prosodischen Kontext zurückzuführen sind.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de-DE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726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9552" y="3068960"/>
            <a:ext cx="83529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Weitere Quellen phonetischer Variation</a:t>
            </a:r>
          </a:p>
          <a:p>
            <a:endParaRPr lang="en-GB" altLang="en-GB" sz="40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endParaRPr lang="de-DE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106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15</a:t>
            </a:fld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611560" y="397113"/>
            <a:ext cx="8075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Wenn wenig Zeit für die Realisierung einer Intonationskontur zur Verfügung steht:</a:t>
            </a:r>
            <a:endParaRPr lang="en-GB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713" t="59801" r="17713" b="10800"/>
          <a:stretch/>
        </p:blipFill>
        <p:spPr>
          <a:xfrm>
            <a:off x="775964" y="4293096"/>
            <a:ext cx="7591701" cy="194421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611560" y="1412776"/>
            <a:ext cx="725395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Kompression – Stauchung im zeitlichen und/oder im Frequenzbereich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Trunkierung</a:t>
            </a:r>
            <a:r>
              <a:rPr lang="de-D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unvollständige Realisierung der Kontur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Kombination der beiden Strategien</a:t>
            </a:r>
            <a:endParaRPr lang="en-GB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536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16</a:t>
            </a:fld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611560" y="397113"/>
            <a:ext cx="8075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Wenn wenig Zeit für die Realisierung einer Intonationskontur zur Verfügung steht:</a:t>
            </a:r>
            <a:endParaRPr lang="en-GB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1560" y="1916832"/>
            <a:ext cx="725395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H*LH%              H*H%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tonale Assimilation von H* und L durch Absenkung von H* und Anhebung von L</a:t>
            </a:r>
            <a:br>
              <a:rPr lang="de-D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oder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de-D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Tilgung von 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8500" t="55600" r="20075" b="16400"/>
          <a:stretch/>
        </p:blipFill>
        <p:spPr>
          <a:xfrm>
            <a:off x="216024" y="4512484"/>
            <a:ext cx="8748464" cy="2243196"/>
          </a:xfrm>
          <a:prstGeom prst="rect">
            <a:avLst/>
          </a:prstGeom>
          <a:ln w="28575">
            <a:solidFill>
              <a:srgbClr val="19406B"/>
            </a:solidFill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2771800" y="2204864"/>
            <a:ext cx="64807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39752" y="4499828"/>
            <a:ext cx="949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H*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768122" y="5070158"/>
            <a:ext cx="651750" cy="519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046335" y="4509120"/>
            <a:ext cx="949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H%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8394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17</a:t>
            </a:fld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11560" y="764704"/>
            <a:ext cx="72539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tonale Dissimilation (</a:t>
            </a:r>
            <a:r>
              <a:rPr lang="de-DE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Féry</a:t>
            </a:r>
            <a:r>
              <a:rPr lang="de-D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de-DE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Kügler</a:t>
            </a:r>
            <a:r>
              <a:rPr lang="de-D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2008)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de-D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wird nach einem  L höher bzw.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de-D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wird nach einem  H tiefer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1560" y="2311712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Interpolation zwischen zwei tonalen Zielpunkten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de-DE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sustained</a:t>
            </a:r>
            <a:r>
              <a:rPr lang="de-D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transition</a:t>
            </a:r>
            <a:endParaRPr lang="de-DE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de-DE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sagging</a:t>
            </a:r>
            <a:r>
              <a:rPr lang="de-D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transition</a:t>
            </a:r>
            <a:endParaRPr lang="de-DE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de-D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doch ein L (</a:t>
            </a:r>
            <a:r>
              <a:rPr lang="de-DE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Ladd</a:t>
            </a:r>
            <a:r>
              <a:rPr lang="de-D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2008: 136)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95535"/>
            <a:ext cx="8686800" cy="151378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5_3-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1600" y="5011559"/>
            <a:ext cx="406400" cy="4064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691680" y="4691539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Hutkontur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10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18</a:t>
            </a:fld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11560" y="764704"/>
            <a:ext cx="85324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Mikroprosodie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de-DE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Jitter</a:t>
            </a:r>
            <a:r>
              <a:rPr lang="de-D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Schwankungen in der Dauer aufeinander folgender </a:t>
            </a:r>
            <a:r>
              <a:rPr lang="de-DE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f0</a:t>
            </a:r>
            <a:r>
              <a:rPr lang="de-D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-Perioden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de-DE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Shimmer</a:t>
            </a:r>
            <a:r>
              <a:rPr lang="de-D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Schwankungen in der Amplitude aufeinander folgender Perioden des Schall-signals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de-DE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r>
              <a:rPr lang="de-D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Plosive vor Vokalen in der betonten Silbe Absenkung von </a:t>
            </a:r>
            <a:r>
              <a:rPr lang="de-DE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f0 </a:t>
            </a:r>
            <a:r>
              <a:rPr lang="de-D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de-DE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stl</a:t>
            </a:r>
            <a:r>
              <a:rPr lang="de-D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Plosive vor Vokalen in der betonten Silbe Anhebung von </a:t>
            </a:r>
            <a:r>
              <a:rPr lang="de-DE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f0</a:t>
            </a:r>
            <a:r>
              <a:rPr lang="de-D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de-DE" sz="3000">
                <a:latin typeface="Times New Roman" panose="02020603050405020304" pitchFamily="18" charset="0"/>
                <a:cs typeface="Times New Roman" panose="02020603050405020304" pitchFamily="18" charset="0"/>
              </a:rPr>
              <a:t>intrinsische Grundfrequenz</a:t>
            </a:r>
            <a:endParaRPr lang="de-DE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de-D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intrinsische Tonhöhe        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686800" y="3789040"/>
            <a:ext cx="349696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676456" y="4725144"/>
            <a:ext cx="349696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043608" y="2276872"/>
            <a:ext cx="7920880" cy="12961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286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3" y="476672"/>
            <a:ext cx="7933333" cy="441904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1691680" y="5373216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Sprecherin 1: 	(1)			(2)			(3)</a:t>
            </a: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Sprecher 2: 	(1)			(2)			(3)</a:t>
            </a:r>
          </a:p>
        </p:txBody>
      </p:sp>
      <p:pic>
        <p:nvPicPr>
          <p:cNvPr id="2" name="Schoormann_0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093592" y="5374360"/>
            <a:ext cx="406400" cy="406400"/>
          </a:xfrm>
          <a:prstGeom prst="rect">
            <a:avLst/>
          </a:prstGeom>
        </p:spPr>
      </p:pic>
      <p:pic>
        <p:nvPicPr>
          <p:cNvPr id="3" name="Schoormann_0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461744" y="5374360"/>
            <a:ext cx="406400" cy="406400"/>
          </a:xfrm>
          <a:prstGeom prst="rect">
            <a:avLst/>
          </a:prstGeom>
        </p:spPr>
      </p:pic>
      <p:pic>
        <p:nvPicPr>
          <p:cNvPr id="4" name="Schoormann_05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829896" y="5373216"/>
            <a:ext cx="406400" cy="406400"/>
          </a:xfrm>
          <a:prstGeom prst="rect">
            <a:avLst/>
          </a:prstGeom>
        </p:spPr>
      </p:pic>
      <p:pic>
        <p:nvPicPr>
          <p:cNvPr id="6" name="Michalsky_05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093592" y="6158046"/>
            <a:ext cx="406400" cy="406400"/>
          </a:xfrm>
          <a:prstGeom prst="rect">
            <a:avLst/>
          </a:prstGeom>
        </p:spPr>
      </p:pic>
      <p:pic>
        <p:nvPicPr>
          <p:cNvPr id="7" name="Michalsky_07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461744" y="6158046"/>
            <a:ext cx="406400" cy="406400"/>
          </a:xfrm>
          <a:prstGeom prst="rect">
            <a:avLst/>
          </a:prstGeom>
        </p:spPr>
      </p:pic>
      <p:pic>
        <p:nvPicPr>
          <p:cNvPr id="8" name="Michalsky_11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829896" y="615804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4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7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7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7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9552" y="3068960"/>
            <a:ext cx="80648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Variation im Frequenzbereich</a:t>
            </a:r>
          </a:p>
          <a:p>
            <a:r>
              <a:rPr lang="de-DE" altLang="en-GB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Unterschiedliche Skalierung tonaler Zielpunkte</a:t>
            </a:r>
            <a:endParaRPr lang="en-GB" alt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n-GB" sz="40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endParaRPr lang="de-D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935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32227"/>
            <a:ext cx="2133600" cy="365125"/>
          </a:xfrm>
        </p:spPr>
        <p:txBody>
          <a:bodyPr/>
          <a:lstStyle/>
          <a:p>
            <a:fld id="{5480B5D5-1566-4E36-96D8-CDBF5A872E93}" type="slidenum">
              <a:rPr lang="en-GB" smtClean="0"/>
              <a:t>4</a:t>
            </a:fld>
            <a:endParaRPr lang="en-GB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542F8BE8-EAF1-4988-8F2E-DA502EFB4B70}"/>
              </a:ext>
            </a:extLst>
          </p:cNvPr>
          <p:cNvSpPr txBox="1">
            <a:spLocks/>
          </p:cNvSpPr>
          <p:nvPr/>
        </p:nvSpPr>
        <p:spPr>
          <a:xfrm>
            <a:off x="457200" y="692696"/>
            <a:ext cx="8229600" cy="22608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de-DE" altLang="en-US" sz="2800" dirty="0">
                <a:latin typeface="Times New Roman" panose="02020603050405020304" pitchFamily="18" charset="0"/>
              </a:rPr>
              <a:t>Stimmumfang (</a:t>
            </a:r>
            <a:r>
              <a:rPr lang="de-DE" altLang="en-US" sz="2800" i="1" dirty="0" err="1">
                <a:latin typeface="Times New Roman" panose="02020603050405020304" pitchFamily="18" charset="0"/>
              </a:rPr>
              <a:t>vocal</a:t>
            </a:r>
            <a:r>
              <a:rPr lang="de-DE" altLang="en-US" sz="2800" i="1" dirty="0">
                <a:latin typeface="Times New Roman" panose="02020603050405020304" pitchFamily="18" charset="0"/>
              </a:rPr>
              <a:t> </a:t>
            </a:r>
            <a:r>
              <a:rPr lang="de-DE" altLang="en-US" sz="2800" i="1" dirty="0" err="1">
                <a:latin typeface="Times New Roman" panose="02020603050405020304" pitchFamily="18" charset="0"/>
              </a:rPr>
              <a:t>range</a:t>
            </a:r>
            <a:r>
              <a:rPr lang="de-DE" altLang="en-US" sz="2800" i="1" dirty="0">
                <a:latin typeface="Times New Roman" panose="02020603050405020304" pitchFamily="18" charset="0"/>
              </a:rPr>
              <a:t>) – </a:t>
            </a:r>
            <a:r>
              <a:rPr lang="de-DE" altLang="en-US" sz="2800" dirty="0">
                <a:latin typeface="Times New Roman" panose="02020603050405020304" pitchFamily="18" charset="0"/>
              </a:rPr>
              <a:t>abhängig von den anatomischen  Gegebenheiten)</a:t>
            </a:r>
          </a:p>
          <a:p>
            <a:pPr>
              <a:spcAft>
                <a:spcPts val="600"/>
              </a:spcAft>
            </a:pPr>
            <a:r>
              <a:rPr lang="de-DE" altLang="en-US" sz="2800" dirty="0">
                <a:latin typeface="Times New Roman" panose="02020603050405020304" pitchFamily="18" charset="0"/>
              </a:rPr>
              <a:t>stimmliches Register (</a:t>
            </a:r>
            <a:r>
              <a:rPr lang="de-DE" altLang="en-US" sz="2800" i="1" dirty="0" err="1">
                <a:latin typeface="Times New Roman" panose="02020603050405020304" pitchFamily="18" charset="0"/>
              </a:rPr>
              <a:t>vocal</a:t>
            </a:r>
            <a:r>
              <a:rPr lang="de-DE" altLang="en-US" sz="2800" i="1" dirty="0">
                <a:latin typeface="Times New Roman" panose="02020603050405020304" pitchFamily="18" charset="0"/>
              </a:rPr>
              <a:t> </a:t>
            </a:r>
            <a:r>
              <a:rPr lang="de-DE" altLang="en-US" sz="2800" i="1" dirty="0" err="1">
                <a:latin typeface="Times New Roman" panose="02020603050405020304" pitchFamily="18" charset="0"/>
              </a:rPr>
              <a:t>register</a:t>
            </a:r>
            <a:r>
              <a:rPr lang="de-DE" altLang="en-US" sz="2800" dirty="0">
                <a:latin typeface="Times New Roman" panose="02020603050405020304" pitchFamily="18" charset="0"/>
              </a:rPr>
              <a:t>) – bezieht sich auf den Phonationsmodus: Bruststimmregister, Kopfstimme, </a:t>
            </a:r>
            <a:r>
              <a:rPr lang="de-DE" altLang="en-US" sz="2800" dirty="0" err="1">
                <a:latin typeface="Times New Roman" panose="02020603050405020304" pitchFamily="18" charset="0"/>
              </a:rPr>
              <a:t>Knarrstimme</a:t>
            </a:r>
            <a:endParaRPr lang="de-DE" altLang="en-US" sz="2800" dirty="0">
              <a:latin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de-DE" altLang="en-US" sz="2800" dirty="0">
                <a:latin typeface="Times New Roman" panose="02020603050405020304" pitchFamily="18" charset="0"/>
              </a:rPr>
              <a:t>tonales Register (</a:t>
            </a:r>
            <a:r>
              <a:rPr lang="de-DE" altLang="en-US" sz="2800" i="1" dirty="0" err="1">
                <a:latin typeface="Times New Roman" panose="02020603050405020304" pitchFamily="18" charset="0"/>
              </a:rPr>
              <a:t>pitch</a:t>
            </a:r>
            <a:r>
              <a:rPr lang="de-DE" altLang="en-US" sz="2800" i="1" dirty="0">
                <a:latin typeface="Times New Roman" panose="02020603050405020304" pitchFamily="18" charset="0"/>
              </a:rPr>
              <a:t> </a:t>
            </a:r>
            <a:r>
              <a:rPr lang="de-DE" altLang="en-US" sz="2800" i="1" dirty="0" err="1">
                <a:latin typeface="Times New Roman" panose="02020603050405020304" pitchFamily="18" charset="0"/>
              </a:rPr>
              <a:t>register</a:t>
            </a:r>
            <a:r>
              <a:rPr lang="de-DE" altLang="en-US" sz="2800" i="1" dirty="0">
                <a:latin typeface="Times New Roman" panose="02020603050405020304" pitchFamily="18" charset="0"/>
              </a:rPr>
              <a:t>, </a:t>
            </a:r>
            <a:r>
              <a:rPr lang="de-DE" altLang="en-US" sz="2800" i="1" dirty="0" err="1">
                <a:latin typeface="Times New Roman" panose="02020603050405020304" pitchFamily="18" charset="0"/>
              </a:rPr>
              <a:t>key</a:t>
            </a:r>
            <a:r>
              <a:rPr lang="de-DE" altLang="en-US" sz="2800" dirty="0">
                <a:latin typeface="Times New Roman" panose="02020603050405020304" pitchFamily="18" charset="0"/>
              </a:rPr>
              <a:t>) – konstant während einer Äußerung</a:t>
            </a:r>
          </a:p>
          <a:p>
            <a:pPr>
              <a:spcAft>
                <a:spcPts val="600"/>
              </a:spcAft>
            </a:pPr>
            <a:r>
              <a:rPr lang="de-DE" altLang="en-US" sz="2800" dirty="0">
                <a:latin typeface="Times New Roman" panose="02020603050405020304" pitchFamily="18" charset="0"/>
                <a:sym typeface="SILDoulosIPA" pitchFamily="2" charset="2"/>
              </a:rPr>
              <a:t>tonaler Bezugsbereich (</a:t>
            </a:r>
            <a:r>
              <a:rPr lang="de-DE" altLang="en-US" sz="2800" i="1" dirty="0">
                <a:latin typeface="Times New Roman" panose="02020603050405020304" pitchFamily="18" charset="0"/>
                <a:sym typeface="SILDoulosIPA" pitchFamily="2" charset="2"/>
              </a:rPr>
              <a:t>tonal </a:t>
            </a:r>
            <a:r>
              <a:rPr lang="de-DE" altLang="en-US" sz="2800" i="1" dirty="0" err="1">
                <a:latin typeface="Times New Roman" panose="02020603050405020304" pitchFamily="18" charset="0"/>
                <a:sym typeface="SILDoulosIPA" pitchFamily="2" charset="2"/>
              </a:rPr>
              <a:t>space</a:t>
            </a:r>
            <a:r>
              <a:rPr lang="de-DE" altLang="en-US" sz="2800" dirty="0">
                <a:latin typeface="Times New Roman" panose="02020603050405020304" pitchFamily="18" charset="0"/>
                <a:sym typeface="SILDoulosIPA" pitchFamily="2" charset="2"/>
              </a:rPr>
              <a:t>) – kann sich während einer Äußerung verkleinern bzw. vergrößern und die Lage innerhalb des Registers verändern</a:t>
            </a:r>
          </a:p>
          <a:p>
            <a:pPr>
              <a:spcAft>
                <a:spcPts val="600"/>
              </a:spcAft>
            </a:pPr>
            <a:r>
              <a:rPr lang="de-DE" altLang="en-US" sz="2800" dirty="0">
                <a:latin typeface="Times New Roman" panose="02020603050405020304" pitchFamily="18" charset="0"/>
                <a:sym typeface="SILDoulosIPA" pitchFamily="2" charset="2"/>
              </a:rPr>
              <a:t>Tonhöhenumfang (</a:t>
            </a:r>
            <a:r>
              <a:rPr lang="de-DE" altLang="en-US" sz="2800" i="1" dirty="0" err="1">
                <a:latin typeface="Times New Roman" panose="02020603050405020304" pitchFamily="18" charset="0"/>
                <a:sym typeface="SILDoulosIPA" pitchFamily="2" charset="2"/>
              </a:rPr>
              <a:t>pitch</a:t>
            </a:r>
            <a:r>
              <a:rPr lang="de-DE" altLang="en-US" sz="2800" i="1" dirty="0">
                <a:latin typeface="Times New Roman" panose="02020603050405020304" pitchFamily="18" charset="0"/>
                <a:sym typeface="SILDoulosIPA" pitchFamily="2" charset="2"/>
              </a:rPr>
              <a:t> </a:t>
            </a:r>
            <a:r>
              <a:rPr lang="de-DE" altLang="en-US" sz="2800" i="1" dirty="0" err="1">
                <a:latin typeface="Times New Roman" panose="02020603050405020304" pitchFamily="18" charset="0"/>
                <a:sym typeface="SILDoulosIPA" pitchFamily="2" charset="2"/>
              </a:rPr>
              <a:t>range</a:t>
            </a:r>
            <a:r>
              <a:rPr lang="de-DE" altLang="en-US" sz="2800" dirty="0">
                <a:latin typeface="Times New Roman" panose="02020603050405020304" pitchFamily="18" charset="0"/>
                <a:sym typeface="SILDoulosIPA" pitchFamily="2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94309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32227"/>
            <a:ext cx="2133600" cy="365125"/>
          </a:xfrm>
        </p:spPr>
        <p:txBody>
          <a:bodyPr/>
          <a:lstStyle/>
          <a:p>
            <a:fld id="{5480B5D5-1566-4E36-96D8-CDBF5A872E93}" type="slidenum">
              <a:rPr lang="en-GB" smtClean="0"/>
              <a:t>5</a:t>
            </a:fld>
            <a:endParaRPr lang="en-GB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542F8BE8-EAF1-4988-8F2E-DA502EFB4B70}"/>
              </a:ext>
            </a:extLst>
          </p:cNvPr>
          <p:cNvSpPr txBox="1">
            <a:spLocks/>
          </p:cNvSpPr>
          <p:nvPr/>
        </p:nvSpPr>
        <p:spPr>
          <a:xfrm>
            <a:off x="457200" y="692696"/>
            <a:ext cx="8229600" cy="22608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de-DE" altLang="en-US" sz="2800" dirty="0">
                <a:latin typeface="Times New Roman" panose="02020603050405020304" pitchFamily="18" charset="0"/>
              </a:rPr>
              <a:t>Stimmumfang (</a:t>
            </a:r>
            <a:r>
              <a:rPr lang="de-DE" altLang="en-US" sz="2800" i="1" dirty="0" err="1">
                <a:latin typeface="Times New Roman" panose="02020603050405020304" pitchFamily="18" charset="0"/>
              </a:rPr>
              <a:t>vocal</a:t>
            </a:r>
            <a:r>
              <a:rPr lang="de-DE" altLang="en-US" sz="2800" i="1" dirty="0">
                <a:latin typeface="Times New Roman" panose="02020603050405020304" pitchFamily="18" charset="0"/>
              </a:rPr>
              <a:t> </a:t>
            </a:r>
            <a:r>
              <a:rPr lang="de-DE" altLang="en-US" sz="2800" i="1" dirty="0" err="1">
                <a:latin typeface="Times New Roman" panose="02020603050405020304" pitchFamily="18" charset="0"/>
              </a:rPr>
              <a:t>range</a:t>
            </a:r>
            <a:r>
              <a:rPr lang="de-DE" altLang="en-US" sz="2800" i="1" dirty="0">
                <a:latin typeface="Times New Roman" panose="02020603050405020304" pitchFamily="18" charset="0"/>
              </a:rPr>
              <a:t>) – </a:t>
            </a:r>
            <a:r>
              <a:rPr lang="de-DE" altLang="en-US" sz="2800" dirty="0">
                <a:latin typeface="Times New Roman" panose="02020603050405020304" pitchFamily="18" charset="0"/>
              </a:rPr>
              <a:t>abhängig von den anatomischen  Gegebenheiten)</a:t>
            </a:r>
          </a:p>
          <a:p>
            <a:pPr>
              <a:spcAft>
                <a:spcPts val="600"/>
              </a:spcAft>
            </a:pPr>
            <a:r>
              <a:rPr lang="de-DE" altLang="en-US" sz="2800" dirty="0">
                <a:latin typeface="Times New Roman" panose="02020603050405020304" pitchFamily="18" charset="0"/>
              </a:rPr>
              <a:t>stimmliches Register (</a:t>
            </a:r>
            <a:r>
              <a:rPr lang="de-DE" altLang="en-US" sz="2800" i="1" dirty="0" err="1">
                <a:latin typeface="Times New Roman" panose="02020603050405020304" pitchFamily="18" charset="0"/>
              </a:rPr>
              <a:t>vocal</a:t>
            </a:r>
            <a:r>
              <a:rPr lang="de-DE" altLang="en-US" sz="2800" i="1" dirty="0">
                <a:latin typeface="Times New Roman" panose="02020603050405020304" pitchFamily="18" charset="0"/>
              </a:rPr>
              <a:t> </a:t>
            </a:r>
            <a:r>
              <a:rPr lang="de-DE" altLang="en-US" sz="2800" i="1" dirty="0" err="1">
                <a:latin typeface="Times New Roman" panose="02020603050405020304" pitchFamily="18" charset="0"/>
              </a:rPr>
              <a:t>register</a:t>
            </a:r>
            <a:r>
              <a:rPr lang="de-DE" altLang="en-US" sz="2800" dirty="0">
                <a:latin typeface="Times New Roman" panose="02020603050405020304" pitchFamily="18" charset="0"/>
              </a:rPr>
              <a:t>) – bezieht sich auf den Phonationsmodus: Bruststimmregister, Kopfstimme, </a:t>
            </a:r>
            <a:r>
              <a:rPr lang="de-DE" altLang="en-US" sz="2800" dirty="0" err="1">
                <a:latin typeface="Times New Roman" panose="02020603050405020304" pitchFamily="18" charset="0"/>
              </a:rPr>
              <a:t>Knarrstimme</a:t>
            </a:r>
            <a:endParaRPr lang="de-DE" altLang="en-US" sz="2800" dirty="0">
              <a:latin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de-DE" altLang="en-US" sz="2800" dirty="0">
                <a:latin typeface="Times New Roman" panose="02020603050405020304" pitchFamily="18" charset="0"/>
              </a:rPr>
              <a:t>tonales Register (</a:t>
            </a:r>
            <a:r>
              <a:rPr lang="de-DE" altLang="en-US" sz="2800" i="1" dirty="0" err="1">
                <a:latin typeface="Times New Roman" panose="02020603050405020304" pitchFamily="18" charset="0"/>
              </a:rPr>
              <a:t>pitch</a:t>
            </a:r>
            <a:r>
              <a:rPr lang="de-DE" altLang="en-US" sz="2800" i="1" dirty="0">
                <a:latin typeface="Times New Roman" panose="02020603050405020304" pitchFamily="18" charset="0"/>
              </a:rPr>
              <a:t> </a:t>
            </a:r>
            <a:r>
              <a:rPr lang="de-DE" altLang="en-US" sz="2800" i="1" dirty="0" err="1">
                <a:latin typeface="Times New Roman" panose="02020603050405020304" pitchFamily="18" charset="0"/>
              </a:rPr>
              <a:t>register</a:t>
            </a:r>
            <a:r>
              <a:rPr lang="de-DE" altLang="en-US" sz="2800" i="1" dirty="0">
                <a:latin typeface="Times New Roman" panose="02020603050405020304" pitchFamily="18" charset="0"/>
              </a:rPr>
              <a:t>, </a:t>
            </a:r>
            <a:r>
              <a:rPr lang="de-DE" altLang="en-US" sz="2800" i="1" dirty="0" err="1">
                <a:latin typeface="Times New Roman" panose="02020603050405020304" pitchFamily="18" charset="0"/>
              </a:rPr>
              <a:t>key</a:t>
            </a:r>
            <a:r>
              <a:rPr lang="de-DE" altLang="en-US" sz="2800" dirty="0">
                <a:latin typeface="Times New Roman" panose="02020603050405020304" pitchFamily="18" charset="0"/>
              </a:rPr>
              <a:t>) – konstant während einer Äußerung</a:t>
            </a:r>
          </a:p>
          <a:p>
            <a:pPr>
              <a:spcAft>
                <a:spcPts val="600"/>
              </a:spcAft>
            </a:pPr>
            <a:r>
              <a:rPr lang="de-DE" altLang="en-US" sz="2800" dirty="0">
                <a:latin typeface="Times New Roman" panose="02020603050405020304" pitchFamily="18" charset="0"/>
                <a:sym typeface="SILDoulosIPA" pitchFamily="2" charset="2"/>
              </a:rPr>
              <a:t>tonaler Bezugsbereich (</a:t>
            </a:r>
            <a:r>
              <a:rPr lang="de-DE" altLang="en-US" sz="2800" i="1" dirty="0">
                <a:latin typeface="Times New Roman" panose="02020603050405020304" pitchFamily="18" charset="0"/>
                <a:sym typeface="SILDoulosIPA" pitchFamily="2" charset="2"/>
              </a:rPr>
              <a:t>tonal </a:t>
            </a:r>
            <a:r>
              <a:rPr lang="de-DE" altLang="en-US" sz="2800" i="1" dirty="0" err="1">
                <a:latin typeface="Times New Roman" panose="02020603050405020304" pitchFamily="18" charset="0"/>
                <a:sym typeface="SILDoulosIPA" pitchFamily="2" charset="2"/>
              </a:rPr>
              <a:t>space</a:t>
            </a:r>
            <a:r>
              <a:rPr lang="de-DE" altLang="en-US" sz="2800" dirty="0">
                <a:latin typeface="Times New Roman" panose="02020603050405020304" pitchFamily="18" charset="0"/>
                <a:sym typeface="SILDoulosIPA" pitchFamily="2" charset="2"/>
              </a:rPr>
              <a:t>) – kann sich während einer Äußerung verkleinern bzw. vergrößern und die Lage innerhalb des Registers verändern</a:t>
            </a:r>
          </a:p>
          <a:p>
            <a:pPr>
              <a:spcAft>
                <a:spcPts val="600"/>
              </a:spcAft>
            </a:pPr>
            <a:r>
              <a:rPr lang="de-DE" altLang="en-US" sz="2800" dirty="0">
                <a:latin typeface="Times New Roman" panose="02020603050405020304" pitchFamily="18" charset="0"/>
                <a:sym typeface="SILDoulosIPA" pitchFamily="2" charset="2"/>
              </a:rPr>
              <a:t>Tonhöhenumfang (</a:t>
            </a:r>
            <a:r>
              <a:rPr lang="de-DE" altLang="en-US" sz="2800" i="1" dirty="0" err="1">
                <a:latin typeface="Times New Roman" panose="02020603050405020304" pitchFamily="18" charset="0"/>
                <a:sym typeface="SILDoulosIPA" pitchFamily="2" charset="2"/>
              </a:rPr>
              <a:t>pitch</a:t>
            </a:r>
            <a:r>
              <a:rPr lang="de-DE" altLang="en-US" sz="2800" i="1" dirty="0">
                <a:latin typeface="Times New Roman" panose="02020603050405020304" pitchFamily="18" charset="0"/>
                <a:sym typeface="SILDoulosIPA" pitchFamily="2" charset="2"/>
              </a:rPr>
              <a:t> </a:t>
            </a:r>
            <a:r>
              <a:rPr lang="de-DE" altLang="en-US" sz="2800" i="1" dirty="0" err="1">
                <a:latin typeface="Times New Roman" panose="02020603050405020304" pitchFamily="18" charset="0"/>
                <a:sym typeface="SILDoulosIPA" pitchFamily="2" charset="2"/>
              </a:rPr>
              <a:t>range</a:t>
            </a:r>
            <a:r>
              <a:rPr lang="de-DE" altLang="en-US" sz="2800" dirty="0">
                <a:latin typeface="Times New Roman" panose="02020603050405020304" pitchFamily="18" charset="0"/>
                <a:sym typeface="SILDoulosIPA" pitchFamily="2" charset="2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395536" y="5517232"/>
            <a:ext cx="5328592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95536" y="3284984"/>
            <a:ext cx="7272808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015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700560" y="2070975"/>
            <a:ext cx="4640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de-DE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56047" y="2070975"/>
            <a:ext cx="4640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de-DE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31181" y="2065498"/>
            <a:ext cx="4640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de-DE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3517" y="2065498"/>
            <a:ext cx="4640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de-DE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83" y="2294095"/>
            <a:ext cx="4114805" cy="27432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029" y="2294095"/>
            <a:ext cx="4114805" cy="2743203"/>
          </a:xfrm>
          <a:prstGeom prst="rect">
            <a:avLst/>
          </a:prstGeom>
        </p:spPr>
      </p:pic>
      <p:pic>
        <p:nvPicPr>
          <p:cNvPr id="5" name="leve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950230" y="2066257"/>
            <a:ext cx="304800" cy="304800"/>
          </a:xfrm>
          <a:prstGeom prst="rect">
            <a:avLst/>
          </a:prstGeom>
        </p:spPr>
      </p:pic>
      <p:pic>
        <p:nvPicPr>
          <p:cNvPr id="6" name="rang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63210" y="2052544"/>
            <a:ext cx="304800" cy="304800"/>
          </a:xfrm>
          <a:prstGeom prst="rect">
            <a:avLst/>
          </a:prstGeom>
        </p:spPr>
      </p:pic>
      <p:pic>
        <p:nvPicPr>
          <p:cNvPr id="7" name="original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33625" y="2066257"/>
            <a:ext cx="304800" cy="304800"/>
          </a:xfrm>
          <a:prstGeom prst="rect">
            <a:avLst/>
          </a:prstGeom>
        </p:spPr>
      </p:pic>
      <p:pic>
        <p:nvPicPr>
          <p:cNvPr id="8" name="original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273042" y="2066257"/>
            <a:ext cx="304800" cy="304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86557" y="3453100"/>
            <a:ext cx="4640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de-DE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93706" y="3871438"/>
            <a:ext cx="4640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de-DE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86557" y="2889057"/>
            <a:ext cx="4640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de-DE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93706" y="3593145"/>
            <a:ext cx="4640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de-DE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52867" y="5192278"/>
            <a:ext cx="23728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Tonhöhenregister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64181" y="5193169"/>
            <a:ext cx="23728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Tonhöhenumfang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715610" y="2447707"/>
            <a:ext cx="1404780" cy="1735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tangle 21"/>
          <p:cNvSpPr/>
          <p:nvPr/>
        </p:nvSpPr>
        <p:spPr>
          <a:xfrm>
            <a:off x="6024372" y="2470204"/>
            <a:ext cx="1404780" cy="1735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8" name="Straight Connector 27"/>
          <p:cNvCxnSpPr/>
          <p:nvPr/>
        </p:nvCxnSpPr>
        <p:spPr>
          <a:xfrm>
            <a:off x="2244250" y="3708896"/>
            <a:ext cx="12320" cy="338109"/>
          </a:xfrm>
          <a:prstGeom prst="line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121640" y="3189140"/>
            <a:ext cx="12320" cy="857866"/>
          </a:xfrm>
          <a:prstGeom prst="line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425443" y="6037838"/>
            <a:ext cx="40117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Ladd 1996, </a:t>
            </a:r>
            <a:r>
              <a:rPr lang="en-GB" sz="2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Cruttenden</a:t>
            </a:r>
            <a:r>
              <a:rPr lang="en-GB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1997</a:t>
            </a:r>
            <a:endParaRPr lang="de-DE" sz="2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457200" y="548680"/>
            <a:ext cx="8229600" cy="6480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alt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Unterschiedliche Skalierung tonaler Zielpunkte</a:t>
            </a:r>
            <a:endParaRPr lang="en-GB" alt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51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7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713" t="16401" r="17713" b="29000"/>
          <a:stretch/>
        </p:blipFill>
        <p:spPr>
          <a:xfrm>
            <a:off x="539552" y="1467806"/>
            <a:ext cx="8059973" cy="383340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152E2753-3DE5-4643-9AE9-95234E286C0D}"/>
              </a:ext>
            </a:extLst>
          </p:cNvPr>
          <p:cNvSpPr txBox="1"/>
          <p:nvPr/>
        </p:nvSpPr>
        <p:spPr>
          <a:xfrm>
            <a:off x="7769722" y="3673246"/>
            <a:ext cx="1008112" cy="351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de-DE" sz="1200" dirty="0" err="1"/>
              <a:t>anatom</a:t>
            </a:r>
            <a:r>
              <a:rPr lang="de-DE" sz="1200" dirty="0"/>
              <a:t>. bedingt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E60CDBD-9DD1-4798-A8C8-40B7EFE1BB8A}"/>
              </a:ext>
            </a:extLst>
          </p:cNvPr>
          <p:cNvSpPr txBox="1"/>
          <p:nvPr/>
        </p:nvSpPr>
        <p:spPr>
          <a:xfrm>
            <a:off x="6853227" y="3205413"/>
            <a:ext cx="1533546" cy="351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de-DE" sz="1200" dirty="0"/>
              <a:t>Phonations-</a:t>
            </a:r>
          </a:p>
          <a:p>
            <a:pPr>
              <a:lnSpc>
                <a:spcPts val="1000"/>
              </a:lnSpc>
            </a:pPr>
            <a:r>
              <a:rPr lang="de-DE" sz="1200" dirty="0" err="1"/>
              <a:t>modus</a:t>
            </a:r>
            <a:endParaRPr lang="de-DE" sz="12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3A67E53-7F91-490F-919B-5713F9A7F638}"/>
              </a:ext>
            </a:extLst>
          </p:cNvPr>
          <p:cNvSpPr txBox="1"/>
          <p:nvPr/>
        </p:nvSpPr>
        <p:spPr>
          <a:xfrm>
            <a:off x="6163506" y="3269533"/>
            <a:ext cx="1533546" cy="223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de-DE" sz="1200" dirty="0"/>
              <a:t>konstant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3C5D03F-D521-4C13-A297-3EF728C842E9}"/>
              </a:ext>
            </a:extLst>
          </p:cNvPr>
          <p:cNvSpPr txBox="1"/>
          <p:nvPr/>
        </p:nvSpPr>
        <p:spPr>
          <a:xfrm>
            <a:off x="5701248" y="3686958"/>
            <a:ext cx="1533546" cy="351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de-DE" sz="1200" dirty="0"/>
              <a:t>nicht</a:t>
            </a:r>
          </a:p>
          <a:p>
            <a:pPr>
              <a:lnSpc>
                <a:spcPts val="1000"/>
              </a:lnSpc>
            </a:pPr>
            <a:r>
              <a:rPr lang="de-DE" sz="1200" dirty="0"/>
              <a:t>konstant</a:t>
            </a:r>
          </a:p>
        </p:txBody>
      </p:sp>
    </p:spTree>
    <p:extLst>
      <p:ext uri="{BB962C8B-B14F-4D97-AF65-F5344CB8AC3E}">
        <p14:creationId xmlns:p14="http://schemas.microsoft.com/office/powerpoint/2010/main" val="3782587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542F8BE8-EAF1-4988-8F2E-DA502EFB4B70}"/>
              </a:ext>
            </a:extLst>
          </p:cNvPr>
          <p:cNvSpPr txBox="1">
            <a:spLocks/>
          </p:cNvSpPr>
          <p:nvPr/>
        </p:nvSpPr>
        <p:spPr>
          <a:xfrm>
            <a:off x="457200" y="232048"/>
            <a:ext cx="8579296" cy="22608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de-DE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Downtrend</a:t>
            </a:r>
            <a:r>
              <a:rPr lang="de-DE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–Absenkung des tonalen Bezugsbereichs zum Ende der IP</a:t>
            </a:r>
            <a:br>
              <a:rPr lang="de-DE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e-DE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de-DE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Deklination: Abwärtstrend innerhalb einer IP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endParaRPr lang="de-DE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Aft>
                <a:spcPts val="600"/>
              </a:spcAft>
            </a:pPr>
            <a:endParaRPr lang="de-DE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Aft>
                <a:spcPts val="600"/>
              </a:spcAft>
            </a:pPr>
            <a:endParaRPr lang="de-DE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80000"/>
              </a:lnSpc>
              <a:buNone/>
            </a:pPr>
            <a:br>
              <a:rPr lang="de-DE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de-DE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971600" y="2981924"/>
            <a:ext cx="6552728" cy="1527195"/>
            <a:chOff x="971600" y="1741351"/>
            <a:chExt cx="4752529" cy="108661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/>
            <a:srcRect l="23482" t="35103" r="38443" b="49513"/>
            <a:stretch/>
          </p:blipFill>
          <p:spPr>
            <a:xfrm>
              <a:off x="971600" y="1747845"/>
              <a:ext cx="4752529" cy="108012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2640151" y="1741351"/>
              <a:ext cx="47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H*</a:t>
              </a:r>
              <a:endParaRPr lang="en-GB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75166" y="2356164"/>
              <a:ext cx="47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L</a:t>
              </a:r>
              <a:endParaRPr lang="en-GB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95347" y="1997523"/>
              <a:ext cx="688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!H*</a:t>
              </a:r>
              <a:endParaRPr lang="en-GB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387334" y="2407399"/>
              <a:ext cx="47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L</a:t>
              </a:r>
              <a:endParaRPr lang="en-GB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788024" y="2458634"/>
              <a:ext cx="688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L%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253007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542F8BE8-EAF1-4988-8F2E-DA502EFB4B70}"/>
              </a:ext>
            </a:extLst>
          </p:cNvPr>
          <p:cNvSpPr txBox="1">
            <a:spLocks/>
          </p:cNvSpPr>
          <p:nvPr/>
        </p:nvSpPr>
        <p:spPr>
          <a:xfrm>
            <a:off x="457200" y="232048"/>
            <a:ext cx="8579296" cy="22608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de-DE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Downtrend</a:t>
            </a:r>
            <a:r>
              <a:rPr lang="de-DE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–Absenkung des tonalen Bezugsbereichs zum Ende der IP</a:t>
            </a:r>
            <a:endParaRPr lang="de-DE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de-DE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akzentueller</a:t>
            </a:r>
            <a:r>
              <a:rPr lang="de-DE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Downstep</a:t>
            </a:r>
            <a:r>
              <a:rPr lang="de-DE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lvl="1">
              <a:lnSpc>
                <a:spcPct val="80000"/>
              </a:lnSpc>
            </a:pPr>
            <a:r>
              <a:rPr lang="de-DE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automatisch – ausgelöst durch einen vorangehenden H-Ton</a:t>
            </a:r>
          </a:p>
          <a:p>
            <a:pPr lvl="1">
              <a:lnSpc>
                <a:spcPct val="80000"/>
              </a:lnSpc>
            </a:pPr>
            <a:r>
              <a:rPr lang="de-DE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fakultativ – ausgelöst durch semantisch relevante Modifikationen</a:t>
            </a:r>
          </a:p>
          <a:p>
            <a:pPr lvl="1">
              <a:lnSpc>
                <a:spcPct val="80000"/>
              </a:lnSpc>
            </a:pPr>
            <a:endParaRPr lang="de-DE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</a:pPr>
            <a:endParaRPr lang="de-DE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</a:pPr>
            <a:endParaRPr lang="de-DE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de-DE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457200">
              <a:lnSpc>
                <a:spcPct val="80000"/>
              </a:lnSpc>
            </a:pPr>
            <a:r>
              <a:rPr lang="de-DE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phrasaler</a:t>
            </a:r>
            <a:r>
              <a:rPr lang="de-DE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Downstep</a:t>
            </a:r>
            <a:endParaRPr lang="de-DE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80000"/>
              </a:lnSpc>
              <a:buNone/>
            </a:pPr>
            <a:br>
              <a:rPr lang="de-DE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de-DE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/>
          <a:srcRect l="17713" t="63999" r="18500" b="15001"/>
          <a:stretch/>
        </p:blipFill>
        <p:spPr>
          <a:xfrm>
            <a:off x="1855642" y="3525169"/>
            <a:ext cx="6999178" cy="129614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4" name="5_1-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562223" y="3933056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5" name="5_1-1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01772" y="3933056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/>
          <a:srcRect l="23226" t="51400" r="39763" b="27600"/>
          <a:stretch/>
        </p:blipFill>
        <p:spPr>
          <a:xfrm>
            <a:off x="4379979" y="5229200"/>
            <a:ext cx="4512501" cy="144016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5-2_2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401244" y="5548196"/>
            <a:ext cx="406400" cy="4064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9296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4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661</Words>
  <Application>Microsoft Office PowerPoint</Application>
  <PresentationFormat>Bildschirmpräsentation (4:3)</PresentationFormat>
  <Paragraphs>124</Paragraphs>
  <Slides>18</Slides>
  <Notes>0</Notes>
  <HiddenSlides>0</HiddenSlides>
  <MMClips>16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8" baseType="lpstr">
      <vt:lpstr>MS PGothic</vt:lpstr>
      <vt:lpstr>Arial</vt:lpstr>
      <vt:lpstr>Calibri</vt:lpstr>
      <vt:lpstr>Courier New</vt:lpstr>
      <vt:lpstr>Geneva</vt:lpstr>
      <vt:lpstr>SILDoulosIPA</vt:lpstr>
      <vt:lpstr>Times New Roman</vt:lpstr>
      <vt:lpstr>Verdana</vt:lpstr>
      <vt:lpstr>Wingdings</vt:lpstr>
      <vt:lpstr>Custom Design</vt:lpstr>
      <vt:lpstr>Phonetische Realisierung von Intonationskonturen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Einführung</dc:title>
  <dc:creator>Bistra Andreeva</dc:creator>
  <cp:lastModifiedBy>Bistra Andreeva</cp:lastModifiedBy>
  <cp:revision>194</cp:revision>
  <dcterms:created xsi:type="dcterms:W3CDTF">2020-11-15T17:55:27Z</dcterms:created>
  <dcterms:modified xsi:type="dcterms:W3CDTF">2024-11-25T12:10:35Z</dcterms:modified>
</cp:coreProperties>
</file>